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sldIdLst>
    <p:sldId id="256" r:id="rId2"/>
    <p:sldId id="257" r:id="rId3"/>
    <p:sldId id="258" r:id="rId4"/>
    <p:sldId id="259" r:id="rId5"/>
    <p:sldId id="283" r:id="rId6"/>
    <p:sldId id="281" r:id="rId7"/>
    <p:sldId id="282" r:id="rId8"/>
    <p:sldId id="260" r:id="rId9"/>
    <p:sldId id="284" r:id="rId10"/>
    <p:sldId id="280" r:id="rId11"/>
    <p:sldId id="261" r:id="rId12"/>
    <p:sldId id="262" r:id="rId13"/>
    <p:sldId id="263" r:id="rId14"/>
    <p:sldId id="285" r:id="rId15"/>
    <p:sldId id="264" r:id="rId16"/>
    <p:sldId id="265" r:id="rId17"/>
    <p:sldId id="266" r:id="rId18"/>
    <p:sldId id="287" r:id="rId19"/>
    <p:sldId id="268" r:id="rId20"/>
    <p:sldId id="269" r:id="rId21"/>
    <p:sldId id="288" r:id="rId22"/>
    <p:sldId id="289" r:id="rId23"/>
    <p:sldId id="271" r:id="rId24"/>
    <p:sldId id="272" r:id="rId25"/>
    <p:sldId id="290" r:id="rId26"/>
    <p:sldId id="291" r:id="rId27"/>
    <p:sldId id="292" r:id="rId28"/>
    <p:sldId id="293" r:id="rId29"/>
    <p:sldId id="294" r:id="rId30"/>
    <p:sldId id="295" r:id="rId31"/>
    <p:sldId id="296" r:id="rId32"/>
    <p:sldId id="297" r:id="rId33"/>
    <p:sldId id="298" r:id="rId34"/>
    <p:sldId id="273" r:id="rId35"/>
    <p:sldId id="299" r:id="rId36"/>
    <p:sldId id="274" r:id="rId37"/>
    <p:sldId id="275" r:id="rId38"/>
    <p:sldId id="300" r:id="rId39"/>
    <p:sldId id="277" r:id="rId40"/>
    <p:sldId id="278" r:id="rId41"/>
    <p:sldId id="27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ing" id="{F81DD36E-171C-4EBA-8AF8-6E54AB097048}">
          <p14:sldIdLst>
            <p14:sldId id="256"/>
          </p14:sldIdLst>
        </p14:section>
        <p14:section name="Starting" id="{A46B8808-AE82-4A2D-9E4D-919DE35C8498}">
          <p14:sldIdLst>
            <p14:sldId id="257"/>
          </p14:sldIdLst>
        </p14:section>
        <p14:section name="Understanding Language Models" id="{766AA3AE-AC75-48BB-964B-536DF3AAB595}">
          <p14:sldIdLst>
            <p14:sldId id="258"/>
            <p14:sldId id="259"/>
            <p14:sldId id="283"/>
            <p14:sldId id="281"/>
            <p14:sldId id="282"/>
            <p14:sldId id="260"/>
            <p14:sldId id="284"/>
            <p14:sldId id="280"/>
            <p14:sldId id="261"/>
          </p14:sldIdLst>
        </p14:section>
        <p14:section name="The Evolution of Language Models" id="{3D772787-6282-490E-B826-9EE05E831A6A}">
          <p14:sldIdLst>
            <p14:sldId id="262"/>
            <p14:sldId id="263"/>
            <p14:sldId id="285"/>
            <p14:sldId id="264"/>
            <p14:sldId id="265"/>
            <p14:sldId id="266"/>
            <p14:sldId id="287"/>
            <p14:sldId id="268"/>
          </p14:sldIdLst>
        </p14:section>
        <p14:section name="Large Language Models (LLMs" id="{96B6CDC3-35AA-4373-856D-6789F094D35F}">
          <p14:sldIdLst>
            <p14:sldId id="269"/>
            <p14:sldId id="288"/>
            <p14:sldId id="289"/>
            <p14:sldId id="271"/>
            <p14:sldId id="272"/>
            <p14:sldId id="290"/>
            <p14:sldId id="291"/>
            <p14:sldId id="292"/>
            <p14:sldId id="293"/>
            <p14:sldId id="294"/>
            <p14:sldId id="295"/>
            <p14:sldId id="296"/>
            <p14:sldId id="297"/>
            <p14:sldId id="298"/>
            <p14:sldId id="273"/>
            <p14:sldId id="299"/>
          </p14:sldIdLst>
        </p14:section>
        <p14:section name="Types of LLMs" id="{3B483EA3-EEC8-4ADB-855D-A20459627B5A}">
          <p14:sldIdLst>
            <p14:sldId id="274"/>
            <p14:sldId id="275"/>
            <p14:sldId id="300"/>
            <p14:sldId id="277"/>
            <p14:sldId id="278"/>
          </p14:sldIdLst>
        </p14:section>
        <p14:section name="Tools for Working with LLMs" id="{956AA6BD-DB7E-4843-8C3F-43B0403B0BFD}">
          <p14:sldIdLst/>
        </p14:section>
        <p14:section name="Ending" id="{C9713E4B-75D3-4837-8044-4D243D01B34A}">
          <p14:sldIdLst>
            <p14:sldId id="279"/>
          </p14:sldIdLst>
        </p14:section>
      </p14:sectionLst>
    </p:ext>
    <p:ext uri="{EFAFB233-063F-42B5-8137-9DF3F51BA10A}">
      <p15:sldGuideLst xmlns:p15="http://schemas.microsoft.com/office/powerpoint/2012/main">
        <p15:guide id="1" orient="horz" pos="2051" userDrawn="1">
          <p15:clr>
            <a:srgbClr val="A4A3A4"/>
          </p15:clr>
        </p15:guide>
        <p15:guide id="2" pos="40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100"/>
    <a:srgbClr val="4CC2C8"/>
    <a:srgbClr val="18A1A8"/>
    <a:srgbClr val="05494D"/>
    <a:srgbClr val="F34F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3"/>
    <p:restoredTop sz="94694"/>
  </p:normalViewPr>
  <p:slideViewPr>
    <p:cSldViewPr snapToGrid="0" showGuides="1">
      <p:cViewPr varScale="1">
        <p:scale>
          <a:sx n="78" d="100"/>
          <a:sy n="78" d="100"/>
        </p:scale>
        <p:origin x="840" y="62"/>
      </p:cViewPr>
      <p:guideLst>
        <p:guide orient="horz" pos="2051"/>
        <p:guide pos="4036"/>
      </p:guideLst>
    </p:cSldViewPr>
  </p:slideViewPr>
  <p:notesTextViewPr>
    <p:cViewPr>
      <p:scale>
        <a:sx n="1" d="1"/>
        <a:sy n="1" d="1"/>
      </p:scale>
      <p:origin x="0" y="0"/>
    </p:cViewPr>
  </p:notesTextViewPr>
  <p:sorterViewPr>
    <p:cViewPr>
      <p:scale>
        <a:sx n="80" d="100"/>
        <a:sy n="80" d="100"/>
      </p:scale>
      <p:origin x="0" y="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18893-5422-42AB-B812-F31C079BB899}" type="datetimeFigureOut">
              <a:rPr lang="es-CO" smtClean="0"/>
              <a:t>23/04/2024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86CF0-24D6-4B49-A6B5-9485C758C739}" type="slidenum">
              <a:rPr lang="es-CO" smtClean="0"/>
              <a:t>‹Nº›</a:t>
            </a:fld>
            <a:endParaRPr lang="es-CO"/>
          </a:p>
        </p:txBody>
      </p:sp>
    </p:spTree>
    <p:extLst>
      <p:ext uri="{BB962C8B-B14F-4D97-AF65-F5344CB8AC3E}">
        <p14:creationId xmlns:p14="http://schemas.microsoft.com/office/powerpoint/2010/main" val="1301604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10</a:t>
            </a:fld>
            <a:endParaRPr lang="es-CO"/>
          </a:p>
        </p:txBody>
      </p:sp>
    </p:spTree>
    <p:extLst>
      <p:ext uri="{BB962C8B-B14F-4D97-AF65-F5344CB8AC3E}">
        <p14:creationId xmlns:p14="http://schemas.microsoft.com/office/powerpoint/2010/main" val="47368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33</a:t>
            </a:fld>
            <a:endParaRPr lang="es-CO"/>
          </a:p>
        </p:txBody>
      </p:sp>
    </p:spTree>
    <p:extLst>
      <p:ext uri="{BB962C8B-B14F-4D97-AF65-F5344CB8AC3E}">
        <p14:creationId xmlns:p14="http://schemas.microsoft.com/office/powerpoint/2010/main" val="176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14</a:t>
            </a:fld>
            <a:endParaRPr lang="es-CO"/>
          </a:p>
        </p:txBody>
      </p:sp>
    </p:spTree>
    <p:extLst>
      <p:ext uri="{BB962C8B-B14F-4D97-AF65-F5344CB8AC3E}">
        <p14:creationId xmlns:p14="http://schemas.microsoft.com/office/powerpoint/2010/main" val="190899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21</a:t>
            </a:fld>
            <a:endParaRPr lang="es-CO"/>
          </a:p>
        </p:txBody>
      </p:sp>
    </p:spTree>
    <p:extLst>
      <p:ext uri="{BB962C8B-B14F-4D97-AF65-F5344CB8AC3E}">
        <p14:creationId xmlns:p14="http://schemas.microsoft.com/office/powerpoint/2010/main" val="1478107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22</a:t>
            </a:fld>
            <a:endParaRPr lang="es-CO"/>
          </a:p>
        </p:txBody>
      </p:sp>
    </p:spTree>
    <p:extLst>
      <p:ext uri="{BB962C8B-B14F-4D97-AF65-F5344CB8AC3E}">
        <p14:creationId xmlns:p14="http://schemas.microsoft.com/office/powerpoint/2010/main" val="1761271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28</a:t>
            </a:fld>
            <a:endParaRPr lang="es-CO"/>
          </a:p>
        </p:txBody>
      </p:sp>
    </p:spTree>
    <p:extLst>
      <p:ext uri="{BB962C8B-B14F-4D97-AF65-F5344CB8AC3E}">
        <p14:creationId xmlns:p14="http://schemas.microsoft.com/office/powerpoint/2010/main" val="196138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29</a:t>
            </a:fld>
            <a:endParaRPr lang="es-CO"/>
          </a:p>
        </p:txBody>
      </p:sp>
    </p:spTree>
    <p:extLst>
      <p:ext uri="{BB962C8B-B14F-4D97-AF65-F5344CB8AC3E}">
        <p14:creationId xmlns:p14="http://schemas.microsoft.com/office/powerpoint/2010/main" val="1227234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30</a:t>
            </a:fld>
            <a:endParaRPr lang="es-CO"/>
          </a:p>
        </p:txBody>
      </p:sp>
    </p:spTree>
    <p:extLst>
      <p:ext uri="{BB962C8B-B14F-4D97-AF65-F5344CB8AC3E}">
        <p14:creationId xmlns:p14="http://schemas.microsoft.com/office/powerpoint/2010/main" val="334718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31</a:t>
            </a:fld>
            <a:endParaRPr lang="es-CO"/>
          </a:p>
        </p:txBody>
      </p:sp>
    </p:spTree>
    <p:extLst>
      <p:ext uri="{BB962C8B-B14F-4D97-AF65-F5344CB8AC3E}">
        <p14:creationId xmlns:p14="http://schemas.microsoft.com/office/powerpoint/2010/main" val="223135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32</a:t>
            </a:fld>
            <a:endParaRPr lang="es-CO"/>
          </a:p>
        </p:txBody>
      </p:sp>
    </p:spTree>
    <p:extLst>
      <p:ext uri="{BB962C8B-B14F-4D97-AF65-F5344CB8AC3E}">
        <p14:creationId xmlns:p14="http://schemas.microsoft.com/office/powerpoint/2010/main" val="1966682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25.png"/><Relationship Id="rId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11.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popai.pro/creation/All/Presentation"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9" name="tray" descr="image 32"/>
          <p:cNvPicPr>
            <a:picLocks noChangeAspect="1"/>
          </p:cNvPicPr>
          <p:nvPr userDrawn="1"/>
        </p:nvPicPr>
        <p:blipFill>
          <a:blip r:embed="rId2"/>
          <a:stretch>
            <a:fillRect/>
          </a:stretch>
        </p:blipFill>
        <p:spPr>
          <a:xfrm>
            <a:off x="-1201" y="0"/>
            <a:ext cx="12205253" cy="6858000"/>
          </a:xfrm>
          <a:prstGeom prst="rect">
            <a:avLst/>
          </a:prstGeom>
          <a:ln>
            <a:solidFill>
              <a:schemeClr val="tx1"/>
            </a:solidFill>
          </a:ln>
        </p:spPr>
      </p:pic>
      <p:sp>
        <p:nvSpPr>
          <p:cNvPr id="6" name="body"/>
          <p:cNvSpPr>
            <a:spLocks noGrp="1"/>
          </p:cNvSpPr>
          <p:nvPr>
            <p:ph sz="quarter" idx="10"/>
          </p:nvPr>
        </p:nvSpPr>
        <p:spPr>
          <a:xfrm>
            <a:off x="819269" y="4727035"/>
            <a:ext cx="10559040" cy="868814"/>
          </a:xfrm>
          <a:prstGeom prst="rect">
            <a:avLst/>
          </a:prstGeom>
        </p:spPr>
        <p:txBody>
          <a:bodyPr anchor="t" anchorCtr="0"/>
          <a:lstStyle>
            <a:lvl1pPr marL="0" indent="0" algn="ctr">
              <a:buNone/>
              <a:defRPr sz="1600">
                <a:solidFill>
                  <a:schemeClr val="bg1"/>
                </a:solidFill>
                <a:latin typeface="Poppins Light" panose="00000A00000000000000" charset="0"/>
                <a:cs typeface="Poppins Light" panose="00000A00000000000000" charset="0"/>
              </a:defRPr>
            </a:lvl1pPr>
            <a:lvl2pPr marL="457200" indent="0" algn="ctr">
              <a:buNone/>
              <a:defRPr sz="1600">
                <a:solidFill>
                  <a:schemeClr val="bg1"/>
                </a:solidFill>
                <a:latin typeface="Poppins Light" panose="00000A00000000000000" charset="0"/>
                <a:cs typeface="Poppins Light" panose="00000A00000000000000" charset="0"/>
              </a:defRPr>
            </a:lvl2pPr>
            <a:lvl3pPr marL="914400" indent="0" algn="ctr">
              <a:buNone/>
              <a:defRPr sz="1600">
                <a:solidFill>
                  <a:schemeClr val="bg1"/>
                </a:solidFill>
                <a:latin typeface="Poppins Light" panose="00000A00000000000000" charset="0"/>
                <a:cs typeface="Poppins Light" panose="00000A00000000000000" charset="0"/>
              </a:defRPr>
            </a:lvl3pPr>
            <a:lvl4pPr marL="1371600" indent="0" algn="ctr">
              <a:buNone/>
              <a:defRPr sz="1600">
                <a:solidFill>
                  <a:schemeClr val="bg1"/>
                </a:solidFill>
                <a:latin typeface="Poppins Light" panose="00000A00000000000000" charset="0"/>
                <a:cs typeface="Poppins Light" panose="00000A00000000000000" charset="0"/>
              </a:defRPr>
            </a:lvl4pPr>
            <a:lvl5pPr marL="1828800" indent="0" algn="ctr">
              <a:buNone/>
              <a:defRPr sz="160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819903" y="2149172"/>
            <a:ext cx="10553323" cy="1959278"/>
          </a:xfrm>
          <a:prstGeom prst="rect">
            <a:avLst/>
          </a:prstGeom>
        </p:spPr>
        <p:txBody>
          <a:bodyPr anchor="ctr" anchorCtr="0"/>
          <a:lstStyle>
            <a:lvl1pPr algn="ctr">
              <a:defRPr sz="6400" b="0">
                <a:solidFill>
                  <a:srgbClr val="18A1A8"/>
                </a:solidFill>
                <a:latin typeface="Poppins ExtraLight" panose="00000A00000000000000" charset="0"/>
                <a:cs typeface="Poppins ExtraLight" panose="00000A00000000000000" charset="0"/>
              </a:defRPr>
            </a:lvl1pPr>
          </a:lstStyle>
          <a:p>
            <a:r>
              <a:rPr lang="en-US" dirty="0"/>
              <a:t>Click to edit Master title style</a:t>
            </a:r>
          </a:p>
        </p:txBody>
      </p:sp>
      <p:pic>
        <p:nvPicPr>
          <p:cNvPr id="2" name="line" descr="image 42"/>
          <p:cNvPicPr>
            <a:picLocks noChangeAspect="1"/>
          </p:cNvPicPr>
          <p:nvPr userDrawn="1"/>
        </p:nvPicPr>
        <p:blipFill>
          <a:blip r:embed="rId3"/>
          <a:stretch>
            <a:fillRect/>
          </a:stretch>
        </p:blipFill>
        <p:spPr>
          <a:xfrm>
            <a:off x="4549775" y="927100"/>
            <a:ext cx="3098800" cy="12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ow-pro-list3">
    <p:spTree>
      <p:nvGrpSpPr>
        <p:cNvPr id="1" name=""/>
        <p:cNvGrpSpPr/>
        <p:nvPr/>
      </p:nvGrpSpPr>
      <p:grpSpPr>
        <a:xfrm>
          <a:off x="0" y="0"/>
          <a:ext cx="0" cy="0"/>
          <a:chOff x="0" y="0"/>
          <a:chExt cx="0" cy="0"/>
        </a:xfrm>
      </p:grpSpPr>
      <p:pic>
        <p:nvPicPr>
          <p:cNvPr id="8" name="background" descr="image 39"/>
          <p:cNvPicPr>
            <a:picLocks noChangeAspect="1"/>
          </p:cNvPicPr>
          <p:nvPr userDrawn="1"/>
        </p:nvPicPr>
        <p:blipFill>
          <a:blip r:embed="rId3"/>
          <a:stretch>
            <a:fillRect/>
          </a:stretch>
        </p:blipFill>
        <p:spPr>
          <a:xfrm>
            <a:off x="0" y="0"/>
            <a:ext cx="12205253" cy="6858000"/>
          </a:xfrm>
          <a:prstGeom prst="rect">
            <a:avLst/>
          </a:prstGeom>
        </p:spPr>
      </p:pic>
      <p:pic>
        <p:nvPicPr>
          <p:cNvPr id="7" name="shape1" descr="image 47"/>
          <p:cNvPicPr>
            <a:picLocks noChangeAspect="1"/>
          </p:cNvPicPr>
          <p:nvPr userDrawn="1"/>
        </p:nvPicPr>
        <p:blipFill>
          <a:blip r:embed="rId4"/>
          <a:stretch>
            <a:fillRect/>
          </a:stretch>
        </p:blipFill>
        <p:spPr>
          <a:xfrm>
            <a:off x="772795" y="2001520"/>
            <a:ext cx="3264535" cy="3845560"/>
          </a:xfrm>
          <a:prstGeom prst="rect">
            <a:avLst/>
          </a:prstGeom>
        </p:spPr>
      </p:pic>
      <p:pic>
        <p:nvPicPr>
          <p:cNvPr id="9" name="shape2" descr="image 48"/>
          <p:cNvPicPr>
            <a:picLocks noChangeAspect="1"/>
          </p:cNvPicPr>
          <p:nvPr userDrawn="1"/>
        </p:nvPicPr>
        <p:blipFill>
          <a:blip r:embed="rId5"/>
          <a:stretch>
            <a:fillRect/>
          </a:stretch>
        </p:blipFill>
        <p:spPr>
          <a:xfrm>
            <a:off x="4458335" y="2001520"/>
            <a:ext cx="3264535" cy="3845560"/>
          </a:xfrm>
          <a:prstGeom prst="rect">
            <a:avLst/>
          </a:prstGeom>
        </p:spPr>
      </p:pic>
      <p:pic>
        <p:nvPicPr>
          <p:cNvPr id="12" name="shape3" descr="image 47"/>
          <p:cNvPicPr>
            <a:picLocks noChangeAspect="1"/>
          </p:cNvPicPr>
          <p:nvPr userDrawn="1">
            <p:custDataLst>
              <p:tags r:id="rId1"/>
            </p:custDataLst>
          </p:nvPr>
        </p:nvPicPr>
        <p:blipFill>
          <a:blip r:embed="rId4"/>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16" name="number1"/>
          <p:cNvSpPr>
            <a:spLocks noGrp="1"/>
          </p:cNvSpPr>
          <p:nvPr>
            <p:ph sz="quarter" idx="14"/>
          </p:nvPr>
        </p:nvSpPr>
        <p:spPr>
          <a:xfrm>
            <a:off x="918297" y="2550940"/>
            <a:ext cx="2945443" cy="615315"/>
          </a:xfrm>
          <a:prstGeom prst="rect">
            <a:avLst/>
          </a:prstGeom>
        </p:spPr>
        <p:txBody>
          <a:bodyPr/>
          <a:lstStyle>
            <a:lvl1pPr marL="0" indent="0" algn="l">
              <a:lnSpc>
                <a:spcPct val="100000"/>
              </a:lnSpc>
              <a:buNone/>
              <a:defRPr lang="en-US" sz="5400"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1" name="number3"/>
          <p:cNvSpPr>
            <a:spLocks noGrp="1"/>
          </p:cNvSpPr>
          <p:nvPr>
            <p:ph sz="quarter" idx="18"/>
          </p:nvPr>
        </p:nvSpPr>
        <p:spPr>
          <a:xfrm>
            <a:off x="8316131" y="2550940"/>
            <a:ext cx="2945443" cy="615315"/>
          </a:xfrm>
          <a:prstGeom prst="rect">
            <a:avLst/>
          </a:prstGeom>
        </p:spPr>
        <p:txBody>
          <a:bodyPr/>
          <a:lstStyle>
            <a:lvl1pPr marL="0" indent="0" algn="l">
              <a:lnSpc>
                <a:spcPct val="100000"/>
              </a:lnSpc>
              <a:buNone/>
              <a:defRPr lang="en-US" sz="5400"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3" name="number2"/>
          <p:cNvSpPr>
            <a:spLocks noGrp="1"/>
          </p:cNvSpPr>
          <p:nvPr>
            <p:ph sz="quarter" idx="20"/>
          </p:nvPr>
        </p:nvSpPr>
        <p:spPr>
          <a:xfrm>
            <a:off x="4617300" y="2556390"/>
            <a:ext cx="2945443" cy="615315"/>
          </a:xfrm>
          <a:prstGeom prst="rect">
            <a:avLst/>
          </a:prstGeom>
        </p:spPr>
        <p:txBody>
          <a:bodyPr/>
          <a:lstStyle>
            <a:lvl1pPr marL="0" indent="0" algn="l">
              <a:lnSpc>
                <a:spcPct val="100000"/>
              </a:lnSpc>
              <a:buNone/>
              <a:defRPr lang="en-US" sz="5400"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8" name="body3"/>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15" name="body1"/>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22" name="body2"/>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w-pro-list2">
    <p:spTree>
      <p:nvGrpSpPr>
        <p:cNvPr id="1" name=""/>
        <p:cNvGrpSpPr/>
        <p:nvPr/>
      </p:nvGrpSpPr>
      <p:grpSpPr>
        <a:xfrm>
          <a:off x="0" y="0"/>
          <a:ext cx="0" cy="0"/>
          <a:chOff x="0" y="0"/>
          <a:chExt cx="0" cy="0"/>
        </a:xfrm>
      </p:grpSpPr>
      <p:pic>
        <p:nvPicPr>
          <p:cNvPr id="8" name="background" descr="image 39"/>
          <p:cNvPicPr>
            <a:picLocks noChangeAspect="1"/>
          </p:cNvPicPr>
          <p:nvPr userDrawn="1">
            <p:custDataLst>
              <p:tags r:id="rId1"/>
            </p:custDataLst>
          </p:nvPr>
        </p:nvPicPr>
        <p:blipFill>
          <a:blip r:embed="rId3"/>
          <a:stretch>
            <a:fillRect/>
          </a:stretch>
        </p:blipFill>
        <p:spPr>
          <a:xfrm>
            <a:off x="0" y="0"/>
            <a:ext cx="12205253" cy="6858000"/>
          </a:xfrm>
          <a:prstGeom prst="rect">
            <a:avLst/>
          </a:prstGeom>
        </p:spPr>
      </p:pic>
      <p:pic>
        <p:nvPicPr>
          <p:cNvPr id="3" name="shape1" descr="image 49"/>
          <p:cNvPicPr>
            <a:picLocks noChangeAspect="1"/>
          </p:cNvPicPr>
          <p:nvPr userDrawn="1"/>
        </p:nvPicPr>
        <p:blipFill>
          <a:blip r:embed="rId4"/>
          <a:stretch>
            <a:fillRect/>
          </a:stretch>
        </p:blipFill>
        <p:spPr>
          <a:xfrm>
            <a:off x="772795" y="2001520"/>
            <a:ext cx="5118735" cy="3844925"/>
          </a:xfrm>
          <a:prstGeom prst="rect">
            <a:avLst/>
          </a:prstGeom>
        </p:spPr>
      </p:pic>
      <p:pic>
        <p:nvPicPr>
          <p:cNvPr id="5" name="shape2" descr="image 50"/>
          <p:cNvPicPr>
            <a:picLocks noChangeAspect="1"/>
          </p:cNvPicPr>
          <p:nvPr userDrawn="1"/>
        </p:nvPicPr>
        <p:blipFill>
          <a:blip r:embed="rId5"/>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12" name="number1"/>
          <p:cNvSpPr>
            <a:spLocks noGrp="1"/>
          </p:cNvSpPr>
          <p:nvPr>
            <p:ph sz="quarter" idx="14"/>
          </p:nvPr>
        </p:nvSpPr>
        <p:spPr>
          <a:xfrm>
            <a:off x="934094" y="2621422"/>
            <a:ext cx="4570790" cy="615315"/>
          </a:xfrm>
          <a:prstGeom prst="rect">
            <a:avLst/>
          </a:prstGeom>
        </p:spPr>
        <p:txBody>
          <a:bodyPr/>
          <a:lstStyle>
            <a:lvl1pPr marL="0" indent="0" algn="l">
              <a:lnSpc>
                <a:spcPct val="100000"/>
              </a:lnSpc>
              <a:buNone/>
              <a:defRPr lang="en-US" sz="5865"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0" name="body1"/>
          <p:cNvSpPr>
            <a:spLocks noGrp="1"/>
          </p:cNvSpPr>
          <p:nvPr>
            <p:ph sz="quarter" idx="10"/>
          </p:nvPr>
        </p:nvSpPr>
        <p:spPr>
          <a:xfrm>
            <a:off x="772795" y="2012442"/>
            <a:ext cx="5118604" cy="3834003"/>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w-pro-list6">
    <p:spTree>
      <p:nvGrpSpPr>
        <p:cNvPr id="1" name=""/>
        <p:cNvGrpSpPr/>
        <p:nvPr/>
      </p:nvGrpSpPr>
      <p:grpSpPr>
        <a:xfrm>
          <a:off x="0" y="0"/>
          <a:ext cx="0" cy="0"/>
          <a:chOff x="0" y="0"/>
          <a:chExt cx="0" cy="0"/>
        </a:xfrm>
      </p:grpSpPr>
      <p:pic>
        <p:nvPicPr>
          <p:cNvPr id="8" name="background" descr="image 39"/>
          <p:cNvPicPr>
            <a:picLocks noChangeAspect="1"/>
          </p:cNvPicPr>
          <p:nvPr userDrawn="1">
            <p:custDataLst>
              <p:tags r:id="rId1"/>
            </p:custDataLst>
          </p:nvPr>
        </p:nvPicPr>
        <p:blipFill>
          <a:blip r:embed="rId3"/>
          <a:stretch>
            <a:fillRect/>
          </a:stretch>
        </p:blipFill>
        <p:spPr>
          <a:xfrm>
            <a:off x="0" y="0"/>
            <a:ext cx="12205253" cy="6858000"/>
          </a:xfrm>
          <a:prstGeom prst="rect">
            <a:avLst/>
          </a:prstGeom>
        </p:spPr>
      </p:pic>
      <p:pic>
        <p:nvPicPr>
          <p:cNvPr id="18" name="shape1"/>
          <p:cNvPicPr>
            <a:picLocks noChangeAspect="1"/>
          </p:cNvPicPr>
          <p:nvPr userDrawn="1"/>
        </p:nvPicPr>
        <p:blipFill>
          <a:blip r:embed="rId4"/>
          <a:stretch>
            <a:fillRect/>
          </a:stretch>
        </p:blipFill>
        <p:spPr>
          <a:xfrm>
            <a:off x="936348" y="1787256"/>
            <a:ext cx="3129415" cy="1962387"/>
          </a:xfrm>
          <a:prstGeom prst="rect">
            <a:avLst/>
          </a:prstGeom>
        </p:spPr>
      </p:pic>
      <p:pic>
        <p:nvPicPr>
          <p:cNvPr id="19" name="shape2"/>
          <p:cNvPicPr>
            <a:picLocks noChangeAspect="1"/>
          </p:cNvPicPr>
          <p:nvPr userDrawn="1"/>
        </p:nvPicPr>
        <p:blipFill>
          <a:blip r:embed="rId4"/>
          <a:stretch>
            <a:fillRect/>
          </a:stretch>
        </p:blipFill>
        <p:spPr>
          <a:xfrm>
            <a:off x="4463320" y="1787256"/>
            <a:ext cx="3129415" cy="1962387"/>
          </a:xfrm>
          <a:prstGeom prst="rect">
            <a:avLst/>
          </a:prstGeom>
        </p:spPr>
      </p:pic>
      <p:pic>
        <p:nvPicPr>
          <p:cNvPr id="20" name="shape3"/>
          <p:cNvPicPr>
            <a:picLocks noChangeAspect="1"/>
          </p:cNvPicPr>
          <p:nvPr userDrawn="1"/>
        </p:nvPicPr>
        <p:blipFill>
          <a:blip r:embed="rId4"/>
          <a:stretch>
            <a:fillRect/>
          </a:stretch>
        </p:blipFill>
        <p:spPr>
          <a:xfrm>
            <a:off x="8132796" y="1787256"/>
            <a:ext cx="3129415" cy="1962387"/>
          </a:xfrm>
          <a:prstGeom prst="rect">
            <a:avLst/>
          </a:prstGeom>
        </p:spPr>
      </p:pic>
      <p:pic>
        <p:nvPicPr>
          <p:cNvPr id="21" name="shape4"/>
          <p:cNvPicPr>
            <a:picLocks noChangeAspect="1"/>
          </p:cNvPicPr>
          <p:nvPr userDrawn="1"/>
        </p:nvPicPr>
        <p:blipFill>
          <a:blip r:embed="rId4"/>
          <a:stretch>
            <a:fillRect/>
          </a:stretch>
        </p:blipFill>
        <p:spPr>
          <a:xfrm>
            <a:off x="936348" y="4186072"/>
            <a:ext cx="3129415" cy="1962387"/>
          </a:xfrm>
          <a:prstGeom prst="rect">
            <a:avLst/>
          </a:prstGeom>
        </p:spPr>
      </p:pic>
      <p:pic>
        <p:nvPicPr>
          <p:cNvPr id="22" name="shape5"/>
          <p:cNvPicPr>
            <a:picLocks noChangeAspect="1"/>
          </p:cNvPicPr>
          <p:nvPr userDrawn="1"/>
        </p:nvPicPr>
        <p:blipFill>
          <a:blip r:embed="rId4"/>
          <a:stretch>
            <a:fillRect/>
          </a:stretch>
        </p:blipFill>
        <p:spPr>
          <a:xfrm>
            <a:off x="4463320" y="4186072"/>
            <a:ext cx="3129415" cy="1962387"/>
          </a:xfrm>
          <a:prstGeom prst="rect">
            <a:avLst/>
          </a:prstGeom>
        </p:spPr>
      </p:pic>
      <p:pic>
        <p:nvPicPr>
          <p:cNvPr id="23" name="shape6"/>
          <p:cNvPicPr>
            <a:picLocks noChangeAspect="1"/>
          </p:cNvPicPr>
          <p:nvPr userDrawn="1"/>
        </p:nvPicPr>
        <p:blipFill>
          <a:blip r:embed="rId4"/>
          <a:stretch>
            <a:fillRect/>
          </a:stretch>
        </p:blipFill>
        <p:spPr>
          <a:xfrm>
            <a:off x="8132796" y="4186072"/>
            <a:ext cx="3129415" cy="1962387"/>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24" name="body1"/>
          <p:cNvSpPr>
            <a:spLocks noGrp="1"/>
          </p:cNvSpPr>
          <p:nvPr>
            <p:ph sz="quarter" idx="20"/>
          </p:nvPr>
        </p:nvSpPr>
        <p:spPr>
          <a:xfrm>
            <a:off x="936557" y="1795296"/>
            <a:ext cx="3129416" cy="196238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altLang="zh-CN" dirty="0"/>
              <a:t>Second level</a:t>
            </a:r>
          </a:p>
        </p:txBody>
      </p:sp>
      <p:sp>
        <p:nvSpPr>
          <p:cNvPr id="25" name="body2"/>
          <p:cNvSpPr>
            <a:spLocks noGrp="1"/>
          </p:cNvSpPr>
          <p:nvPr>
            <p:ph sz="quarter" idx="27"/>
          </p:nvPr>
        </p:nvSpPr>
        <p:spPr>
          <a:xfrm>
            <a:off x="4478543" y="1795295"/>
            <a:ext cx="3129416" cy="1954347"/>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
        <p:nvSpPr>
          <p:cNvPr id="26" name="body3"/>
          <p:cNvSpPr>
            <a:spLocks noGrp="1"/>
          </p:cNvSpPr>
          <p:nvPr>
            <p:ph sz="quarter" idx="28"/>
          </p:nvPr>
        </p:nvSpPr>
        <p:spPr>
          <a:xfrm>
            <a:off x="8136143" y="1795296"/>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
        <p:nvSpPr>
          <p:cNvPr id="27" name="body4"/>
          <p:cNvSpPr>
            <a:spLocks noGrp="1"/>
          </p:cNvSpPr>
          <p:nvPr>
            <p:ph sz="quarter" idx="30"/>
          </p:nvPr>
        </p:nvSpPr>
        <p:spPr>
          <a:xfrm>
            <a:off x="936557"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
        <p:nvSpPr>
          <p:cNvPr id="28" name="body5"/>
          <p:cNvSpPr>
            <a:spLocks noGrp="1"/>
          </p:cNvSpPr>
          <p:nvPr>
            <p:ph sz="quarter" idx="31"/>
          </p:nvPr>
        </p:nvSpPr>
        <p:spPr>
          <a:xfrm>
            <a:off x="4478543"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
        <p:nvSpPr>
          <p:cNvPr id="29" name="body6"/>
          <p:cNvSpPr>
            <a:spLocks noGrp="1"/>
          </p:cNvSpPr>
          <p:nvPr>
            <p:ph sz="quarter" idx="32"/>
          </p:nvPr>
        </p:nvSpPr>
        <p:spPr>
          <a:xfrm>
            <a:off x="8136143"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list">
    <p:spTree>
      <p:nvGrpSpPr>
        <p:cNvPr id="1" name=""/>
        <p:cNvGrpSpPr/>
        <p:nvPr/>
      </p:nvGrpSpPr>
      <p:grpSpPr>
        <a:xfrm>
          <a:off x="0" y="0"/>
          <a:ext cx="0" cy="0"/>
          <a:chOff x="0" y="0"/>
          <a:chExt cx="0" cy="0"/>
        </a:xfrm>
      </p:grpSpPr>
      <p:pic>
        <p:nvPicPr>
          <p:cNvPr id="5" name="background" descr="image 36"/>
          <p:cNvPicPr>
            <a:picLocks noChangeAspect="1"/>
          </p:cNvPicPr>
          <p:nvPr userDrawn="1"/>
        </p:nvPicPr>
        <p:blipFill>
          <a:blip r:embed="rId4"/>
          <a:srcRect/>
          <a:stretch>
            <a:fillRect/>
          </a:stretch>
        </p:blipFill>
        <p:spPr>
          <a:xfrm>
            <a:off x="-4588" y="-1693"/>
            <a:ext cx="12196588" cy="6859693"/>
          </a:xfrm>
          <a:prstGeom prst="rect">
            <a:avLst/>
          </a:prstGeom>
        </p:spPr>
      </p:pic>
      <p:pic>
        <p:nvPicPr>
          <p:cNvPr id="3" name="shape1" descr="image 45"/>
          <p:cNvPicPr>
            <a:picLocks noChangeAspect="1"/>
          </p:cNvPicPr>
          <p:nvPr userDrawn="1"/>
        </p:nvPicPr>
        <p:blipFill>
          <a:blip r:embed="rId5"/>
          <a:stretch>
            <a:fillRect/>
          </a:stretch>
        </p:blipFill>
        <p:spPr>
          <a:xfrm>
            <a:off x="4916170" y="1548130"/>
            <a:ext cx="6455410" cy="1299210"/>
          </a:xfrm>
          <a:prstGeom prst="rect">
            <a:avLst/>
          </a:prstGeom>
        </p:spPr>
      </p:pic>
      <p:pic>
        <p:nvPicPr>
          <p:cNvPr id="4" name="shape2" descr="image 46"/>
          <p:cNvPicPr>
            <a:picLocks noChangeAspect="1"/>
          </p:cNvPicPr>
          <p:nvPr userDrawn="1"/>
        </p:nvPicPr>
        <p:blipFill>
          <a:blip r:embed="rId6"/>
          <a:stretch>
            <a:fillRect/>
          </a:stretch>
        </p:blipFill>
        <p:spPr>
          <a:xfrm>
            <a:off x="4916170" y="3143250"/>
            <a:ext cx="6455410" cy="1299210"/>
          </a:xfrm>
          <a:prstGeom prst="rect">
            <a:avLst/>
          </a:prstGeom>
        </p:spPr>
      </p:pic>
      <p:pic>
        <p:nvPicPr>
          <p:cNvPr id="6" name="shape3" descr="image 45"/>
          <p:cNvPicPr>
            <a:picLocks noChangeAspect="1"/>
          </p:cNvPicPr>
          <p:nvPr userDrawn="1">
            <p:custDataLst>
              <p:tags r:id="rId1"/>
            </p:custDataLst>
          </p:nvPr>
        </p:nvPicPr>
        <p:blipFill>
          <a:blip r:embed="rId5"/>
          <a:stretch>
            <a:fillRect/>
          </a:stretch>
        </p:blipFill>
        <p:spPr>
          <a:xfrm>
            <a:off x="4915535" y="4672330"/>
            <a:ext cx="6455410" cy="1299210"/>
          </a:xfrm>
          <a:prstGeom prst="rect">
            <a:avLst/>
          </a:prstGeom>
        </p:spPr>
      </p:pic>
      <p:sp>
        <p:nvSpPr>
          <p:cNvPr id="12" name="body1"/>
          <p:cNvSpPr>
            <a:spLocks noGrp="1"/>
          </p:cNvSpPr>
          <p:nvPr>
            <p:ph sz="quarter" idx="10"/>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3" name="header"/>
          <p:cNvSpPr>
            <a:spLocks noGrp="1"/>
          </p:cNvSpPr>
          <p:nvPr>
            <p:ph type="title"/>
          </p:nvPr>
        </p:nvSpPr>
        <p:spPr>
          <a:xfrm>
            <a:off x="4796839" y="454354"/>
            <a:ext cx="6093372"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r>
              <a:rPr lang="en-US" dirty="0"/>
              <a:t>Click to edit Master title style</a:t>
            </a:r>
          </a:p>
        </p:txBody>
      </p:sp>
      <p:sp>
        <p:nvSpPr>
          <p:cNvPr id="14" name="body2"/>
          <p:cNvSpPr>
            <a:spLocks noGrp="1"/>
          </p:cNvSpPr>
          <p:nvPr>
            <p:ph sz="quarter" idx="26"/>
          </p:nvPr>
        </p:nvSpPr>
        <p:spPr>
          <a:xfrm>
            <a:off x="4915534" y="3154153"/>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5" name="body3"/>
          <p:cNvSpPr>
            <a:spLocks noGrp="1"/>
          </p:cNvSpPr>
          <p:nvPr>
            <p:ph sz="quarter" idx="27"/>
          </p:nvPr>
        </p:nvSpPr>
        <p:spPr>
          <a:xfrm>
            <a:off x="4915534" y="4683372"/>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pic>
        <p:nvPicPr>
          <p:cNvPr id="16" name="tray" descr="/Users/skinnyfish/Downloads/themes/orange/planning.pngplanning"/>
          <p:cNvPicPr>
            <a:picLocks noChangeAspect="1"/>
          </p:cNvPicPr>
          <p:nvPr userDrawn="1">
            <p:custDataLst>
              <p:tags r:id="rId2"/>
            </p:custDataLst>
          </p:nvPr>
        </p:nvPicPr>
        <p:blipFill>
          <a:blip r:embed="rId7" cstate="screen"/>
          <a:srcRect/>
          <a:stretch>
            <a:fillRect/>
          </a:stretch>
        </p:blipFill>
        <p:spPr>
          <a:xfrm>
            <a:off x="773083" y="625609"/>
            <a:ext cx="3554657" cy="557207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pro-list">
    <p:spTree>
      <p:nvGrpSpPr>
        <p:cNvPr id="1" name=""/>
        <p:cNvGrpSpPr/>
        <p:nvPr/>
      </p:nvGrpSpPr>
      <p:grpSpPr>
        <a:xfrm>
          <a:off x="0" y="0"/>
          <a:ext cx="0" cy="0"/>
          <a:chOff x="0" y="0"/>
          <a:chExt cx="0" cy="0"/>
        </a:xfrm>
      </p:grpSpPr>
      <p:pic>
        <p:nvPicPr>
          <p:cNvPr id="5" name="background" descr="image 36"/>
          <p:cNvPicPr>
            <a:picLocks noChangeAspect="1"/>
          </p:cNvPicPr>
          <p:nvPr userDrawn="1"/>
        </p:nvPicPr>
        <p:blipFill>
          <a:blip r:embed="rId4"/>
          <a:srcRect/>
          <a:stretch>
            <a:fillRect/>
          </a:stretch>
        </p:blipFill>
        <p:spPr>
          <a:xfrm>
            <a:off x="-4588" y="-1693"/>
            <a:ext cx="12196588" cy="6859693"/>
          </a:xfrm>
          <a:prstGeom prst="rect">
            <a:avLst/>
          </a:prstGeom>
        </p:spPr>
      </p:pic>
      <p:sp>
        <p:nvSpPr>
          <p:cNvPr id="13" name="header"/>
          <p:cNvSpPr>
            <a:spLocks noGrp="1"/>
          </p:cNvSpPr>
          <p:nvPr>
            <p:ph type="title"/>
          </p:nvPr>
        </p:nvSpPr>
        <p:spPr>
          <a:xfrm>
            <a:off x="4796839" y="454354"/>
            <a:ext cx="6093372"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r>
              <a:rPr lang="en-US" dirty="0"/>
              <a:t>Click to edit Master title style</a:t>
            </a:r>
          </a:p>
        </p:txBody>
      </p:sp>
      <p:pic>
        <p:nvPicPr>
          <p:cNvPr id="16" name="tray" descr="/Users/skinnyfish/Downloads/themes/orange/planning.pngplanning"/>
          <p:cNvPicPr>
            <a:picLocks noChangeAspect="1"/>
          </p:cNvPicPr>
          <p:nvPr userDrawn="1">
            <p:custDataLst>
              <p:tags r:id="rId1"/>
            </p:custDataLst>
          </p:nvPr>
        </p:nvPicPr>
        <p:blipFill>
          <a:blip r:embed="rId5" cstate="screen"/>
          <a:srcRect/>
          <a:stretch>
            <a:fillRect/>
          </a:stretch>
        </p:blipFill>
        <p:spPr>
          <a:xfrm>
            <a:off x="773083" y="625609"/>
            <a:ext cx="3554657" cy="5572072"/>
          </a:xfrm>
          <a:prstGeom prst="rect">
            <a:avLst/>
          </a:prstGeom>
        </p:spPr>
      </p:pic>
      <p:pic>
        <p:nvPicPr>
          <p:cNvPr id="2" name="shape1" descr="image 45">
            <a:extLst>
              <a:ext uri="{FF2B5EF4-FFF2-40B4-BE49-F238E27FC236}">
                <a16:creationId xmlns:a16="http://schemas.microsoft.com/office/drawing/2014/main" id="{E7CDE8C0-D5A5-86F4-5568-78E565B3546B}"/>
              </a:ext>
            </a:extLst>
          </p:cNvPr>
          <p:cNvPicPr>
            <a:picLocks noChangeAspect="1"/>
          </p:cNvPicPr>
          <p:nvPr userDrawn="1"/>
        </p:nvPicPr>
        <p:blipFill>
          <a:blip r:embed="rId6"/>
          <a:stretch>
            <a:fillRect/>
          </a:stretch>
        </p:blipFill>
        <p:spPr>
          <a:xfrm>
            <a:off x="4916170" y="1548130"/>
            <a:ext cx="6455410" cy="1299210"/>
          </a:xfrm>
          <a:prstGeom prst="rect">
            <a:avLst/>
          </a:prstGeom>
        </p:spPr>
      </p:pic>
      <p:pic>
        <p:nvPicPr>
          <p:cNvPr id="7" name="shape2" descr="image 46">
            <a:extLst>
              <a:ext uri="{FF2B5EF4-FFF2-40B4-BE49-F238E27FC236}">
                <a16:creationId xmlns:a16="http://schemas.microsoft.com/office/drawing/2014/main" id="{E49514B6-9531-0A51-CC29-22279B3AC24D}"/>
              </a:ext>
            </a:extLst>
          </p:cNvPr>
          <p:cNvPicPr>
            <a:picLocks noChangeAspect="1"/>
          </p:cNvPicPr>
          <p:nvPr userDrawn="1"/>
        </p:nvPicPr>
        <p:blipFill>
          <a:blip r:embed="rId7"/>
          <a:stretch>
            <a:fillRect/>
          </a:stretch>
        </p:blipFill>
        <p:spPr>
          <a:xfrm>
            <a:off x="4916170" y="3143250"/>
            <a:ext cx="6455410" cy="1299210"/>
          </a:xfrm>
          <a:prstGeom prst="rect">
            <a:avLst/>
          </a:prstGeom>
        </p:spPr>
      </p:pic>
      <p:pic>
        <p:nvPicPr>
          <p:cNvPr id="8" name="shape3" descr="image 45">
            <a:extLst>
              <a:ext uri="{FF2B5EF4-FFF2-40B4-BE49-F238E27FC236}">
                <a16:creationId xmlns:a16="http://schemas.microsoft.com/office/drawing/2014/main" id="{6351DC05-9ADE-7E80-1478-ECC02CD97CB4}"/>
              </a:ext>
            </a:extLst>
          </p:cNvPr>
          <p:cNvPicPr>
            <a:picLocks noChangeAspect="1"/>
          </p:cNvPicPr>
          <p:nvPr userDrawn="1">
            <p:custDataLst>
              <p:tags r:id="rId2"/>
            </p:custDataLst>
          </p:nvPr>
        </p:nvPicPr>
        <p:blipFill>
          <a:blip r:embed="rId6"/>
          <a:stretch>
            <a:fillRect/>
          </a:stretch>
        </p:blipFill>
        <p:spPr>
          <a:xfrm>
            <a:off x="4915535" y="4672330"/>
            <a:ext cx="6455410" cy="1299210"/>
          </a:xfrm>
          <a:prstGeom prst="rect">
            <a:avLst/>
          </a:prstGeom>
        </p:spPr>
      </p:pic>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3"/>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1" name="body3">
            <a:extLst>
              <a:ext uri="{FF2B5EF4-FFF2-40B4-BE49-F238E27FC236}">
                <a16:creationId xmlns:a16="http://schemas.microsoft.com/office/drawing/2014/main" id="{99FFD6C5-15C3-8CAC-8F7A-EDA2C8B5355C}"/>
              </a:ext>
            </a:extLst>
          </p:cNvPr>
          <p:cNvSpPr>
            <a:spLocks noGrp="1"/>
          </p:cNvSpPr>
          <p:nvPr>
            <p:ph sz="quarter" idx="27"/>
          </p:nvPr>
        </p:nvSpPr>
        <p:spPr>
          <a:xfrm>
            <a:off x="4915534" y="4683372"/>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list-img">
    <p:spTree>
      <p:nvGrpSpPr>
        <p:cNvPr id="1" name=""/>
        <p:cNvGrpSpPr/>
        <p:nvPr/>
      </p:nvGrpSpPr>
      <p:grpSpPr>
        <a:xfrm>
          <a:off x="0" y="0"/>
          <a:ext cx="0" cy="0"/>
          <a:chOff x="0" y="0"/>
          <a:chExt cx="0" cy="0"/>
        </a:xfrm>
      </p:grpSpPr>
      <p:pic>
        <p:nvPicPr>
          <p:cNvPr id="5" name="background" descr="image 36"/>
          <p:cNvPicPr>
            <a:picLocks noChangeAspect="1"/>
          </p:cNvPicPr>
          <p:nvPr userDrawn="1"/>
        </p:nvPicPr>
        <p:blipFill>
          <a:blip r:embed="rId4"/>
          <a:srcRect/>
          <a:stretch>
            <a:fillRect/>
          </a:stretch>
        </p:blipFill>
        <p:spPr>
          <a:xfrm>
            <a:off x="-4588" y="-1693"/>
            <a:ext cx="12196588" cy="6859693"/>
          </a:xfrm>
          <a:prstGeom prst="rect">
            <a:avLst/>
          </a:prstGeom>
        </p:spPr>
      </p:pic>
      <p:pic>
        <p:nvPicPr>
          <p:cNvPr id="3" name="shape1" descr="image 45"/>
          <p:cNvPicPr>
            <a:picLocks noChangeAspect="1"/>
          </p:cNvPicPr>
          <p:nvPr userDrawn="1"/>
        </p:nvPicPr>
        <p:blipFill>
          <a:blip r:embed="rId5"/>
          <a:stretch>
            <a:fillRect/>
          </a:stretch>
        </p:blipFill>
        <p:spPr>
          <a:xfrm>
            <a:off x="4916170" y="1548130"/>
            <a:ext cx="6455410" cy="1299210"/>
          </a:xfrm>
          <a:prstGeom prst="rect">
            <a:avLst/>
          </a:prstGeom>
        </p:spPr>
      </p:pic>
      <p:pic>
        <p:nvPicPr>
          <p:cNvPr id="4" name="shape2" descr="image 46"/>
          <p:cNvPicPr>
            <a:picLocks noChangeAspect="1"/>
          </p:cNvPicPr>
          <p:nvPr userDrawn="1"/>
        </p:nvPicPr>
        <p:blipFill>
          <a:blip r:embed="rId6"/>
          <a:stretch>
            <a:fillRect/>
          </a:stretch>
        </p:blipFill>
        <p:spPr>
          <a:xfrm>
            <a:off x="4916170" y="3143250"/>
            <a:ext cx="6455410" cy="1299210"/>
          </a:xfrm>
          <a:prstGeom prst="rect">
            <a:avLst/>
          </a:prstGeom>
        </p:spPr>
      </p:pic>
      <p:pic>
        <p:nvPicPr>
          <p:cNvPr id="6" name="shape3" descr="image 45"/>
          <p:cNvPicPr>
            <a:picLocks noChangeAspect="1"/>
          </p:cNvPicPr>
          <p:nvPr userDrawn="1">
            <p:custDataLst>
              <p:tags r:id="rId1"/>
            </p:custDataLst>
          </p:nvPr>
        </p:nvPicPr>
        <p:blipFill>
          <a:blip r:embed="rId5"/>
          <a:stretch>
            <a:fillRect/>
          </a:stretch>
        </p:blipFill>
        <p:spPr>
          <a:xfrm>
            <a:off x="4915535" y="4672330"/>
            <a:ext cx="6455410" cy="1299210"/>
          </a:xfrm>
          <a:prstGeom prst="rect">
            <a:avLst/>
          </a:prstGeom>
        </p:spPr>
      </p:pic>
      <p:sp>
        <p:nvSpPr>
          <p:cNvPr id="12" name="body1"/>
          <p:cNvSpPr>
            <a:spLocks noGrp="1"/>
          </p:cNvSpPr>
          <p:nvPr>
            <p:ph sz="quarter" idx="10"/>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3" name="header"/>
          <p:cNvSpPr>
            <a:spLocks noGrp="1"/>
          </p:cNvSpPr>
          <p:nvPr>
            <p:ph type="title"/>
          </p:nvPr>
        </p:nvSpPr>
        <p:spPr>
          <a:xfrm>
            <a:off x="4796839" y="454354"/>
            <a:ext cx="6093372"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r>
              <a:rPr lang="en-US" dirty="0"/>
              <a:t>Click to edit Master title style</a:t>
            </a:r>
          </a:p>
        </p:txBody>
      </p:sp>
      <p:sp>
        <p:nvSpPr>
          <p:cNvPr id="14" name="body2"/>
          <p:cNvSpPr>
            <a:spLocks noGrp="1"/>
          </p:cNvSpPr>
          <p:nvPr>
            <p:ph sz="quarter" idx="26"/>
          </p:nvPr>
        </p:nvSpPr>
        <p:spPr>
          <a:xfrm>
            <a:off x="4915534" y="3154153"/>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5" name="body3"/>
          <p:cNvSpPr>
            <a:spLocks noGrp="1"/>
          </p:cNvSpPr>
          <p:nvPr>
            <p:ph sz="quarter" idx="27"/>
          </p:nvPr>
        </p:nvSpPr>
        <p:spPr>
          <a:xfrm>
            <a:off x="4915534" y="4683372"/>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pic>
        <p:nvPicPr>
          <p:cNvPr id="16" name="tray" descr="/Users/skinnyfish/Downloads/themes/orange/planning.pngplanning"/>
          <p:cNvPicPr>
            <a:picLocks noChangeAspect="1"/>
          </p:cNvPicPr>
          <p:nvPr userDrawn="1">
            <p:custDataLst>
              <p:tags r:id="rId2"/>
            </p:custDataLst>
          </p:nvPr>
        </p:nvPicPr>
        <p:blipFill>
          <a:blip r:embed="rId7" cstate="screen"/>
          <a:srcRect/>
          <a:stretch>
            <a:fillRect/>
          </a:stretch>
        </p:blipFill>
        <p:spPr>
          <a:xfrm>
            <a:off x="773083" y="625609"/>
            <a:ext cx="3554657" cy="557207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text">
    <p:spTree>
      <p:nvGrpSpPr>
        <p:cNvPr id="1" name=""/>
        <p:cNvGrpSpPr/>
        <p:nvPr/>
      </p:nvGrpSpPr>
      <p:grpSpPr>
        <a:xfrm>
          <a:off x="0" y="0"/>
          <a:ext cx="0" cy="0"/>
          <a:chOff x="0" y="0"/>
          <a:chExt cx="0" cy="0"/>
        </a:xfrm>
      </p:grpSpPr>
      <p:pic>
        <p:nvPicPr>
          <p:cNvPr id="4" name="background" descr="image 40"/>
          <p:cNvPicPr>
            <a:picLocks noChangeAspect="1"/>
          </p:cNvPicPr>
          <p:nvPr userDrawn="1"/>
        </p:nvPicPr>
        <p:blipFill>
          <a:blip r:embed="rId3"/>
          <a:stretch>
            <a:fillRect/>
          </a:stretch>
        </p:blipFill>
        <p:spPr>
          <a:xfrm>
            <a:off x="0" y="0"/>
            <a:ext cx="12193201" cy="6851228"/>
          </a:xfrm>
          <a:prstGeom prst="rect">
            <a:avLst/>
          </a:prstGeom>
        </p:spPr>
      </p:pic>
      <p:pic>
        <p:nvPicPr>
          <p:cNvPr id="11" name="tray" descr="/Users/skinnyfish/Downloads/themes/orange/planning.pngplanning"/>
          <p:cNvPicPr>
            <a:picLocks noChangeAspect="1"/>
          </p:cNvPicPr>
          <p:nvPr userDrawn="1">
            <p:custDataLst>
              <p:tags r:id="rId1"/>
            </p:custDataLst>
          </p:nvPr>
        </p:nvPicPr>
        <p:blipFill>
          <a:blip r:embed="rId4" cstate="screen"/>
          <a:srcRect/>
          <a:stretch>
            <a:fillRect/>
          </a:stretch>
        </p:blipFill>
        <p:spPr>
          <a:xfrm>
            <a:off x="773083" y="625609"/>
            <a:ext cx="4660512" cy="5572072"/>
          </a:xfrm>
          <a:prstGeom prst="rect">
            <a:avLst/>
          </a:prstGeom>
        </p:spPr>
      </p:pic>
      <p:sp>
        <p:nvSpPr>
          <p:cNvPr id="3" name="body"/>
          <p:cNvSpPr>
            <a:spLocks noGrp="1"/>
          </p:cNvSpPr>
          <p:nvPr>
            <p:ph sz="quarter" idx="10"/>
          </p:nvPr>
        </p:nvSpPr>
        <p:spPr>
          <a:xfrm>
            <a:off x="6009415" y="1556385"/>
            <a:ext cx="5360774" cy="4641215"/>
          </a:xfrm>
          <a:prstGeom prst="rect">
            <a:avLst/>
          </a:prstGeom>
        </p:spPr>
        <p:txBody>
          <a:bodyPr/>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chemeClr val="bg1"/>
                </a:solidFill>
                <a:latin typeface="Poppins Regular" panose="00000A00000000000000" charset="0"/>
                <a:ea typeface="+mn-ea"/>
                <a:cs typeface="Poppins Regular" panose="00000A00000000000000" charset="0"/>
              </a:defRPr>
            </a:lvl1pPr>
            <a:lvl2pPr marL="342900" indent="-342900" algn="l" defTabSz="914400" rtl="0" eaLnBrk="1" fontAlgn="auto" latinLnBrk="0" hangingPunct="1">
              <a:lnSpc>
                <a:spcPct val="135000"/>
              </a:lnSpc>
              <a:spcBef>
                <a:spcPts val="0"/>
              </a:spcBef>
              <a:spcAft>
                <a:spcPts val="400"/>
              </a:spcAft>
              <a:buSzPct val="80000"/>
              <a:buFont typeface="Arial" panose="020B0604020202090204" pitchFamily="34" charset="0"/>
              <a:defRPr lang="en-US" sz="2135" b="0" kern="1200" dirty="0">
                <a:solidFill>
                  <a:schemeClr val="bg1"/>
                </a:solidFill>
                <a:latin typeface="Poppins Regular" panose="00000A00000000000000" charset="0"/>
                <a:ea typeface="+mn-ea"/>
                <a:cs typeface="Poppins Regular" panose="00000A00000000000000" charset="0"/>
              </a:defRPr>
            </a:lvl2pPr>
            <a:lvl3pPr marL="0" indent="-179705" eaLnBrk="1" fontAlgn="auto" latinLnBrk="0" hangingPunct="1">
              <a:lnSpc>
                <a:spcPct val="135000"/>
              </a:lnSpc>
              <a:spcBef>
                <a:spcPts val="0"/>
              </a:spcBef>
              <a:spcAft>
                <a:spcPts val="0"/>
              </a:spcAft>
              <a:buSzPct val="80000"/>
              <a:defRPr sz="1600">
                <a:solidFill>
                  <a:schemeClr val="bg1"/>
                </a:solidFill>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solidFill>
                  <a:schemeClr val="bg1"/>
                </a:solidFill>
                <a:latin typeface="Poppins Regular" panose="00000A00000000000000" charset="0"/>
                <a:cs typeface="Poppins Regular" panose="00000A00000000000000" charset="0"/>
              </a:defRPr>
            </a:lvl4pPr>
            <a:lvl5pPr marL="0" indent="-179705" eaLnBrk="1" fontAlgn="auto" latinLnBrk="0" hangingPunct="1">
              <a:lnSpc>
                <a:spcPct val="135000"/>
              </a:lnSpc>
              <a:spcBef>
                <a:spcPts val="0"/>
              </a:spcBef>
              <a:spcAft>
                <a:spcPts val="0"/>
              </a:spcAft>
              <a:buSzPct val="80000"/>
              <a:defRPr lang="en-US" sz="1200" kern="1200" dirty="0">
                <a:solidFill>
                  <a:schemeClr val="bg1"/>
                </a:solidFill>
                <a:latin typeface="Poppins ExtraLight" panose="00000A00000000000000" charset="0"/>
                <a:ea typeface="+mn-ea"/>
                <a:cs typeface="Poppins ExtraLight" panose="00000A00000000000000" charset="0"/>
              </a:defRPr>
            </a:lvl5pPr>
          </a:lstStyle>
          <a:p>
            <a:pPr lvl="0"/>
            <a:r>
              <a:rPr lang="en-US" dirty="0"/>
              <a:t>Click to edit Master text styles</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r>
              <a:rPr lang="en-US" dirty="0"/>
              <a:t>Second level</a:t>
            </a:r>
          </a:p>
          <a:p>
            <a:pPr lvl="0"/>
            <a:r>
              <a:rPr lang="en-US" altLang="zh-CN" dirty="0"/>
              <a:t>Click to edit Master text styles</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r>
              <a:rPr lang="en-US" altLang="zh-CN" dirty="0"/>
              <a:t>Second level</a:t>
            </a:r>
          </a:p>
          <a:p>
            <a:pPr lvl="0"/>
            <a:r>
              <a:rPr lang="en-US" altLang="zh-CN" dirty="0"/>
              <a:t>Click to edit Master text styles</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r>
              <a:rPr lang="en-US" altLang="zh-CN" dirty="0"/>
              <a:t>Second level</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endParaRPr lang="en-US" dirty="0"/>
          </a:p>
        </p:txBody>
      </p:sp>
      <p:sp>
        <p:nvSpPr>
          <p:cNvPr id="5" name="header"/>
          <p:cNvSpPr>
            <a:spLocks noGrp="1"/>
          </p:cNvSpPr>
          <p:nvPr>
            <p:ph type="title"/>
          </p:nvPr>
        </p:nvSpPr>
        <p:spPr>
          <a:xfrm>
            <a:off x="5916740" y="463608"/>
            <a:ext cx="5453448" cy="583200"/>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r>
              <a:rPr lang="en-US" dirty="0"/>
              <a:t>Click to edit Master title style</a:t>
            </a:r>
          </a:p>
        </p:txBody>
      </p:sp>
      <p:pic>
        <p:nvPicPr>
          <p:cNvPr id="7" name="line" descr="image 44"/>
          <p:cNvPicPr>
            <a:picLocks noChangeAspect="1"/>
          </p:cNvPicPr>
          <p:nvPr userDrawn="1"/>
        </p:nvPicPr>
        <p:blipFill>
          <a:blip r:embed="rId5"/>
          <a:stretch>
            <a:fillRect/>
          </a:stretch>
        </p:blipFill>
        <p:spPr>
          <a:xfrm>
            <a:off x="6010275" y="6197600"/>
            <a:ext cx="5364000" cy="149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hasis">
    <p:spTree>
      <p:nvGrpSpPr>
        <p:cNvPr id="1" name=""/>
        <p:cNvGrpSpPr/>
        <p:nvPr/>
      </p:nvGrpSpPr>
      <p:grpSpPr>
        <a:xfrm>
          <a:off x="0" y="0"/>
          <a:ext cx="0" cy="0"/>
          <a:chOff x="0" y="0"/>
          <a:chExt cx="0" cy="0"/>
        </a:xfrm>
      </p:grpSpPr>
      <p:pic>
        <p:nvPicPr>
          <p:cNvPr id="4" name="tray" descr="image 37"/>
          <p:cNvPicPr>
            <a:picLocks noChangeAspect="1"/>
          </p:cNvPicPr>
          <p:nvPr userDrawn="1"/>
        </p:nvPicPr>
        <p:blipFill>
          <a:blip r:embed="rId2"/>
          <a:stretch>
            <a:fillRect/>
          </a:stretch>
        </p:blipFill>
        <p:spPr>
          <a:xfrm>
            <a:off x="0" y="0"/>
            <a:ext cx="12205055" cy="6858000"/>
          </a:xfrm>
          <a:prstGeom prst="rect">
            <a:avLst/>
          </a:prstGeom>
        </p:spPr>
      </p:pic>
      <p:sp>
        <p:nvSpPr>
          <p:cNvPr id="3" name="body"/>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Click to edit Master text styles</a:t>
            </a:r>
          </a:p>
          <a:p>
            <a:pPr lvl="1"/>
            <a:r>
              <a:rPr lang="en-US" dirty="0"/>
              <a:t>Second level</a:t>
            </a:r>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r>
              <a:rPr lang="en-US" dirty="0"/>
              <a:t>Click to edit Master title style</a:t>
            </a:r>
          </a:p>
        </p:txBody>
      </p:sp>
      <p:pic>
        <p:nvPicPr>
          <p:cNvPr id="9" name="line" descr="image 43"/>
          <p:cNvPicPr>
            <a:picLocks noChangeAspect="1"/>
          </p:cNvPicPr>
          <p:nvPr userDrawn="1"/>
        </p:nvPicPr>
        <p:blipFill>
          <a:blip r:embed="rId3"/>
          <a:stretch>
            <a:fillRect/>
          </a:stretch>
        </p:blipFill>
        <p:spPr>
          <a:xfrm>
            <a:off x="4462780" y="5573395"/>
            <a:ext cx="3312000" cy="1519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mphasis-list">
    <p:spTree>
      <p:nvGrpSpPr>
        <p:cNvPr id="1" name=""/>
        <p:cNvGrpSpPr/>
        <p:nvPr/>
      </p:nvGrpSpPr>
      <p:grpSpPr>
        <a:xfrm>
          <a:off x="0" y="0"/>
          <a:ext cx="0" cy="0"/>
          <a:chOff x="0" y="0"/>
          <a:chExt cx="0" cy="0"/>
        </a:xfrm>
      </p:grpSpPr>
      <p:pic>
        <p:nvPicPr>
          <p:cNvPr id="4" name="tray" descr="image 37"/>
          <p:cNvPicPr>
            <a:picLocks noChangeAspect="1"/>
          </p:cNvPicPr>
          <p:nvPr userDrawn="1"/>
        </p:nvPicPr>
        <p:blipFill>
          <a:blip r:embed="rId2"/>
          <a:stretch>
            <a:fillRect/>
          </a:stretch>
        </p:blipFill>
        <p:spPr>
          <a:xfrm>
            <a:off x="0" y="0"/>
            <a:ext cx="12205055" cy="6858000"/>
          </a:xfrm>
          <a:prstGeom prst="rect">
            <a:avLst/>
          </a:prstGeom>
        </p:spPr>
      </p:pic>
      <p:sp>
        <p:nvSpPr>
          <p:cNvPr id="3"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Click to edit Master text styles</a:t>
            </a:r>
          </a:p>
          <a:p>
            <a:pPr lvl="1"/>
            <a:r>
              <a:rPr lang="en-US" dirty="0"/>
              <a:t>Second level</a:t>
            </a:r>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r>
              <a:rPr lang="en-US" dirty="0"/>
              <a:t>Click to edit Master title style</a:t>
            </a:r>
          </a:p>
        </p:txBody>
      </p:sp>
      <p:pic>
        <p:nvPicPr>
          <p:cNvPr id="9" name="line" descr="image 43"/>
          <p:cNvPicPr>
            <a:picLocks noChangeAspect="1"/>
          </p:cNvPicPr>
          <p:nvPr userDrawn="1"/>
        </p:nvPicPr>
        <p:blipFill>
          <a:blip r:embed="rId3"/>
          <a:stretch>
            <a:fillRect/>
          </a:stretch>
        </p:blipFill>
        <p:spPr>
          <a:xfrm>
            <a:off x="4462780" y="5573395"/>
            <a:ext cx="3312000" cy="1519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mphasis-img">
    <p:spTree>
      <p:nvGrpSpPr>
        <p:cNvPr id="1" name=""/>
        <p:cNvGrpSpPr/>
        <p:nvPr/>
      </p:nvGrpSpPr>
      <p:grpSpPr>
        <a:xfrm>
          <a:off x="0" y="0"/>
          <a:ext cx="0" cy="0"/>
          <a:chOff x="0" y="0"/>
          <a:chExt cx="0" cy="0"/>
        </a:xfrm>
      </p:grpSpPr>
      <p:sp>
        <p:nvSpPr>
          <p:cNvPr id="4" name="body"/>
          <p:cNvSpPr>
            <a:spLocks noGrp="1"/>
          </p:cNvSpPr>
          <p:nvPr>
            <p:ph sz="quarter" idx="13"/>
          </p:nvPr>
        </p:nvSpPr>
        <p:spPr>
          <a:xfrm>
            <a:off x="900943" y="1212276"/>
            <a:ext cx="10403170"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p:cNvSpPr>
            <a:spLocks noGrp="1"/>
          </p:cNvSpPr>
          <p:nvPr>
            <p:ph type="title"/>
          </p:nvPr>
        </p:nvSpPr>
        <p:spPr>
          <a:xfrm>
            <a:off x="900942" y="2405082"/>
            <a:ext cx="10403170" cy="3399973"/>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tx1"/>
                </a:solidFill>
                <a:latin typeface="Poppins ExtraLight" panose="00000A00000000000000" charset="0"/>
                <a:ea typeface="+mj-ea"/>
                <a:cs typeface="Poppins ExtraLight" panose="00000A00000000000000" charset="0"/>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list">
    <p:spTree>
      <p:nvGrpSpPr>
        <p:cNvPr id="1" name=""/>
        <p:cNvGrpSpPr/>
        <p:nvPr/>
      </p:nvGrpSpPr>
      <p:grpSpPr>
        <a:xfrm>
          <a:off x="0" y="0"/>
          <a:ext cx="0" cy="0"/>
          <a:chOff x="0" y="0"/>
          <a:chExt cx="0" cy="0"/>
        </a:xfrm>
      </p:grpSpPr>
      <p:pic>
        <p:nvPicPr>
          <p:cNvPr id="9" name="tray" descr="image 32"/>
          <p:cNvPicPr>
            <a:picLocks noChangeAspect="1"/>
          </p:cNvPicPr>
          <p:nvPr userDrawn="1"/>
        </p:nvPicPr>
        <p:blipFill>
          <a:blip r:embed="rId2"/>
          <a:stretch>
            <a:fillRect/>
          </a:stretch>
        </p:blipFill>
        <p:spPr>
          <a:xfrm>
            <a:off x="-1201" y="0"/>
            <a:ext cx="12205253" cy="6858000"/>
          </a:xfrm>
          <a:prstGeom prst="rect">
            <a:avLst/>
          </a:prstGeom>
          <a:ln>
            <a:solidFill>
              <a:schemeClr val="tx1"/>
            </a:solidFill>
          </a:ln>
        </p:spPr>
      </p:pic>
      <p:sp>
        <p:nvSpPr>
          <p:cNvPr id="6" name="body1"/>
          <p:cNvSpPr>
            <a:spLocks noGrp="1"/>
          </p:cNvSpPr>
          <p:nvPr>
            <p:ph sz="quarter" idx="10"/>
          </p:nvPr>
        </p:nvSpPr>
        <p:spPr>
          <a:xfrm>
            <a:off x="819269" y="4727035"/>
            <a:ext cx="10559040" cy="868814"/>
          </a:xfrm>
          <a:prstGeom prst="rect">
            <a:avLst/>
          </a:prstGeom>
        </p:spPr>
        <p:txBody>
          <a:bodyPr anchor="t" anchorCtr="0"/>
          <a:lstStyle>
            <a:lvl1pPr marL="0" indent="0" algn="ctr">
              <a:buNone/>
              <a:defRPr sz="1600">
                <a:solidFill>
                  <a:schemeClr val="bg1"/>
                </a:solidFill>
                <a:latin typeface="Poppins Light" panose="00000A00000000000000" charset="0"/>
                <a:cs typeface="Poppins Light" panose="00000A00000000000000" charset="0"/>
              </a:defRPr>
            </a:lvl1pPr>
            <a:lvl2pPr marL="457200" indent="0" algn="ctr">
              <a:buNone/>
              <a:defRPr sz="1600">
                <a:solidFill>
                  <a:schemeClr val="bg1"/>
                </a:solidFill>
                <a:latin typeface="Poppins Light" panose="00000A00000000000000" charset="0"/>
                <a:cs typeface="Poppins Light" panose="00000A00000000000000" charset="0"/>
              </a:defRPr>
            </a:lvl2pPr>
            <a:lvl3pPr marL="914400" indent="0" algn="ctr">
              <a:buNone/>
              <a:defRPr sz="1600">
                <a:solidFill>
                  <a:schemeClr val="bg1"/>
                </a:solidFill>
                <a:latin typeface="Poppins Light" panose="00000A00000000000000" charset="0"/>
                <a:cs typeface="Poppins Light" panose="00000A00000000000000" charset="0"/>
              </a:defRPr>
            </a:lvl3pPr>
            <a:lvl4pPr marL="1371600" indent="0" algn="ctr">
              <a:buNone/>
              <a:defRPr sz="1600">
                <a:solidFill>
                  <a:schemeClr val="bg1"/>
                </a:solidFill>
                <a:latin typeface="Poppins Light" panose="00000A00000000000000" charset="0"/>
                <a:cs typeface="Poppins Light" panose="00000A00000000000000" charset="0"/>
              </a:defRPr>
            </a:lvl4pPr>
            <a:lvl5pPr marL="1828800" indent="0" algn="ctr">
              <a:buNone/>
              <a:defRPr sz="160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819903" y="2149172"/>
            <a:ext cx="10553323" cy="1959278"/>
          </a:xfrm>
          <a:prstGeom prst="rect">
            <a:avLst/>
          </a:prstGeom>
        </p:spPr>
        <p:txBody>
          <a:bodyPr anchor="ctr" anchorCtr="0"/>
          <a:lstStyle>
            <a:lvl1pPr algn="ctr">
              <a:defRPr sz="6400" b="0">
                <a:solidFill>
                  <a:srgbClr val="18A1A8"/>
                </a:solidFill>
                <a:latin typeface="Poppins ExtraLight" panose="00000A00000000000000" charset="0"/>
                <a:cs typeface="Poppins ExtraLight" panose="00000A00000000000000" charset="0"/>
              </a:defRPr>
            </a:lvl1pPr>
          </a:lstStyle>
          <a:p>
            <a:r>
              <a:rPr lang="en-US" dirty="0"/>
              <a:t>Click to edit Master title style</a:t>
            </a:r>
          </a:p>
        </p:txBody>
      </p:sp>
      <p:pic>
        <p:nvPicPr>
          <p:cNvPr id="2" name="line" descr="image 42"/>
          <p:cNvPicPr>
            <a:picLocks noChangeAspect="1"/>
          </p:cNvPicPr>
          <p:nvPr userDrawn="1"/>
        </p:nvPicPr>
        <p:blipFill>
          <a:blip r:embed="rId3"/>
          <a:stretch>
            <a:fillRect/>
          </a:stretch>
        </p:blipFill>
        <p:spPr>
          <a:xfrm>
            <a:off x="4549775" y="927100"/>
            <a:ext cx="3098800" cy="127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ngle-text">
    <p:spTree>
      <p:nvGrpSpPr>
        <p:cNvPr id="1" name=""/>
        <p:cNvGrpSpPr/>
        <p:nvPr/>
      </p:nvGrpSpPr>
      <p:grpSpPr>
        <a:xfrm>
          <a:off x="0" y="0"/>
          <a:ext cx="0" cy="0"/>
          <a:chOff x="0" y="0"/>
          <a:chExt cx="0" cy="0"/>
        </a:xfrm>
      </p:grpSpPr>
      <p:pic>
        <p:nvPicPr>
          <p:cNvPr id="2" name="background" descr="image 41"/>
          <p:cNvPicPr>
            <a:picLocks noChangeAspect="1"/>
          </p:cNvPicPr>
          <p:nvPr userDrawn="1"/>
        </p:nvPicPr>
        <p:blipFill>
          <a:blip r:embed="rId3"/>
          <a:stretch>
            <a:fillRect/>
          </a:stretch>
        </p:blipFill>
        <p:spPr>
          <a:xfrm>
            <a:off x="0" y="0"/>
            <a:ext cx="12193201" cy="6851228"/>
          </a:xfrm>
          <a:prstGeom prst="rect">
            <a:avLst/>
          </a:prstGeom>
        </p:spPr>
      </p:pic>
      <p:sp>
        <p:nvSpPr>
          <p:cNvPr id="5" name="body"/>
          <p:cNvSpPr>
            <a:spLocks noGrp="1"/>
          </p:cNvSpPr>
          <p:nvPr>
            <p:ph sz="quarter" idx="10"/>
          </p:nvPr>
        </p:nvSpPr>
        <p:spPr>
          <a:xfrm>
            <a:off x="814858" y="2122507"/>
            <a:ext cx="10801565" cy="4137039"/>
          </a:xfrm>
          <a:prstGeom prst="rect">
            <a:avLst/>
          </a:prstGeom>
        </p:spPr>
        <p:txBody>
          <a:bodyPr/>
          <a:lstStyle>
            <a:lvl1pPr>
              <a:lnSpc>
                <a:spcPct val="100000"/>
              </a:lnSpc>
              <a:defRPr sz="2000">
                <a:solidFill>
                  <a:schemeClr val="bg1"/>
                </a:solidFill>
                <a:latin typeface="Poppins ExtraLight" panose="00000A00000000000000" charset="0"/>
                <a:cs typeface="Poppins ExtraLight" panose="00000A00000000000000" charset="0"/>
              </a:defRPr>
            </a:lvl1pPr>
            <a:lvl2pPr>
              <a:lnSpc>
                <a:spcPct val="100000"/>
              </a:lnSpc>
              <a:defRPr sz="2000">
                <a:solidFill>
                  <a:schemeClr val="bg1"/>
                </a:solidFill>
                <a:latin typeface="Poppins ExtraLight" panose="00000A00000000000000" charset="0"/>
                <a:cs typeface="Poppins ExtraLight" panose="00000A00000000000000" charset="0"/>
              </a:defRPr>
            </a:lvl2pPr>
            <a:lvl3pPr>
              <a:lnSpc>
                <a:spcPct val="100000"/>
              </a:lnSpc>
              <a:defRPr sz="2000">
                <a:solidFill>
                  <a:schemeClr val="bg1"/>
                </a:solidFill>
                <a:latin typeface="Poppins ExtraLight" panose="00000A00000000000000" charset="0"/>
                <a:cs typeface="Poppins ExtraLight" panose="00000A00000000000000" charset="0"/>
              </a:defRPr>
            </a:lvl3pPr>
            <a:lvl4pPr>
              <a:lnSpc>
                <a:spcPct val="100000"/>
              </a:lnSpc>
              <a:defRPr sz="2000">
                <a:solidFill>
                  <a:schemeClr val="bg1"/>
                </a:solidFill>
                <a:latin typeface="Poppins ExtraLight" panose="00000A00000000000000" charset="0"/>
                <a:cs typeface="Poppins ExtraLight" panose="00000A00000000000000" charset="0"/>
              </a:defRPr>
            </a:lvl4pPr>
            <a:lvl5pPr>
              <a:lnSpc>
                <a:spcPct val="100000"/>
              </a:lnSpc>
              <a:defRPr sz="2000">
                <a:solidFill>
                  <a:schemeClr val="bg1"/>
                </a:solidFill>
                <a:latin typeface="Poppins ExtraLight" panose="00000A00000000000000" charset="0"/>
                <a:cs typeface="Poppins Extra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header"/>
          <p:cNvSpPr>
            <a:spLocks noGrp="1"/>
          </p:cNvSpPr>
          <p:nvPr>
            <p:ph type="title"/>
            <p:custDataLst>
              <p:tags r:id="rId1"/>
            </p:custDataLst>
          </p:nvPr>
        </p:nvSpPr>
        <p:spPr>
          <a:xfrm>
            <a:off x="822194" y="625609"/>
            <a:ext cx="10548812" cy="418202"/>
          </a:xfrm>
          <a:prstGeom prst="rect">
            <a:avLst/>
          </a:prstGeom>
        </p:spPr>
        <p:txBody>
          <a:bodyPr/>
          <a:lstStyle>
            <a:lvl1pPr algn="ctr">
              <a:defRPr sz="4000" b="0">
                <a:solidFill>
                  <a:schemeClr val="bg1"/>
                </a:solidFill>
                <a:latin typeface="Poppins Light" panose="00000A00000000000000" charset="0"/>
                <a:cs typeface="Poppins Light" panose="00000A00000000000000" charset="0"/>
              </a:defRPr>
            </a:lvl1pPr>
          </a:lstStyle>
          <a:p>
            <a:r>
              <a:rPr lang="en-US" dirty="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9" name="body1"/>
          <p:cNvSpPr>
            <a:spLocks noGrp="1"/>
          </p:cNvSpPr>
          <p:nvPr>
            <p:ph sz="quarter" idx="10"/>
          </p:nvPr>
        </p:nvSpPr>
        <p:spPr>
          <a:xfrm>
            <a:off x="8870773" y="3107468"/>
            <a:ext cx="3136802" cy="1146326"/>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0000A00000000000000" charset="0"/>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0000A00000000000000" charset="0"/>
                <a:cs typeface="Poppins Regular" panose="00000A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8870772" y="2227924"/>
            <a:ext cx="3136804" cy="576034"/>
          </a:xfrm>
          <a:prstGeom prst="rect">
            <a:avLst/>
          </a:prstGeom>
        </p:spPr>
        <p:txBody>
          <a:bodyPr/>
          <a:lstStyle>
            <a:lvl1pPr>
              <a:defRPr sz="2000" b="0">
                <a:latin typeface="Poppins Medium" panose="00000A00000000000000" pitchFamily="2" charset="0"/>
                <a:cs typeface="Poppins Medium" panose="00000A00000000000000" pitchFamily="2" charset="0"/>
              </a:defRPr>
            </a:lvl1pPr>
          </a:lstStyle>
          <a:p>
            <a:r>
              <a:rPr lang="en-US" dirty="0"/>
              <a:t>Click to edit Master title style</a:t>
            </a:r>
          </a:p>
        </p:txBody>
      </p:sp>
      <p:sp>
        <p:nvSpPr>
          <p:cNvPr id="5" name="body2"/>
          <p:cNvSpPr>
            <a:spLocks noGrp="1"/>
          </p:cNvSpPr>
          <p:nvPr>
            <p:ph sz="quarter" idx="11"/>
          </p:nvPr>
        </p:nvSpPr>
        <p:spPr>
          <a:xfrm>
            <a:off x="8858898" y="4425834"/>
            <a:ext cx="3136802" cy="1704554"/>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0000A00000000000000" charset="0"/>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0000A00000000000000" charset="0"/>
                <a:cs typeface="Poppins Regular" panose="00000A00000000000000" charset="0"/>
              </a:defRPr>
            </a:lvl5pPr>
            <a:lvl6pPr algn="l">
              <a:defRPr/>
            </a:lvl6pPr>
          </a:lstStyle>
          <a:p>
            <a:pPr lvl="0"/>
            <a:r>
              <a:rPr lang="en-US" dirty="0"/>
              <a:t>Click to edit Master text styles</a:t>
            </a:r>
          </a:p>
          <a:p>
            <a:pPr lvl="4"/>
            <a:r>
              <a:rPr lang="en-US" dirty="0"/>
              <a:t>Second level</a:t>
            </a:r>
          </a:p>
        </p:txBody>
      </p:sp>
      <p:pic>
        <p:nvPicPr>
          <p:cNvPr id="4" name="tray" descr="建筑的摆设布局  中度可信度描述已自动生成"/>
          <p:cNvPicPr>
            <a:picLocks noChangeAspect="1"/>
          </p:cNvPicPr>
          <p:nvPr userDrawn="1"/>
        </p:nvPicPr>
        <p:blipFill rotWithShape="1">
          <a:blip r:embed="rId2" cstate="screen"/>
          <a:srcRect r="-1"/>
          <a:stretch>
            <a:fillRect/>
          </a:stretch>
        </p:blipFill>
        <p:spPr>
          <a:xfrm>
            <a:off x="333602" y="358832"/>
            <a:ext cx="8154402" cy="6141396"/>
          </a:xfrm>
          <a:prstGeom prst="roundRect">
            <a:avLst>
              <a:gd name="adj" fmla="val 5599"/>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cover">
    <p:spTree>
      <p:nvGrpSpPr>
        <p:cNvPr id="1" name=""/>
        <p:cNvGrpSpPr/>
        <p:nvPr/>
      </p:nvGrpSpPr>
      <p:grpSpPr>
        <a:xfrm>
          <a:off x="0" y="0"/>
          <a:ext cx="0" cy="0"/>
          <a:chOff x="0" y="0"/>
          <a:chExt cx="0" cy="0"/>
        </a:xfrm>
      </p:grpSpPr>
      <p:pic>
        <p:nvPicPr>
          <p:cNvPr id="3" name="background" descr="image 38"/>
          <p:cNvPicPr>
            <a:picLocks noChangeAspect="1"/>
          </p:cNvPicPr>
          <p:nvPr userDrawn="1"/>
        </p:nvPicPr>
        <p:blipFill>
          <a:blip r:embed="rId2"/>
          <a:stretch>
            <a:fillRect/>
          </a:stretch>
        </p:blipFill>
        <p:spPr>
          <a:xfrm>
            <a:off x="0" y="0"/>
            <a:ext cx="12193201" cy="6851228"/>
          </a:xfrm>
          <a:prstGeom prst="rect">
            <a:avLst/>
          </a:prstGeom>
        </p:spPr>
      </p:pic>
      <p:sp>
        <p:nvSpPr>
          <p:cNvPr id="5" name="body"/>
          <p:cNvSpPr>
            <a:spLocks noGrp="1"/>
          </p:cNvSpPr>
          <p:nvPr>
            <p:ph sz="quarter" idx="10"/>
          </p:nvPr>
        </p:nvSpPr>
        <p:spPr>
          <a:xfrm>
            <a:off x="785784" y="4175245"/>
            <a:ext cx="10674978" cy="1708362"/>
          </a:xfrm>
          <a:prstGeom prst="rect">
            <a:avLst/>
          </a:prstGeom>
        </p:spPr>
        <p:txBody>
          <a:bodyPr/>
          <a:lstStyle>
            <a:lvl1pPr marL="0" indent="0" algn="ctr">
              <a:buNone/>
              <a:defRPr sz="1600">
                <a:solidFill>
                  <a:schemeClr val="bg1"/>
                </a:solidFill>
                <a:latin typeface="Poppins Light" panose="00000A00000000000000" charset="0"/>
                <a:cs typeface="Poppins Light" panose="00000A00000000000000" charset="0"/>
              </a:defRPr>
            </a:lvl1pPr>
            <a:lvl2pPr marL="457200" indent="0" algn="ctr">
              <a:buNone/>
              <a:defRPr sz="1600">
                <a:solidFill>
                  <a:schemeClr val="bg1"/>
                </a:solidFill>
                <a:latin typeface="Poppins Light" panose="00000A00000000000000" charset="0"/>
                <a:cs typeface="Poppins Light" panose="00000A00000000000000" charset="0"/>
              </a:defRPr>
            </a:lvl2pPr>
            <a:lvl3pPr marL="914400" indent="0" algn="ctr">
              <a:buNone/>
              <a:defRPr sz="1600">
                <a:solidFill>
                  <a:schemeClr val="bg1"/>
                </a:solidFill>
                <a:latin typeface="Poppins Light" panose="00000A00000000000000" charset="0"/>
                <a:cs typeface="Poppins Light" panose="00000A00000000000000" charset="0"/>
              </a:defRPr>
            </a:lvl3pPr>
            <a:lvl4pPr marL="1371600" indent="0" algn="ctr">
              <a:buNone/>
              <a:defRPr sz="1600">
                <a:solidFill>
                  <a:schemeClr val="bg1"/>
                </a:solidFill>
                <a:latin typeface="Poppins Light" panose="00000A00000000000000" charset="0"/>
                <a:cs typeface="Poppins Light" panose="00000A00000000000000" charset="0"/>
              </a:defRPr>
            </a:lvl4pPr>
            <a:lvl5pPr marL="1828800" indent="0" algn="ctr">
              <a:buNone/>
              <a:defRPr sz="160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796829" y="2118009"/>
            <a:ext cx="10663830" cy="2057718"/>
          </a:xfrm>
          <a:prstGeom prst="rect">
            <a:avLst/>
          </a:prstGeom>
        </p:spPr>
        <p:txBody>
          <a:bodyPr vert="horz" bIns="45720" rtlCol="0" anchor="b" anchorCtr="0">
            <a:noAutofit/>
          </a:bodyPr>
          <a:lstStyle>
            <a:lvl1pPr marL="0" marR="0" algn="ctr" defTabSz="914400" rtl="0" eaLnBrk="1" fontAlgn="auto" latinLnBrk="0" hangingPunct="1">
              <a:lnSpc>
                <a:spcPct val="90000"/>
              </a:lnSpc>
              <a:buClrTx/>
              <a:buSzTx/>
              <a:buFontTx/>
              <a:buNone/>
              <a:defRPr kumimoji="0" lang="en-US" sz="7200" b="0" i="0" u="none" strike="noStrike" kern="1200" cap="none" spc="0" normalizeH="0" baseline="0" noProof="1" dirty="0">
                <a:solidFill>
                  <a:srgbClr val="18A1A8"/>
                </a:solidFill>
                <a:latin typeface="Poppins ExtraLight" panose="00000A00000000000000" charset="0"/>
                <a:ea typeface="+mj-ea"/>
                <a:cs typeface="Poppins ExtraLight" panose="00000A00000000000000" charset="0"/>
              </a:defRPr>
            </a:lvl1pPr>
          </a:lstStyle>
          <a:p>
            <a:pPr lvl="0"/>
            <a:r>
              <a:rPr>
                <a:sym typeface="+mn-ea"/>
              </a:rPr>
              <a:t>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cover-list">
    <p:spTree>
      <p:nvGrpSpPr>
        <p:cNvPr id="1" name=""/>
        <p:cNvGrpSpPr/>
        <p:nvPr/>
      </p:nvGrpSpPr>
      <p:grpSpPr>
        <a:xfrm>
          <a:off x="0" y="0"/>
          <a:ext cx="0" cy="0"/>
          <a:chOff x="0" y="0"/>
          <a:chExt cx="0" cy="0"/>
        </a:xfrm>
      </p:grpSpPr>
      <p:pic>
        <p:nvPicPr>
          <p:cNvPr id="3" name="background" descr="image 38"/>
          <p:cNvPicPr>
            <a:picLocks noChangeAspect="1"/>
          </p:cNvPicPr>
          <p:nvPr userDrawn="1"/>
        </p:nvPicPr>
        <p:blipFill>
          <a:blip r:embed="rId2"/>
          <a:stretch>
            <a:fillRect/>
          </a:stretch>
        </p:blipFill>
        <p:spPr>
          <a:xfrm>
            <a:off x="0" y="0"/>
            <a:ext cx="12193201" cy="6851228"/>
          </a:xfrm>
          <a:prstGeom prst="rect">
            <a:avLst/>
          </a:prstGeom>
        </p:spPr>
      </p:pic>
      <p:sp>
        <p:nvSpPr>
          <p:cNvPr id="5" name="body1"/>
          <p:cNvSpPr>
            <a:spLocks noGrp="1"/>
          </p:cNvSpPr>
          <p:nvPr>
            <p:ph sz="quarter" idx="10"/>
          </p:nvPr>
        </p:nvSpPr>
        <p:spPr>
          <a:xfrm>
            <a:off x="785784" y="4175245"/>
            <a:ext cx="10674978" cy="1708362"/>
          </a:xfrm>
          <a:prstGeom prst="rect">
            <a:avLst/>
          </a:prstGeom>
        </p:spPr>
        <p:txBody>
          <a:bodyPr/>
          <a:lstStyle>
            <a:lvl1pPr marL="0" indent="0" algn="ctr">
              <a:buNone/>
              <a:defRPr sz="1600">
                <a:solidFill>
                  <a:schemeClr val="bg1"/>
                </a:solidFill>
                <a:latin typeface="Poppins Light" panose="00000A00000000000000" charset="0"/>
                <a:cs typeface="Poppins Light" panose="00000A00000000000000" charset="0"/>
              </a:defRPr>
            </a:lvl1pPr>
            <a:lvl2pPr marL="457200" indent="0" algn="ctr">
              <a:buNone/>
              <a:defRPr sz="1600">
                <a:solidFill>
                  <a:schemeClr val="bg1"/>
                </a:solidFill>
                <a:latin typeface="Poppins Light" panose="00000A00000000000000" charset="0"/>
                <a:cs typeface="Poppins Light" panose="00000A00000000000000" charset="0"/>
              </a:defRPr>
            </a:lvl2pPr>
            <a:lvl3pPr marL="914400" indent="0" algn="ctr">
              <a:buNone/>
              <a:defRPr sz="1600">
                <a:solidFill>
                  <a:schemeClr val="bg1"/>
                </a:solidFill>
                <a:latin typeface="Poppins Light" panose="00000A00000000000000" charset="0"/>
                <a:cs typeface="Poppins Light" panose="00000A00000000000000" charset="0"/>
              </a:defRPr>
            </a:lvl3pPr>
            <a:lvl4pPr marL="1371600" indent="0" algn="ctr">
              <a:buNone/>
              <a:defRPr sz="1600">
                <a:solidFill>
                  <a:schemeClr val="bg1"/>
                </a:solidFill>
                <a:latin typeface="Poppins Light" panose="00000A00000000000000" charset="0"/>
                <a:cs typeface="Poppins Light" panose="00000A00000000000000" charset="0"/>
              </a:defRPr>
            </a:lvl4pPr>
            <a:lvl5pPr marL="1828800" indent="0" algn="ctr">
              <a:buNone/>
              <a:defRPr sz="160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796829" y="2118009"/>
            <a:ext cx="10663830" cy="2057718"/>
          </a:xfrm>
          <a:prstGeom prst="rect">
            <a:avLst/>
          </a:prstGeom>
        </p:spPr>
        <p:txBody>
          <a:bodyPr vert="horz" bIns="45720" rtlCol="0" anchor="b" anchorCtr="0">
            <a:noAutofit/>
          </a:bodyPr>
          <a:lstStyle>
            <a:lvl1pPr marL="0" marR="0" algn="ctr" defTabSz="914400" rtl="0" eaLnBrk="1" fontAlgn="auto" latinLnBrk="0" hangingPunct="1">
              <a:lnSpc>
                <a:spcPct val="90000"/>
              </a:lnSpc>
              <a:buClrTx/>
              <a:buSzTx/>
              <a:buFontTx/>
              <a:buNone/>
              <a:defRPr kumimoji="0" lang="en-US" sz="7200" b="0" i="0" u="none" strike="noStrike" kern="1200" cap="none" spc="0" normalizeH="0" baseline="0" noProof="1" dirty="0">
                <a:solidFill>
                  <a:srgbClr val="18A1A8"/>
                </a:solidFill>
                <a:latin typeface="Poppins ExtraLight" panose="00000A00000000000000" charset="0"/>
                <a:ea typeface="+mj-ea"/>
                <a:cs typeface="Poppins ExtraLight" panose="00000A00000000000000" charset="0"/>
              </a:defRPr>
            </a:lvl1pPr>
          </a:lstStyle>
          <a:p>
            <a:pPr lvl="0"/>
            <a:r>
              <a:rPr>
                <a:sym typeface="+mn-ea"/>
              </a:rPr>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2" name="background" descr="image 33"/>
          <p:cNvPicPr>
            <a:picLocks noChangeAspect="1"/>
          </p:cNvPicPr>
          <p:nvPr userDrawn="1"/>
        </p:nvPicPr>
        <p:blipFill>
          <a:blip r:embed="rId3"/>
          <a:stretch>
            <a:fillRect/>
          </a:stretch>
        </p:blipFill>
        <p:spPr>
          <a:xfrm>
            <a:off x="-13253" y="-9144"/>
            <a:ext cx="12254074" cy="6885432"/>
          </a:xfrm>
          <a:prstGeom prst="rect">
            <a:avLst/>
          </a:prstGeom>
        </p:spPr>
      </p:pic>
      <p:pic>
        <p:nvPicPr>
          <p:cNvPr id="9" name="tray" descr="/Users/skinnyfish/Downloads/themes/orange/content.pngcontent"/>
          <p:cNvPicPr>
            <a:picLocks noChangeAspect="1"/>
          </p:cNvPicPr>
          <p:nvPr userDrawn="1">
            <p:custDataLst>
              <p:tags r:id="rId1"/>
            </p:custDataLst>
          </p:nvPr>
        </p:nvPicPr>
        <p:blipFill>
          <a:blip r:embed="rId4" cstate="screen"/>
          <a:srcRect/>
          <a:stretch>
            <a:fillRect/>
          </a:stretch>
        </p:blipFill>
        <p:spPr>
          <a:xfrm>
            <a:off x="7077137" y="893123"/>
            <a:ext cx="4204961" cy="5064981"/>
          </a:xfrm>
          <a:prstGeom prst="rect">
            <a:avLst/>
          </a:prstGeom>
        </p:spPr>
      </p:pic>
      <p:sp>
        <p:nvSpPr>
          <p:cNvPr id="5" name="body"/>
          <p:cNvSpPr>
            <a:spLocks noGrp="1"/>
          </p:cNvSpPr>
          <p:nvPr>
            <p:ph sz="quarter" idx="10"/>
          </p:nvPr>
        </p:nvSpPr>
        <p:spPr>
          <a:xfrm>
            <a:off x="516255" y="2327910"/>
            <a:ext cx="6347460" cy="3602355"/>
          </a:xfrm>
          <a:prstGeom prst="rect">
            <a:avLst/>
          </a:prstGeom>
        </p:spPr>
        <p:txBody>
          <a:bodyPr lIns="0" tIns="0" anchor="b" anchorCtr="0"/>
          <a:lstStyle>
            <a:lvl1pPr marL="342900" indent="-215900" eaLnBrk="1" fontAlgn="auto" latinLnBrk="0" hangingPunct="1">
              <a:lnSpc>
                <a:spcPct val="250000"/>
              </a:lnSpc>
              <a:spcBef>
                <a:spcPct val="0"/>
              </a:spcBef>
              <a:spcAft>
                <a:spcPts val="0"/>
              </a:spcAft>
              <a:buFont typeface="+mj-lt"/>
              <a:buAutoNum type="arabicPeriod"/>
              <a:defRPr sz="1600" b="0">
                <a:solidFill>
                  <a:schemeClr val="bg1"/>
                </a:solidFill>
                <a:latin typeface="Poppins Light" panose="00000A00000000000000" charset="0"/>
                <a:cs typeface="Poppins Light" panose="00000A00000000000000" charset="0"/>
              </a:defRPr>
            </a:lvl1pPr>
            <a:lvl2pPr marL="800100" indent="-215900" eaLnBrk="1" fontAlgn="auto" latinLnBrk="0" hangingPunct="1">
              <a:lnSpc>
                <a:spcPct val="250000"/>
              </a:lnSpc>
              <a:spcBef>
                <a:spcPct val="0"/>
              </a:spcBef>
              <a:spcAft>
                <a:spcPts val="0"/>
              </a:spcAft>
              <a:buFont typeface="+mj-lt"/>
              <a:buAutoNum type="arabicPeriod"/>
              <a:defRPr sz="1600" b="0">
                <a:solidFill>
                  <a:schemeClr val="bg1"/>
                </a:solidFill>
                <a:latin typeface="Poppins Light" panose="00000A00000000000000" charset="0"/>
                <a:cs typeface="Poppins Light" panose="00000A00000000000000" charset="0"/>
              </a:defRPr>
            </a:lvl2pPr>
            <a:lvl3pPr marL="1257300" indent="-215900" eaLnBrk="1" fontAlgn="auto" latinLnBrk="0" hangingPunct="1">
              <a:lnSpc>
                <a:spcPct val="250000"/>
              </a:lnSpc>
              <a:spcBef>
                <a:spcPct val="0"/>
              </a:spcBef>
              <a:spcAft>
                <a:spcPts val="0"/>
              </a:spcAft>
              <a:buFont typeface="+mj-lt"/>
              <a:buAutoNum type="arabicPeriod"/>
              <a:defRPr sz="1600" b="0">
                <a:solidFill>
                  <a:schemeClr val="bg1"/>
                </a:solidFill>
                <a:latin typeface="Poppins Light" panose="00000A00000000000000" charset="0"/>
                <a:cs typeface="Poppins Light" panose="00000A00000000000000" charset="0"/>
              </a:defRPr>
            </a:lvl3pPr>
            <a:lvl4pPr marL="1714500" indent="-215900" eaLnBrk="1" fontAlgn="auto" latinLnBrk="0" hangingPunct="1">
              <a:lnSpc>
                <a:spcPct val="250000"/>
              </a:lnSpc>
              <a:spcBef>
                <a:spcPct val="0"/>
              </a:spcBef>
              <a:spcAft>
                <a:spcPts val="0"/>
              </a:spcAft>
              <a:buFont typeface="+mj-lt"/>
              <a:buAutoNum type="arabicPeriod"/>
              <a:defRPr sz="1200" b="0">
                <a:solidFill>
                  <a:schemeClr val="bg1"/>
                </a:solidFill>
                <a:latin typeface="Poppins Light" panose="00000A00000000000000" charset="0"/>
                <a:cs typeface="Poppins Light" panose="00000A00000000000000" charset="0"/>
              </a:defRPr>
            </a:lvl4pPr>
            <a:lvl5pPr marL="2171700" indent="-215900" eaLnBrk="1" fontAlgn="auto" latinLnBrk="0" hangingPunct="1">
              <a:lnSpc>
                <a:spcPct val="250000"/>
              </a:lnSpc>
              <a:spcBef>
                <a:spcPct val="0"/>
              </a:spcBef>
              <a:spcAft>
                <a:spcPts val="0"/>
              </a:spcAft>
              <a:buFont typeface="+mj-lt"/>
              <a:buAutoNum type="arabicPeriod"/>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516255" y="892810"/>
            <a:ext cx="6347460" cy="1286510"/>
          </a:xfrm>
          <a:prstGeom prst="rect">
            <a:avLst/>
          </a:prstGeom>
        </p:spPr>
        <p:txBody>
          <a:bodyPr/>
          <a:lstStyle>
            <a:lvl1pPr>
              <a:defRPr sz="3600" b="0">
                <a:solidFill>
                  <a:schemeClr val="bg1"/>
                </a:solidFill>
                <a:latin typeface="Poppins Light" panose="00000A00000000000000" charset="0"/>
                <a:cs typeface="Poppins Light" panose="00000A00000000000000"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list">
    <p:spTree>
      <p:nvGrpSpPr>
        <p:cNvPr id="1" name=""/>
        <p:cNvGrpSpPr/>
        <p:nvPr/>
      </p:nvGrpSpPr>
      <p:grpSpPr>
        <a:xfrm>
          <a:off x="0" y="0"/>
          <a:ext cx="0" cy="0"/>
          <a:chOff x="0" y="0"/>
          <a:chExt cx="0" cy="0"/>
        </a:xfrm>
      </p:grpSpPr>
      <p:pic>
        <p:nvPicPr>
          <p:cNvPr id="12" name="background" descr="image 33"/>
          <p:cNvPicPr>
            <a:picLocks noChangeAspect="1"/>
          </p:cNvPicPr>
          <p:nvPr userDrawn="1"/>
        </p:nvPicPr>
        <p:blipFill>
          <a:blip r:embed="rId3"/>
          <a:stretch>
            <a:fillRect/>
          </a:stretch>
        </p:blipFill>
        <p:spPr>
          <a:xfrm>
            <a:off x="-13253" y="-9144"/>
            <a:ext cx="12254074" cy="6885432"/>
          </a:xfrm>
          <a:prstGeom prst="rect">
            <a:avLst/>
          </a:prstGeom>
        </p:spPr>
      </p:pic>
      <p:pic>
        <p:nvPicPr>
          <p:cNvPr id="9" name="tray" descr="/Users/skinnyfish/Downloads/themes/orange/content.pngcontent"/>
          <p:cNvPicPr>
            <a:picLocks noChangeAspect="1"/>
          </p:cNvPicPr>
          <p:nvPr userDrawn="1">
            <p:custDataLst>
              <p:tags r:id="rId1"/>
            </p:custDataLst>
          </p:nvPr>
        </p:nvPicPr>
        <p:blipFill>
          <a:blip r:embed="rId4" cstate="screen"/>
          <a:srcRect/>
          <a:stretch>
            <a:fillRect/>
          </a:stretch>
        </p:blipFill>
        <p:spPr>
          <a:xfrm>
            <a:off x="7077137" y="893123"/>
            <a:ext cx="4204961" cy="5064981"/>
          </a:xfrm>
          <a:prstGeom prst="rect">
            <a:avLst/>
          </a:prstGeom>
        </p:spPr>
      </p:pic>
      <p:sp>
        <p:nvSpPr>
          <p:cNvPr id="5" name="body1"/>
          <p:cNvSpPr>
            <a:spLocks noGrp="1"/>
          </p:cNvSpPr>
          <p:nvPr>
            <p:ph sz="quarter" idx="10"/>
          </p:nvPr>
        </p:nvSpPr>
        <p:spPr>
          <a:xfrm>
            <a:off x="734060" y="219837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734060" y="892810"/>
            <a:ext cx="6129655" cy="1286510"/>
          </a:xfrm>
          <a:prstGeom prst="rect">
            <a:avLst/>
          </a:prstGeom>
        </p:spPr>
        <p:txBody>
          <a:bodyPr/>
          <a:lstStyle>
            <a:lvl1pPr>
              <a:defRPr sz="3600" b="0">
                <a:solidFill>
                  <a:schemeClr val="bg1"/>
                </a:solidFill>
                <a:latin typeface="Poppins Light" panose="00000A00000000000000" charset="0"/>
                <a:cs typeface="Poppins Light" panose="00000A00000000000000" charset="0"/>
              </a:defRPr>
            </a:lvl1pPr>
          </a:lstStyle>
          <a:p>
            <a:r>
              <a:rPr lang="en-US"/>
              <a:t>Click to edit Master title style</a:t>
            </a:r>
          </a:p>
        </p:txBody>
      </p:sp>
      <p:sp>
        <p:nvSpPr>
          <p:cNvPr id="3" name="body2"/>
          <p:cNvSpPr>
            <a:spLocks noGrp="1"/>
          </p:cNvSpPr>
          <p:nvPr>
            <p:ph sz="quarter" idx="11"/>
          </p:nvPr>
        </p:nvSpPr>
        <p:spPr>
          <a:xfrm>
            <a:off x="734060" y="298831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body3"/>
          <p:cNvSpPr>
            <a:spLocks noGrp="1"/>
          </p:cNvSpPr>
          <p:nvPr>
            <p:ph sz="quarter" idx="12"/>
          </p:nvPr>
        </p:nvSpPr>
        <p:spPr>
          <a:xfrm>
            <a:off x="734060" y="376428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body4"/>
          <p:cNvSpPr>
            <a:spLocks noGrp="1"/>
          </p:cNvSpPr>
          <p:nvPr>
            <p:ph sz="quarter" idx="13"/>
          </p:nvPr>
        </p:nvSpPr>
        <p:spPr>
          <a:xfrm>
            <a:off x="734060" y="454025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body5"/>
          <p:cNvSpPr>
            <a:spLocks noGrp="1"/>
          </p:cNvSpPr>
          <p:nvPr>
            <p:ph sz="quarter" idx="14"/>
          </p:nvPr>
        </p:nvSpPr>
        <p:spPr>
          <a:xfrm>
            <a:off x="734060" y="5329555"/>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body6"/>
          <p:cNvSpPr>
            <a:spLocks noGrp="1"/>
          </p:cNvSpPr>
          <p:nvPr>
            <p:ph sz="quarter" idx="15"/>
          </p:nvPr>
        </p:nvSpPr>
        <p:spPr>
          <a:xfrm>
            <a:off x="734060" y="6119495"/>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7" name="background" descr="image 34"/>
          <p:cNvPicPr>
            <a:picLocks noChangeAspect="1"/>
          </p:cNvPicPr>
          <p:nvPr userDrawn="1"/>
        </p:nvPicPr>
        <p:blipFill>
          <a:blip r:embed="rId4"/>
          <a:stretch>
            <a:fillRect/>
          </a:stretch>
        </p:blipFill>
        <p:spPr>
          <a:xfrm>
            <a:off x="-1201" y="0"/>
            <a:ext cx="12205253" cy="6858000"/>
          </a:xfrm>
          <a:prstGeom prst="rect">
            <a:avLst/>
          </a:prstGeom>
        </p:spPr>
      </p:pic>
      <p:pic>
        <p:nvPicPr>
          <p:cNvPr id="3" name="shape3" descr="image 52"/>
          <p:cNvPicPr>
            <a:picLocks noChangeAspect="1"/>
          </p:cNvPicPr>
          <p:nvPr userDrawn="1">
            <p:custDataLst>
              <p:tags r:id="rId1"/>
            </p:custDataLst>
          </p:nvPr>
        </p:nvPicPr>
        <p:blipFill>
          <a:blip r:embed="rId5"/>
          <a:stretch>
            <a:fillRect/>
          </a:stretch>
        </p:blipFill>
        <p:spPr>
          <a:xfrm>
            <a:off x="4772891" y="4271645"/>
            <a:ext cx="1064895" cy="1064895"/>
          </a:xfrm>
          <a:prstGeom prst="rect">
            <a:avLst/>
          </a:prstGeom>
        </p:spPr>
      </p:pic>
      <p:pic>
        <p:nvPicPr>
          <p:cNvPr id="4" name="shape4" descr="image 51"/>
          <p:cNvPicPr>
            <a:picLocks noChangeAspect="1"/>
          </p:cNvPicPr>
          <p:nvPr userDrawn="1">
            <p:custDataLst>
              <p:tags r:id="rId2"/>
            </p:custDataLst>
          </p:nvPr>
        </p:nvPicPr>
        <p:blipFill>
          <a:blip r:embed="rId6"/>
          <a:stretch>
            <a:fillRect/>
          </a:stretch>
        </p:blipFill>
        <p:spPr>
          <a:xfrm>
            <a:off x="6371186" y="4271645"/>
            <a:ext cx="1064895" cy="1064895"/>
          </a:xfrm>
          <a:prstGeom prst="rect">
            <a:avLst/>
          </a:prstGeom>
        </p:spPr>
      </p:pic>
      <p:pic>
        <p:nvPicPr>
          <p:cNvPr id="5" name="shape2" descr="image 52"/>
          <p:cNvPicPr>
            <a:picLocks noChangeAspect="1"/>
          </p:cNvPicPr>
          <p:nvPr userDrawn="1"/>
        </p:nvPicPr>
        <p:blipFill>
          <a:blip r:embed="rId5"/>
          <a:stretch>
            <a:fillRect/>
          </a:stretch>
        </p:blipFill>
        <p:spPr>
          <a:xfrm>
            <a:off x="6371186" y="2651125"/>
            <a:ext cx="1064895" cy="1064895"/>
          </a:xfrm>
          <a:prstGeom prst="rect">
            <a:avLst/>
          </a:prstGeom>
        </p:spPr>
      </p:pic>
      <p:pic>
        <p:nvPicPr>
          <p:cNvPr id="6" name="shape1" descr="image 51"/>
          <p:cNvPicPr>
            <a:picLocks noChangeAspect="1"/>
          </p:cNvPicPr>
          <p:nvPr userDrawn="1"/>
        </p:nvPicPr>
        <p:blipFill>
          <a:blip r:embed="rId6"/>
          <a:stretch>
            <a:fillRect/>
          </a:stretch>
        </p:blipFill>
        <p:spPr>
          <a:xfrm>
            <a:off x="4772891" y="2678430"/>
            <a:ext cx="1064895" cy="1064895"/>
          </a:xfrm>
          <a:prstGeom prst="rect">
            <a:avLst/>
          </a:prstGeom>
        </p:spPr>
      </p:pic>
      <p:sp>
        <p:nvSpPr>
          <p:cNvPr id="17" name="body1"/>
          <p:cNvSpPr>
            <a:spLocks noGrp="1"/>
          </p:cNvSpPr>
          <p:nvPr>
            <p:ph sz="quarter" idx="10"/>
          </p:nvPr>
        </p:nvSpPr>
        <p:spPr>
          <a:xfrm>
            <a:off x="903009" y="2516490"/>
            <a:ext cx="3465094" cy="1315506"/>
          </a:xfrm>
          <a:prstGeom prst="rect">
            <a:avLst/>
          </a:prstGeom>
          <a:noFill/>
          <a:ln>
            <a:noFill/>
          </a:ln>
        </p:spPr>
        <p:txBody>
          <a:bodyPr lIns="90000" tIns="72000" bIns="72000" anchor="b"/>
          <a:lstStyle>
            <a:lvl1pPr marL="0" indent="0" algn="r"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Light" panose="00000A00000000000000" charset="0"/>
                <a:ea typeface="+mn-ea"/>
                <a:cs typeface="Poppins Light"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r"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0"/>
            <a:r>
              <a:rPr lang="en-US" dirty="0"/>
              <a:t>Click to edit Master text styles</a:t>
            </a:r>
          </a:p>
          <a:p>
            <a:pPr marL="0" lvl="4" indent="0" algn="r"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1" name="header"/>
          <p:cNvSpPr>
            <a:spLocks noGrp="1"/>
          </p:cNvSpPr>
          <p:nvPr>
            <p:ph type="title"/>
          </p:nvPr>
        </p:nvSpPr>
        <p:spPr>
          <a:xfrm>
            <a:off x="1055958" y="365125"/>
            <a:ext cx="10080084" cy="417964"/>
          </a:xfrm>
          <a:prstGeom prst="rect">
            <a:avLst/>
          </a:prstGeom>
        </p:spPr>
        <p:txBody>
          <a:bodyPr/>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22" name="body2"/>
          <p:cNvSpPr>
            <a:spLocks noGrp="1"/>
          </p:cNvSpPr>
          <p:nvPr>
            <p:ph sz="quarter" idx="24"/>
          </p:nvPr>
        </p:nvSpPr>
        <p:spPr>
          <a:xfrm>
            <a:off x="7689736" y="2517278"/>
            <a:ext cx="3583858" cy="1314718"/>
          </a:xfrm>
          <a:prstGeom prst="rect">
            <a:avLst/>
          </a:prstGeom>
          <a:noFill/>
          <a:ln>
            <a:noFill/>
          </a:ln>
        </p:spPr>
        <p:txBody>
          <a:bodyPr lIns="90000" tIns="72000" bIns="72000" anchor="b"/>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smtClean="0">
                <a:solidFill>
                  <a:srgbClr val="18A1A8"/>
                </a:solidFill>
                <a:latin typeface="Poppins Light" panose="00000A00000000000000" charset="0"/>
                <a:ea typeface="+mn-ea"/>
                <a:cs typeface="Poppins Light"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3" name="body4"/>
          <p:cNvSpPr>
            <a:spLocks noGrp="1"/>
          </p:cNvSpPr>
          <p:nvPr>
            <p:ph sz="quarter" idx="25"/>
          </p:nvPr>
        </p:nvSpPr>
        <p:spPr>
          <a:xfrm>
            <a:off x="7727812" y="4095487"/>
            <a:ext cx="3583858" cy="1241053"/>
          </a:xfrm>
          <a:prstGeom prst="rect">
            <a:avLst/>
          </a:prstGeom>
          <a:noFill/>
          <a:ln>
            <a:noFill/>
          </a:ln>
        </p:spPr>
        <p:txBody>
          <a:bodyPr lIns="90000" tIns="72000" rIns="90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Light" panose="00000A00000000000000" charset="0"/>
                <a:ea typeface="+mn-ea"/>
                <a:cs typeface="Poppins Light"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4" name="body3"/>
          <p:cNvSpPr>
            <a:spLocks noGrp="1"/>
          </p:cNvSpPr>
          <p:nvPr>
            <p:ph sz="quarter" idx="26"/>
          </p:nvPr>
        </p:nvSpPr>
        <p:spPr>
          <a:xfrm>
            <a:off x="915634" y="4095093"/>
            <a:ext cx="3465094" cy="1241447"/>
          </a:xfrm>
          <a:prstGeom prst="rect">
            <a:avLst/>
          </a:prstGeom>
          <a:noFill/>
          <a:ln>
            <a:noFill/>
          </a:ln>
        </p:spPr>
        <p:txBody>
          <a:bodyPr lIns="90000" tIns="72000" rIns="90000" bIns="72000"/>
          <a:lstStyle>
            <a:lvl1pPr marL="0" indent="0" algn="r"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Light" panose="00000A00000000000000" charset="0"/>
                <a:ea typeface="+mn-ea"/>
                <a:cs typeface="Poppins Light"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r"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0"/>
            <a:r>
              <a:rPr lang="en-US" dirty="0"/>
              <a:t>Click to edit Master text styles</a:t>
            </a:r>
          </a:p>
          <a:p>
            <a:pPr marL="0" lvl="4" indent="0" algn="r"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8" name="number4"/>
          <p:cNvSpPr>
            <a:spLocks noGrp="1"/>
          </p:cNvSpPr>
          <p:nvPr>
            <p:ph sz="quarter" idx="29"/>
          </p:nvPr>
        </p:nvSpPr>
        <p:spPr>
          <a:xfrm>
            <a:off x="6260392" y="4579081"/>
            <a:ext cx="1284153" cy="615315"/>
          </a:xfrm>
          <a:prstGeom prst="rect">
            <a:avLst/>
          </a:prstGeom>
        </p:spPr>
        <p:txBody>
          <a:bodyPr/>
          <a:lstStyle>
            <a:lvl1pPr marL="0" indent="0" algn="ctr">
              <a:lnSpc>
                <a:spcPct val="100000"/>
              </a:lnSpc>
              <a:buNone/>
              <a:defRPr lang="en-US" sz="4265" b="1" kern="1200" dirty="0">
                <a:solidFill>
                  <a:schemeClr val="bg1"/>
                </a:solidFill>
                <a:latin typeface="Poppins SemiBold" panose="00000A00000000000000" charset="0"/>
                <a:ea typeface="+mn-ea"/>
                <a:cs typeface="Poppins SemiBold"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ctr"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27" name="number3"/>
          <p:cNvSpPr>
            <a:spLocks noGrp="1"/>
          </p:cNvSpPr>
          <p:nvPr>
            <p:ph sz="quarter" idx="28"/>
          </p:nvPr>
        </p:nvSpPr>
        <p:spPr>
          <a:xfrm>
            <a:off x="4667400" y="4573196"/>
            <a:ext cx="1284153" cy="615315"/>
          </a:xfrm>
          <a:prstGeom prst="rect">
            <a:avLst/>
          </a:prstGeom>
        </p:spPr>
        <p:txBody>
          <a:bodyPr/>
          <a:lstStyle>
            <a:lvl1pPr marL="0" indent="0" algn="ctr">
              <a:lnSpc>
                <a:spcPct val="100000"/>
              </a:lnSpc>
              <a:buNone/>
              <a:defRPr lang="en-US" sz="4265" b="1" kern="1200" dirty="0">
                <a:solidFill>
                  <a:schemeClr val="bg1"/>
                </a:solidFill>
                <a:latin typeface="Poppins SemiBold" panose="00000A00000000000000" charset="0"/>
                <a:ea typeface="+mn-ea"/>
                <a:cs typeface="Poppins SemiBold"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6" name="number2"/>
          <p:cNvSpPr>
            <a:spLocks noGrp="1"/>
          </p:cNvSpPr>
          <p:nvPr>
            <p:ph sz="quarter" idx="27"/>
          </p:nvPr>
        </p:nvSpPr>
        <p:spPr>
          <a:xfrm>
            <a:off x="6260393" y="2890540"/>
            <a:ext cx="1289102" cy="615315"/>
          </a:xfrm>
          <a:prstGeom prst="rect">
            <a:avLst/>
          </a:prstGeom>
        </p:spPr>
        <p:txBody>
          <a:bodyPr/>
          <a:lstStyle>
            <a:lvl1pPr marL="0" indent="0" algn="ctr">
              <a:lnSpc>
                <a:spcPct val="100000"/>
              </a:lnSpc>
              <a:buNone/>
              <a:defRPr lang="en-US" sz="4000" b="1" kern="1200" dirty="0">
                <a:solidFill>
                  <a:schemeClr val="bg1"/>
                </a:solidFill>
                <a:latin typeface="Poppins SemiBold" panose="00000A00000000000000" charset="0"/>
                <a:ea typeface="+mn-ea"/>
                <a:cs typeface="Poppins SemiBold"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ctr"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25" name="number1"/>
          <p:cNvSpPr>
            <a:spLocks noGrp="1"/>
          </p:cNvSpPr>
          <p:nvPr>
            <p:ph sz="quarter" idx="14"/>
          </p:nvPr>
        </p:nvSpPr>
        <p:spPr>
          <a:xfrm>
            <a:off x="4662450" y="2888771"/>
            <a:ext cx="1289102" cy="615315"/>
          </a:xfrm>
          <a:prstGeom prst="rect">
            <a:avLst/>
          </a:prstGeom>
        </p:spPr>
        <p:txBody>
          <a:bodyPr/>
          <a:lstStyle>
            <a:lvl1pPr marL="0" indent="0" algn="ctr">
              <a:lnSpc>
                <a:spcPct val="100000"/>
              </a:lnSpc>
              <a:buNone/>
              <a:defRPr lang="en-US" sz="4000" b="1" kern="1200" dirty="0">
                <a:solidFill>
                  <a:schemeClr val="bg1"/>
                </a:solidFill>
                <a:latin typeface="Poppins SemiBold" panose="00000A00000000000000" charset="0"/>
                <a:ea typeface="+mn-ea"/>
                <a:cs typeface="Poppins SemiBold"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ow-img-list3">
    <p:spTree>
      <p:nvGrpSpPr>
        <p:cNvPr id="1" name=""/>
        <p:cNvGrpSpPr/>
        <p:nvPr/>
      </p:nvGrpSpPr>
      <p:grpSpPr>
        <a:xfrm>
          <a:off x="0" y="0"/>
          <a:ext cx="0" cy="0"/>
          <a:chOff x="0" y="0"/>
          <a:chExt cx="0" cy="0"/>
        </a:xfrm>
      </p:grpSpPr>
      <p:pic>
        <p:nvPicPr>
          <p:cNvPr id="5" name="background" descr="image 35"/>
          <p:cNvPicPr>
            <a:picLocks noChangeAspect="1"/>
          </p:cNvPicPr>
          <p:nvPr userDrawn="1"/>
        </p:nvPicPr>
        <p:blipFill>
          <a:blip r:embed="rId4"/>
          <a:stretch>
            <a:fillRect/>
          </a:stretch>
        </p:blipFill>
        <p:spPr>
          <a:xfrm>
            <a:off x="0" y="0"/>
            <a:ext cx="12205253" cy="6858000"/>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25" name="body1"/>
          <p:cNvSpPr>
            <a:spLocks noGrp="1"/>
          </p:cNvSpPr>
          <p:nvPr>
            <p:ph sz="quarter" idx="10"/>
          </p:nvPr>
        </p:nvSpPr>
        <p:spPr>
          <a:xfrm>
            <a:off x="792480" y="447786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lvl="4"/>
            <a:r>
              <a:rPr lang="en-US" dirty="0"/>
              <a:t>Second level</a:t>
            </a:r>
          </a:p>
        </p:txBody>
      </p:sp>
      <p:sp>
        <p:nvSpPr>
          <p:cNvPr id="26" name="body2"/>
          <p:cNvSpPr>
            <a:spLocks noGrp="1"/>
          </p:cNvSpPr>
          <p:nvPr>
            <p:ph sz="quarter" idx="29"/>
          </p:nvPr>
        </p:nvSpPr>
        <p:spPr>
          <a:xfrm>
            <a:off x="4492830" y="4460930"/>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7" name="body3"/>
          <p:cNvSpPr>
            <a:spLocks noGrp="1"/>
          </p:cNvSpPr>
          <p:nvPr>
            <p:ph sz="quarter" idx="31"/>
          </p:nvPr>
        </p:nvSpPr>
        <p:spPr>
          <a:xfrm>
            <a:off x="8116600" y="4443997"/>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pic>
        <p:nvPicPr>
          <p:cNvPr id="28" name="list-item-img1" descr="城市街道与高楼大厦  描述已自动生成"/>
          <p:cNvPicPr>
            <a:picLocks noChangeAspect="1"/>
          </p:cNvPicPr>
          <p:nvPr userDrawn="1"/>
        </p:nvPicPr>
        <p:blipFill rotWithShape="1">
          <a:blip r:embed="rId5" cstate="screen"/>
          <a:srcRect/>
          <a:stretch>
            <a:fillRect/>
          </a:stretch>
        </p:blipFill>
        <p:spPr>
          <a:xfrm>
            <a:off x="792480" y="1979435"/>
            <a:ext cx="3346542" cy="2484370"/>
          </a:xfrm>
          <a:prstGeom prst="roundRect">
            <a:avLst>
              <a:gd name="adj" fmla="val 0"/>
            </a:avLst>
          </a:prstGeom>
        </p:spPr>
      </p:pic>
      <p:pic>
        <p:nvPicPr>
          <p:cNvPr id="29" name="list-item-img2" descr="建筑的摆设布局  中度可信度描述已自动生成"/>
          <p:cNvPicPr>
            <a:picLocks noChangeAspect="1"/>
          </p:cNvPicPr>
          <p:nvPr userDrawn="1"/>
        </p:nvPicPr>
        <p:blipFill rotWithShape="1">
          <a:blip r:embed="rId6" cstate="screen"/>
          <a:srcRect/>
          <a:stretch>
            <a:fillRect/>
          </a:stretch>
        </p:blipFill>
        <p:spPr>
          <a:xfrm>
            <a:off x="4486774" y="1979435"/>
            <a:ext cx="3280700" cy="2487600"/>
          </a:xfrm>
          <a:prstGeom prst="roundRect">
            <a:avLst>
              <a:gd name="adj" fmla="val 0"/>
            </a:avLst>
          </a:prstGeom>
        </p:spPr>
      </p:pic>
      <p:pic>
        <p:nvPicPr>
          <p:cNvPr id="30" name="list-item-img3" descr="图片包含 户外, 建筑, 男人, 空气  描述已自动生成"/>
          <p:cNvPicPr>
            <a:picLocks noChangeAspect="1"/>
          </p:cNvPicPr>
          <p:nvPr userDrawn="1"/>
        </p:nvPicPr>
        <p:blipFill>
          <a:blip r:embed="rId7" cstate="screen"/>
          <a:stretch>
            <a:fillRect/>
          </a:stretch>
        </p:blipFill>
        <p:spPr>
          <a:xfrm>
            <a:off x="8115226" y="1979435"/>
            <a:ext cx="3288553" cy="2467436"/>
          </a:xfrm>
          <a:prstGeom prst="roundRect">
            <a:avLst>
              <a:gd name="adj" fmla="val 0"/>
            </a:avLst>
          </a:prstGeom>
        </p:spPr>
      </p:pic>
      <p:pic>
        <p:nvPicPr>
          <p:cNvPr id="7" name="shape1" descr="image 53"/>
          <p:cNvPicPr>
            <a:picLocks noChangeAspect="1"/>
          </p:cNvPicPr>
          <p:nvPr userDrawn="1"/>
        </p:nvPicPr>
        <p:blipFill>
          <a:blip r:embed="rId8"/>
          <a:stretch>
            <a:fillRect/>
          </a:stretch>
        </p:blipFill>
        <p:spPr>
          <a:xfrm>
            <a:off x="792480" y="6107430"/>
            <a:ext cx="3312000" cy="15055"/>
          </a:xfrm>
          <a:prstGeom prst="rect">
            <a:avLst/>
          </a:prstGeom>
        </p:spPr>
      </p:pic>
      <p:pic>
        <p:nvPicPr>
          <p:cNvPr id="8" name="shape2" descr="image 53"/>
          <p:cNvPicPr>
            <a:picLocks noChangeAspect="1"/>
          </p:cNvPicPr>
          <p:nvPr userDrawn="1">
            <p:custDataLst>
              <p:tags r:id="rId1"/>
            </p:custDataLst>
          </p:nvPr>
        </p:nvPicPr>
        <p:blipFill>
          <a:blip r:embed="rId8"/>
          <a:stretch>
            <a:fillRect/>
          </a:stretch>
        </p:blipFill>
        <p:spPr>
          <a:xfrm>
            <a:off x="4438015" y="6107430"/>
            <a:ext cx="3312000" cy="15055"/>
          </a:xfrm>
          <a:prstGeom prst="rect">
            <a:avLst/>
          </a:prstGeom>
        </p:spPr>
      </p:pic>
      <p:pic>
        <p:nvPicPr>
          <p:cNvPr id="9" name="shape3" descr="image 53"/>
          <p:cNvPicPr>
            <a:picLocks noChangeAspect="1"/>
          </p:cNvPicPr>
          <p:nvPr userDrawn="1">
            <p:custDataLst>
              <p:tags r:id="rId2"/>
            </p:custDataLst>
          </p:nvPr>
        </p:nvPicPr>
        <p:blipFill>
          <a:blip r:embed="rId8"/>
          <a:stretch>
            <a:fillRect/>
          </a:stretch>
        </p:blipFill>
        <p:spPr>
          <a:xfrm>
            <a:off x="8083550" y="6107430"/>
            <a:ext cx="3312000" cy="1505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ow-img-list2">
    <p:spTree>
      <p:nvGrpSpPr>
        <p:cNvPr id="1" name=""/>
        <p:cNvGrpSpPr/>
        <p:nvPr/>
      </p:nvGrpSpPr>
      <p:grpSpPr>
        <a:xfrm>
          <a:off x="0" y="0"/>
          <a:ext cx="0" cy="0"/>
          <a:chOff x="0" y="0"/>
          <a:chExt cx="0" cy="0"/>
        </a:xfrm>
      </p:grpSpPr>
      <p:pic>
        <p:nvPicPr>
          <p:cNvPr id="2" name="background" descr="image 35"/>
          <p:cNvPicPr>
            <a:picLocks noChangeAspect="1"/>
          </p:cNvPicPr>
          <p:nvPr userDrawn="1"/>
        </p:nvPicPr>
        <p:blipFill>
          <a:blip r:embed="rId2"/>
          <a:stretch>
            <a:fillRect/>
          </a:stretch>
        </p:blipFill>
        <p:spPr>
          <a:xfrm>
            <a:off x="0" y="0"/>
            <a:ext cx="12205253" cy="6858000"/>
          </a:xfrm>
          <a:prstGeom prst="rect">
            <a:avLst/>
          </a:prstGeom>
        </p:spPr>
      </p:pic>
      <p:sp>
        <p:nvSpPr>
          <p:cNvPr id="3"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pic>
        <p:nvPicPr>
          <p:cNvPr id="6" name="list-item-img1" descr="城市街道与高楼大厦  描述已自动生成"/>
          <p:cNvPicPr>
            <a:picLocks noChangeAspect="1"/>
          </p:cNvPicPr>
          <p:nvPr userDrawn="1"/>
        </p:nvPicPr>
        <p:blipFill rotWithShape="1">
          <a:blip r:embed="rId3" cstate="screen"/>
          <a:srcRect/>
          <a:stretch>
            <a:fillRect/>
          </a:stretch>
        </p:blipFill>
        <p:spPr>
          <a:xfrm>
            <a:off x="1172538" y="1537125"/>
            <a:ext cx="4477891" cy="3324249"/>
          </a:xfrm>
          <a:prstGeom prst="roundRect">
            <a:avLst>
              <a:gd name="adj" fmla="val 0"/>
            </a:avLst>
          </a:prstGeom>
        </p:spPr>
      </p:pic>
      <p:pic>
        <p:nvPicPr>
          <p:cNvPr id="7" name="list-item-img2" descr="建筑的摆设布局  中度可信度描述已自动生成"/>
          <p:cNvPicPr>
            <a:picLocks noChangeAspect="1"/>
          </p:cNvPicPr>
          <p:nvPr userDrawn="1"/>
        </p:nvPicPr>
        <p:blipFill rotWithShape="1">
          <a:blip r:embed="rId4" cstate="screen"/>
          <a:srcRect/>
          <a:stretch>
            <a:fillRect/>
          </a:stretch>
        </p:blipFill>
        <p:spPr>
          <a:xfrm>
            <a:off x="6541573" y="1537125"/>
            <a:ext cx="4384090" cy="3324249"/>
          </a:xfrm>
          <a:prstGeom prst="roundRect">
            <a:avLst>
              <a:gd name="adj" fmla="val 0"/>
            </a:avLst>
          </a:prstGeom>
        </p:spPr>
      </p:pic>
      <p:sp>
        <p:nvSpPr>
          <p:cNvPr id="9" name="body1"/>
          <p:cNvSpPr>
            <a:spLocks noGrp="1"/>
          </p:cNvSpPr>
          <p:nvPr>
            <p:ph sz="quarter" idx="30"/>
          </p:nvPr>
        </p:nvSpPr>
        <p:spPr>
          <a:xfrm>
            <a:off x="1172536" y="5074161"/>
            <a:ext cx="447789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2" name="body2"/>
          <p:cNvSpPr>
            <a:spLocks noGrp="1"/>
          </p:cNvSpPr>
          <p:nvPr>
            <p:ph sz="quarter" idx="31"/>
          </p:nvPr>
        </p:nvSpPr>
        <p:spPr>
          <a:xfrm>
            <a:off x="6541573" y="5074161"/>
            <a:ext cx="447789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dge">
    <p:spTree>
      <p:nvGrpSpPr>
        <p:cNvPr id="1" name=""/>
        <p:cNvGrpSpPr/>
        <p:nvPr/>
      </p:nvGrpSpPr>
      <p:grpSpPr>
        <a:xfrm>
          <a:off x="0" y="0"/>
          <a:ext cx="0" cy="0"/>
          <a:chOff x="0" y="0"/>
          <a:chExt cx="0" cy="0"/>
        </a:xfrm>
      </p:grpSpPr>
      <p:pic>
        <p:nvPicPr>
          <p:cNvPr id="5" name="badge" descr="A white rectangular sign with black text  Description automatically generated">
            <a:hlinkClick r:id="rId2"/>
          </p:cNvPr>
          <p:cNvPicPr>
            <a:picLocks noChangeAspect="1"/>
          </p:cNvPicPr>
          <p:nvPr userDrawn="1"/>
        </p:nvPicPr>
        <p:blipFill>
          <a:blip r:embed="rId3"/>
          <a:stretch>
            <a:fillRect/>
          </a:stretch>
        </p:blipFill>
        <p:spPr>
          <a:xfrm>
            <a:off x="0" y="6172200"/>
            <a:ext cx="2151933" cy="6876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w-list">
    <p:spTree>
      <p:nvGrpSpPr>
        <p:cNvPr id="1" name=""/>
        <p:cNvGrpSpPr/>
        <p:nvPr/>
      </p:nvGrpSpPr>
      <p:grpSpPr>
        <a:xfrm>
          <a:off x="0" y="0"/>
          <a:ext cx="0" cy="0"/>
          <a:chOff x="0" y="0"/>
          <a:chExt cx="0" cy="0"/>
        </a:xfrm>
      </p:grpSpPr>
      <p:pic>
        <p:nvPicPr>
          <p:cNvPr id="8" name="background" descr="image 39"/>
          <p:cNvPicPr>
            <a:picLocks noChangeAspect="1"/>
          </p:cNvPicPr>
          <p:nvPr userDrawn="1"/>
        </p:nvPicPr>
        <p:blipFill>
          <a:blip r:embed="rId3"/>
          <a:stretch>
            <a:fillRect/>
          </a:stretch>
        </p:blipFill>
        <p:spPr>
          <a:xfrm>
            <a:off x="-1201" y="0"/>
            <a:ext cx="12205253" cy="6858000"/>
          </a:xfrm>
          <a:prstGeom prst="rect">
            <a:avLst/>
          </a:prstGeom>
        </p:spPr>
      </p:pic>
      <p:pic>
        <p:nvPicPr>
          <p:cNvPr id="7" name="shape1" descr="image 47"/>
          <p:cNvPicPr>
            <a:picLocks noChangeAspect="1"/>
          </p:cNvPicPr>
          <p:nvPr userDrawn="1"/>
        </p:nvPicPr>
        <p:blipFill>
          <a:blip r:embed="rId4"/>
          <a:stretch>
            <a:fillRect/>
          </a:stretch>
        </p:blipFill>
        <p:spPr>
          <a:xfrm>
            <a:off x="772795" y="2001520"/>
            <a:ext cx="3264535" cy="3845560"/>
          </a:xfrm>
          <a:prstGeom prst="rect">
            <a:avLst/>
          </a:prstGeom>
        </p:spPr>
      </p:pic>
      <p:pic>
        <p:nvPicPr>
          <p:cNvPr id="9" name="shape2" descr="image 48"/>
          <p:cNvPicPr>
            <a:picLocks noChangeAspect="1"/>
          </p:cNvPicPr>
          <p:nvPr userDrawn="1"/>
        </p:nvPicPr>
        <p:blipFill>
          <a:blip r:embed="rId5"/>
          <a:stretch>
            <a:fillRect/>
          </a:stretch>
        </p:blipFill>
        <p:spPr>
          <a:xfrm>
            <a:off x="4458335" y="2001520"/>
            <a:ext cx="3264535" cy="3845560"/>
          </a:xfrm>
          <a:prstGeom prst="rect">
            <a:avLst/>
          </a:prstGeom>
        </p:spPr>
      </p:pic>
      <p:pic>
        <p:nvPicPr>
          <p:cNvPr id="12" name="shape3" descr="image 47"/>
          <p:cNvPicPr>
            <a:picLocks noChangeAspect="1"/>
          </p:cNvPicPr>
          <p:nvPr userDrawn="1">
            <p:custDataLst>
              <p:tags r:id="rId1"/>
            </p:custDataLst>
          </p:nvPr>
        </p:nvPicPr>
        <p:blipFill>
          <a:blip r:embed="rId4"/>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16" name="number1"/>
          <p:cNvSpPr>
            <a:spLocks noGrp="1"/>
          </p:cNvSpPr>
          <p:nvPr>
            <p:ph sz="quarter" idx="14"/>
          </p:nvPr>
        </p:nvSpPr>
        <p:spPr>
          <a:xfrm>
            <a:off x="918297" y="2550940"/>
            <a:ext cx="2945443" cy="615315"/>
          </a:xfrm>
          <a:prstGeom prst="rect">
            <a:avLst/>
          </a:prstGeom>
        </p:spPr>
        <p:txBody>
          <a:bodyPr/>
          <a:lstStyle>
            <a:lvl1pPr marL="0" indent="0" algn="l">
              <a:lnSpc>
                <a:spcPct val="100000"/>
              </a:lnSpc>
              <a:buNone/>
              <a:defRPr lang="en-US" sz="5400"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1" name="number3"/>
          <p:cNvSpPr>
            <a:spLocks noGrp="1"/>
          </p:cNvSpPr>
          <p:nvPr>
            <p:ph sz="quarter" idx="18"/>
          </p:nvPr>
        </p:nvSpPr>
        <p:spPr>
          <a:xfrm>
            <a:off x="8316131" y="2550940"/>
            <a:ext cx="2945443" cy="615315"/>
          </a:xfrm>
          <a:prstGeom prst="rect">
            <a:avLst/>
          </a:prstGeom>
        </p:spPr>
        <p:txBody>
          <a:bodyPr/>
          <a:lstStyle>
            <a:lvl1pPr marL="0" indent="0" algn="l">
              <a:lnSpc>
                <a:spcPct val="100000"/>
              </a:lnSpc>
              <a:buNone/>
              <a:defRPr lang="en-US" sz="5400"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3" name="number2"/>
          <p:cNvSpPr>
            <a:spLocks noGrp="1"/>
          </p:cNvSpPr>
          <p:nvPr>
            <p:ph sz="quarter" idx="20"/>
          </p:nvPr>
        </p:nvSpPr>
        <p:spPr>
          <a:xfrm>
            <a:off x="4617300" y="2556390"/>
            <a:ext cx="2945443" cy="615315"/>
          </a:xfrm>
          <a:prstGeom prst="rect">
            <a:avLst/>
          </a:prstGeom>
        </p:spPr>
        <p:txBody>
          <a:bodyPr/>
          <a:lstStyle>
            <a:lvl1pPr marL="0" indent="0" algn="l">
              <a:lnSpc>
                <a:spcPct val="100000"/>
              </a:lnSpc>
              <a:buNone/>
              <a:defRPr lang="en-US" sz="5400"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8" name="body3"/>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15" name="body1"/>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22" name="body2"/>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87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9.png"/><Relationship Id="rId7" Type="http://schemas.openxmlformats.org/officeDocument/2006/relationships/image" Target="../media/image44.png"/><Relationship Id="rId2" Type="http://schemas.openxmlformats.org/officeDocument/2006/relationships/image" Target="../media/image14.png"/><Relationship Id="rId1" Type="http://schemas.openxmlformats.org/officeDocument/2006/relationships/slideLayout" Target="../slideLayouts/slideLayout2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8jGpkdPO-1Y" TargetMode="External"/><Relationship Id="rId2" Type="http://schemas.openxmlformats.org/officeDocument/2006/relationships/slideLayout" Target="../slideLayouts/slideLayout21.xml"/><Relationship Id="rId1" Type="http://schemas.openxmlformats.org/officeDocument/2006/relationships/video" Target="https://www.youtube.com/embed/8wyKt3gGEzI?feature=oembed" TargetMode="Externa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jpeg"/><Relationship Id="rId3" Type="http://schemas.openxmlformats.org/officeDocument/2006/relationships/hyperlink" Target="https://www.youtube.com/watch?v=8jGpkdPO-1Y" TargetMode="External"/><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2.xml"/><Relationship Id="rId16"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5" Type="http://schemas.openxmlformats.org/officeDocument/2006/relationships/image" Target="../media/image66.jpg"/><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0.jp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proceedings.neurips.cc/paper_files/paper/2017/file/3f5ee243547dee91fbd053c1c4a845aa-Paper.pdf" TargetMode="External"/><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png"/><Relationship Id="rId7"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2.png"/><Relationship Id="rId9"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pn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82.png"/><Relationship Id="rId4" Type="http://schemas.openxmlformats.org/officeDocument/2006/relationships/image" Target="../media/image12.png"/><Relationship Id="rId9"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9.png"/><Relationship Id="rId21" Type="http://schemas.openxmlformats.org/officeDocument/2006/relationships/image" Target="../media/image101.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png"/><Relationship Id="rId50" Type="http://schemas.openxmlformats.org/officeDocument/2006/relationships/image" Target="../media/image130.png"/><Relationship Id="rId7" Type="http://schemas.openxmlformats.org/officeDocument/2006/relationships/image" Target="../media/image87.png"/><Relationship Id="rId2" Type="http://schemas.openxmlformats.org/officeDocument/2006/relationships/image" Target="../media/image8.png"/><Relationship Id="rId16" Type="http://schemas.openxmlformats.org/officeDocument/2006/relationships/image" Target="../media/image96.png"/><Relationship Id="rId29" Type="http://schemas.openxmlformats.org/officeDocument/2006/relationships/image" Target="../media/image109.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20.png"/><Relationship Id="rId45" Type="http://schemas.openxmlformats.org/officeDocument/2006/relationships/image" Target="../media/image125.png"/><Relationship Id="rId53" Type="http://schemas.openxmlformats.org/officeDocument/2006/relationships/image" Target="../media/image133.png"/><Relationship Id="rId5" Type="http://schemas.openxmlformats.org/officeDocument/2006/relationships/image" Target="../media/image85.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png"/><Relationship Id="rId44" Type="http://schemas.openxmlformats.org/officeDocument/2006/relationships/image" Target="../media/image124.png"/><Relationship Id="rId52" Type="http://schemas.openxmlformats.org/officeDocument/2006/relationships/image" Target="../media/image132.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3.png"/><Relationship Id="rId48" Type="http://schemas.openxmlformats.org/officeDocument/2006/relationships/image" Target="../media/image128.png"/><Relationship Id="rId8" Type="http://schemas.openxmlformats.org/officeDocument/2006/relationships/image" Target="../media/image88.png"/><Relationship Id="rId51" Type="http://schemas.openxmlformats.org/officeDocument/2006/relationships/image" Target="../media/image131.png"/><Relationship Id="rId3" Type="http://schemas.openxmlformats.org/officeDocument/2006/relationships/image" Target="../media/image12.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38" Type="http://schemas.openxmlformats.org/officeDocument/2006/relationships/image" Target="../media/image118.png"/><Relationship Id="rId46" Type="http://schemas.openxmlformats.org/officeDocument/2006/relationships/image" Target="../media/image126.png"/><Relationship Id="rId20" Type="http://schemas.openxmlformats.org/officeDocument/2006/relationships/image" Target="../media/image100.png"/><Relationship Id="rId41" Type="http://schemas.openxmlformats.org/officeDocument/2006/relationships/image" Target="../media/image121.png"/><Relationship Id="rId1" Type="http://schemas.openxmlformats.org/officeDocument/2006/relationships/slideLayout" Target="../slideLayouts/slideLayout21.xml"/><Relationship Id="rId6"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134.pn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135.pn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134.pn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135.png"/></Relationships>
</file>

<file path=ppt/slides/_rels/slide28.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png"/><Relationship Id="rId50" Type="http://schemas.openxmlformats.org/officeDocument/2006/relationships/image" Target="../media/image132.png"/><Relationship Id="rId7" Type="http://schemas.openxmlformats.org/officeDocument/2006/relationships/image" Target="../media/image88.png"/><Relationship Id="rId2" Type="http://schemas.openxmlformats.org/officeDocument/2006/relationships/notesSlide" Target="../notesSlides/notesSlide5.xml"/><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121.png"/><Relationship Id="rId45" Type="http://schemas.openxmlformats.org/officeDocument/2006/relationships/image" Target="../media/image126.png"/><Relationship Id="rId53" Type="http://schemas.openxmlformats.org/officeDocument/2006/relationships/image" Target="../media/image137.png"/><Relationship Id="rId5" Type="http://schemas.openxmlformats.org/officeDocument/2006/relationships/image" Target="../media/image84.png"/><Relationship Id="rId10" Type="http://schemas.openxmlformats.org/officeDocument/2006/relationships/image" Target="../media/image91.pn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5.png"/><Relationship Id="rId52" Type="http://schemas.openxmlformats.org/officeDocument/2006/relationships/image" Target="../media/image136.jpeg"/><Relationship Id="rId4" Type="http://schemas.openxmlformats.org/officeDocument/2006/relationships/image" Target="../media/image12.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png"/><Relationship Id="rId8" Type="http://schemas.openxmlformats.org/officeDocument/2006/relationships/image" Target="../media/image89.png"/><Relationship Id="rId51" Type="http://schemas.openxmlformats.org/officeDocument/2006/relationships/image" Target="../media/image133.png"/><Relationship Id="rId3" Type="http://schemas.openxmlformats.org/officeDocument/2006/relationships/image" Target="../media/image8.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7.png"/><Relationship Id="rId20" Type="http://schemas.openxmlformats.org/officeDocument/2006/relationships/image" Target="../media/image101.png"/><Relationship Id="rId41" Type="http://schemas.openxmlformats.org/officeDocument/2006/relationships/image" Target="../media/image122.png"/><Relationship Id="rId1" Type="http://schemas.openxmlformats.org/officeDocument/2006/relationships/slideLayout" Target="../slideLayouts/slideLayout21.xml"/><Relationship Id="rId6"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30.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2.jp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141.jpe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5" Type="http://schemas.openxmlformats.org/officeDocument/2006/relationships/image" Target="../media/image143.png"/><Relationship Id="rId4" Type="http://schemas.openxmlformats.org/officeDocument/2006/relationships/image" Target="../media/image142.png"/></Relationships>
</file>

<file path=ppt/slides/_rels/slide3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2.png"/><Relationship Id="rId7" Type="http://schemas.openxmlformats.org/officeDocument/2006/relationships/image" Target="../media/image147.pn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9.xml.rels><?xml version="1.0" encoding="UTF-8" standalone="yes"?>
<Relationships xmlns="http://schemas.openxmlformats.org/package/2006/relationships"><Relationship Id="rId8" Type="http://schemas.openxmlformats.org/officeDocument/2006/relationships/image" Target="../media/image152.jpg"/><Relationship Id="rId3" Type="http://schemas.openxmlformats.org/officeDocument/2006/relationships/image" Target="../media/image12.png"/><Relationship Id="rId7" Type="http://schemas.openxmlformats.org/officeDocument/2006/relationships/image" Target="../media/image151.jp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150.jp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47.png"/><Relationship Id="rId9" Type="http://schemas.openxmlformats.org/officeDocument/2006/relationships/image" Target="../media/image15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jpg"/><Relationship Id="rId18" Type="http://schemas.openxmlformats.org/officeDocument/2006/relationships/image" Target="../media/image169.jpg"/><Relationship Id="rId3" Type="http://schemas.openxmlformats.org/officeDocument/2006/relationships/image" Target="../media/image27.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image" Target="../media/image31.jpeg"/><Relationship Id="rId16" Type="http://schemas.openxmlformats.org/officeDocument/2006/relationships/image" Target="../media/image167.png"/><Relationship Id="rId1" Type="http://schemas.openxmlformats.org/officeDocument/2006/relationships/slideLayout" Target="../slideLayouts/slideLayout21.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jpg"/><Relationship Id="rId10" Type="http://schemas.openxmlformats.org/officeDocument/2006/relationships/image" Target="../media/image161.jp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ray">
            <a:extLst>
              <a:ext uri="{FF2B5EF4-FFF2-40B4-BE49-F238E27FC236}">
                <a16:creationId xmlns:a16="http://schemas.microsoft.com/office/drawing/2014/main" id="{6E1A96B3-1402-F377-E8C1-F15383047993}"/>
              </a:ext>
            </a:extLst>
          </p:cNvPr>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549775" y="927100"/>
            <a:ext cx="3098800" cy="12700"/>
          </a:xfrm>
          <a:prstGeom prst="rect">
            <a:avLst/>
          </a:prstGeom>
        </p:spPr>
      </p:pic>
      <p:sp>
        <p:nvSpPr>
          <p:cNvPr id="4" name="header"/>
          <p:cNvSpPr>
            <a:spLocks noGrp="1"/>
          </p:cNvSpPr>
          <p:nvPr>
            <p:ph type="title"/>
          </p:nvPr>
        </p:nvSpPr>
        <p:spPr>
          <a:xfrm>
            <a:off x="819903" y="2149172"/>
            <a:ext cx="10553323" cy="1348940"/>
          </a:xfrm>
          <a:prstGeom prst="rect">
            <a:avLst/>
          </a:prstGeom>
        </p:spPr>
        <p:txBody>
          <a:bodyPr anchor="ctr" anchorCtr="0"/>
          <a:lstStyle>
            <a:lvl1pPr algn="ctr">
              <a:defRPr sz="6400" b="0">
                <a:solidFill>
                  <a:srgbClr val="18A1A8"/>
                </a:solidFill>
                <a:latin typeface="Poppins ExtraLight" panose="00000A00000000000000" charset="0"/>
                <a:cs typeface="Poppins ExtraLight" panose="00000A00000000000000" charset="0"/>
              </a:defRPr>
            </a:lvl1pPr>
          </a:lstStyle>
          <a:p>
            <a:pPr algn="ctr"/>
            <a:r>
              <a:rPr lang="en-US" dirty="0"/>
              <a:t>LLM MODELS</a:t>
            </a:r>
            <a:br>
              <a:rPr lang="en-US" dirty="0"/>
            </a:br>
            <a:r>
              <a:rPr lang="en-US" dirty="0"/>
              <a:t>Week 1: Introduction</a:t>
            </a:r>
            <a:br>
              <a:rPr lang="en-US" dirty="0"/>
            </a:br>
            <a:endParaRPr lang="en-US" dirty="0"/>
          </a:p>
        </p:txBody>
      </p:sp>
      <p:sp>
        <p:nvSpPr>
          <p:cNvPr id="6" name="CuadroTexto 5">
            <a:extLst>
              <a:ext uri="{FF2B5EF4-FFF2-40B4-BE49-F238E27FC236}">
                <a16:creationId xmlns:a16="http://schemas.microsoft.com/office/drawing/2014/main" id="{7A89B9C7-142E-052E-2536-D57B06BF38F8}"/>
              </a:ext>
            </a:extLst>
          </p:cNvPr>
          <p:cNvSpPr txBox="1"/>
          <p:nvPr/>
        </p:nvSpPr>
        <p:spPr>
          <a:xfrm>
            <a:off x="3140561" y="3998750"/>
            <a:ext cx="5835252" cy="1354217"/>
          </a:xfrm>
          <a:prstGeom prst="rect">
            <a:avLst/>
          </a:prstGeom>
          <a:noFill/>
        </p:spPr>
        <p:txBody>
          <a:bodyPr wrap="none" rtlCol="0">
            <a:spAutoFit/>
          </a:bodyPr>
          <a:lstStyle/>
          <a:p>
            <a:pPr algn="ctr"/>
            <a:r>
              <a:rPr lang="es-CO" sz="2000" dirty="0">
                <a:solidFill>
                  <a:schemeClr val="bg1"/>
                </a:solidFill>
              </a:rPr>
              <a:t>Pedro </a:t>
            </a:r>
            <a:r>
              <a:rPr lang="es-CO" sz="2000" dirty="0" err="1">
                <a:solidFill>
                  <a:schemeClr val="bg1"/>
                </a:solidFill>
              </a:rPr>
              <a:t>Elias</a:t>
            </a:r>
            <a:r>
              <a:rPr lang="es-CO" sz="2000" dirty="0">
                <a:solidFill>
                  <a:schemeClr val="bg1"/>
                </a:solidFill>
              </a:rPr>
              <a:t> eres Salazar</a:t>
            </a:r>
          </a:p>
          <a:p>
            <a:pPr algn="ctr"/>
            <a:endParaRPr lang="es-CO" dirty="0">
              <a:solidFill>
                <a:schemeClr val="bg1"/>
              </a:solidFill>
            </a:endParaRPr>
          </a:p>
          <a:p>
            <a:pPr algn="ctr"/>
            <a:r>
              <a:rPr lang="es-CO" sz="1100" dirty="0" err="1">
                <a:solidFill>
                  <a:schemeClr val="bg1"/>
                </a:solidFill>
              </a:rPr>
              <a:t>B.Sc</a:t>
            </a:r>
            <a:r>
              <a:rPr lang="es-CO" sz="1100" dirty="0">
                <a:solidFill>
                  <a:schemeClr val="bg1"/>
                </a:solidFill>
              </a:rPr>
              <a:t>. in Electronic </a:t>
            </a:r>
            <a:r>
              <a:rPr lang="es-CO" sz="1100" dirty="0" err="1">
                <a:solidFill>
                  <a:schemeClr val="bg1"/>
                </a:solidFill>
              </a:rPr>
              <a:t>Engineering</a:t>
            </a:r>
            <a:r>
              <a:rPr lang="es-CO" sz="1100" dirty="0">
                <a:solidFill>
                  <a:schemeClr val="bg1"/>
                </a:solidFill>
              </a:rPr>
              <a:t>, Universidad de los Llanos</a:t>
            </a:r>
          </a:p>
          <a:p>
            <a:pPr algn="ctr"/>
            <a:r>
              <a:rPr lang="es-CO" sz="1100" dirty="0" err="1">
                <a:solidFill>
                  <a:schemeClr val="bg1"/>
                </a:solidFill>
              </a:rPr>
              <a:t>Specialization</a:t>
            </a:r>
            <a:r>
              <a:rPr lang="es-CO" sz="1100" dirty="0">
                <a:solidFill>
                  <a:schemeClr val="bg1"/>
                </a:solidFill>
              </a:rPr>
              <a:t> in Industrial </a:t>
            </a:r>
            <a:r>
              <a:rPr lang="es-CO" sz="1100" dirty="0" err="1">
                <a:solidFill>
                  <a:schemeClr val="bg1"/>
                </a:solidFill>
              </a:rPr>
              <a:t>Instrumentation</a:t>
            </a:r>
            <a:r>
              <a:rPr lang="es-CO" sz="1100" dirty="0">
                <a:solidFill>
                  <a:schemeClr val="bg1"/>
                </a:solidFill>
              </a:rPr>
              <a:t> and Control, Universidad de los Llanos</a:t>
            </a:r>
          </a:p>
          <a:p>
            <a:pPr algn="ctr"/>
            <a:r>
              <a:rPr lang="es-CO" sz="1100" dirty="0" err="1">
                <a:solidFill>
                  <a:schemeClr val="bg1"/>
                </a:solidFill>
              </a:rPr>
              <a:t>Specialization</a:t>
            </a:r>
            <a:r>
              <a:rPr lang="es-CO" sz="1100" dirty="0">
                <a:solidFill>
                  <a:schemeClr val="bg1"/>
                </a:solidFill>
              </a:rPr>
              <a:t> in Business </a:t>
            </a:r>
            <a:r>
              <a:rPr lang="es-CO" sz="1100" dirty="0" err="1">
                <a:solidFill>
                  <a:schemeClr val="bg1"/>
                </a:solidFill>
              </a:rPr>
              <a:t>Intelligence</a:t>
            </a:r>
            <a:r>
              <a:rPr lang="es-CO" sz="1100" dirty="0">
                <a:solidFill>
                  <a:schemeClr val="bg1"/>
                </a:solidFill>
              </a:rPr>
              <a:t>, Universidad Pontificia Bolivariana (UPB)</a:t>
            </a:r>
          </a:p>
          <a:p>
            <a:pPr algn="ctr"/>
            <a:r>
              <a:rPr lang="es-CO" sz="1100" dirty="0">
                <a:solidFill>
                  <a:schemeClr val="bg1"/>
                </a:solidFill>
              </a:rPr>
              <a:t>Candidate </a:t>
            </a:r>
            <a:r>
              <a:rPr lang="es-CO" sz="1100" dirty="0" err="1">
                <a:solidFill>
                  <a:schemeClr val="bg1"/>
                </a:solidFill>
              </a:rPr>
              <a:t>for</a:t>
            </a:r>
            <a:r>
              <a:rPr lang="es-CO" sz="1100" dirty="0">
                <a:solidFill>
                  <a:schemeClr val="bg1"/>
                </a:solidFill>
              </a:rPr>
              <a:t> </a:t>
            </a:r>
            <a:r>
              <a:rPr lang="es-CO" sz="1100" dirty="0" err="1">
                <a:solidFill>
                  <a:schemeClr val="bg1"/>
                </a:solidFill>
              </a:rPr>
              <a:t>Master's</a:t>
            </a:r>
            <a:r>
              <a:rPr lang="es-CO" sz="1100" dirty="0">
                <a:solidFill>
                  <a:schemeClr val="bg1"/>
                </a:solidFill>
              </a:rPr>
              <a:t> in </a:t>
            </a:r>
            <a:r>
              <a:rPr lang="es-CO" sz="1100" dirty="0" err="1">
                <a:solidFill>
                  <a:schemeClr val="bg1"/>
                </a:solidFill>
              </a:rPr>
              <a:t>Embedded</a:t>
            </a:r>
            <a:r>
              <a:rPr lang="es-CO" sz="1100" dirty="0">
                <a:solidFill>
                  <a:schemeClr val="bg1"/>
                </a:solidFill>
              </a:rPr>
              <a:t> Artificial </a:t>
            </a:r>
            <a:r>
              <a:rPr lang="es-CO" sz="1100" dirty="0" err="1">
                <a:solidFill>
                  <a:schemeClr val="bg1"/>
                </a:solidFill>
              </a:rPr>
              <a:t>Intelligence</a:t>
            </a:r>
            <a:r>
              <a:rPr lang="es-CO" sz="1100" dirty="0">
                <a:solidFill>
                  <a:schemeClr val="bg1"/>
                </a:solidFill>
              </a:rPr>
              <a:t>, Universidad de Buenos Aires (UBA)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0" y="-1693"/>
            <a:ext cx="12196588" cy="6859693"/>
          </a:xfrm>
          <a:prstGeom prst="rect">
            <a:avLst/>
          </a:prstGeom>
        </p:spPr>
      </p:pic>
      <p:pic>
        <p:nvPicPr>
          <p:cNvPr id="4" name="shape1"/>
          <p:cNvPicPr>
            <a:picLocks noChangeAspect="1"/>
          </p:cNvPicPr>
          <p:nvPr/>
        </p:nvPicPr>
        <p:blipFill>
          <a:blip r:embed="rId4"/>
          <a:stretch>
            <a:fillRect/>
          </a:stretch>
        </p:blipFill>
        <p:spPr>
          <a:xfrm>
            <a:off x="1409941" y="1515387"/>
            <a:ext cx="9084394" cy="1299210"/>
          </a:xfrm>
          <a:prstGeom prst="rect">
            <a:avLst/>
          </a:prstGeom>
        </p:spPr>
      </p:pic>
      <p:sp>
        <p:nvSpPr>
          <p:cNvPr id="13" name="header"/>
          <p:cNvSpPr>
            <a:spLocks noGrp="1"/>
          </p:cNvSpPr>
          <p:nvPr>
            <p:ph type="title"/>
          </p:nvPr>
        </p:nvSpPr>
        <p:spPr>
          <a:xfrm>
            <a:off x="2333847" y="446218"/>
            <a:ext cx="7635054"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pPr algn="l"/>
            <a:r>
              <a:rPr lang="en-US" dirty="0"/>
              <a:t>Short and Long-Term Memory</a:t>
            </a:r>
            <a:br>
              <a:rPr lang="en-US" dirty="0"/>
            </a:br>
            <a:endParaRPr lang="en-US" dirty="0"/>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2253165" y="3229350"/>
            <a:ext cx="7397946" cy="1556071"/>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200" dirty="0"/>
              <a:t>Once upon a time, there was a small town surrounded by green meadows and mysterious forests. In this place, lived a young man named </a:t>
            </a:r>
            <a:r>
              <a:rPr lang="en-US" sz="1200" dirty="0">
                <a:solidFill>
                  <a:srgbClr val="FFFF00"/>
                </a:solidFill>
              </a:rPr>
              <a:t>Lucas</a:t>
            </a:r>
            <a:r>
              <a:rPr lang="en-US" sz="1200" dirty="0"/>
              <a:t>, who always dreamed of adventures beyond the limits of his home. The routine of everyday life overwhelmed him, and he longed to explore the world that stretched out before his eyes.</a:t>
            </a:r>
          </a:p>
        </p:txBody>
      </p:sp>
      <p:sp>
        <p:nvSpPr>
          <p:cNvPr id="18" name="object 28">
            <a:extLst>
              <a:ext uri="{FF2B5EF4-FFF2-40B4-BE49-F238E27FC236}">
                <a16:creationId xmlns:a16="http://schemas.microsoft.com/office/drawing/2014/main" id="{389E6007-B02D-32B2-3098-389739895831}"/>
              </a:ext>
            </a:extLst>
          </p:cNvPr>
          <p:cNvSpPr/>
          <p:nvPr/>
        </p:nvSpPr>
        <p:spPr>
          <a:xfrm>
            <a:off x="1145314" y="1444319"/>
            <a:ext cx="9460663" cy="1495425"/>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pPr algn="ctr"/>
            <a:endParaRPr>
              <a:solidFill>
                <a:schemeClr val="bg1"/>
              </a:solidFill>
            </a:endParaRPr>
          </a:p>
        </p:txBody>
      </p:sp>
      <p:sp>
        <p:nvSpPr>
          <p:cNvPr id="19" name="CuadroTexto 18">
            <a:extLst>
              <a:ext uri="{FF2B5EF4-FFF2-40B4-BE49-F238E27FC236}">
                <a16:creationId xmlns:a16="http://schemas.microsoft.com/office/drawing/2014/main" id="{60088753-C6A9-2918-93E3-8417C4149CF2}"/>
              </a:ext>
            </a:extLst>
          </p:cNvPr>
          <p:cNvSpPr txBox="1"/>
          <p:nvPr/>
        </p:nvSpPr>
        <p:spPr>
          <a:xfrm>
            <a:off x="2190306" y="1512515"/>
            <a:ext cx="8457623" cy="1200329"/>
          </a:xfrm>
          <a:prstGeom prst="rect">
            <a:avLst/>
          </a:prstGeom>
          <a:noFill/>
        </p:spPr>
        <p:txBody>
          <a:bodyPr wrap="square" rtlCol="0">
            <a:spAutoFit/>
          </a:bodyPr>
          <a:lstStyle/>
          <a:p>
            <a:pPr algn="ctr"/>
            <a:r>
              <a:rPr lang="en-US" dirty="0">
                <a:solidFill>
                  <a:schemeClr val="bg1"/>
                </a:solidFill>
              </a:rPr>
              <a:t>Short-term memory in language models captures the immediate context for generating coherent responses. Long-term memory is the extensive knowledge and training built into the model, plus any external databases it can access for information beyond its immediate context.</a:t>
            </a:r>
            <a:endParaRPr lang="es-CO" dirty="0">
              <a:solidFill>
                <a:schemeClr val="bg1"/>
              </a:solidFill>
            </a:endParaRPr>
          </a:p>
        </p:txBody>
      </p:sp>
      <p:sp>
        <p:nvSpPr>
          <p:cNvPr id="26" name="CuadroTexto 25">
            <a:extLst>
              <a:ext uri="{FF2B5EF4-FFF2-40B4-BE49-F238E27FC236}">
                <a16:creationId xmlns:a16="http://schemas.microsoft.com/office/drawing/2014/main" id="{59861A8E-2545-6A41-9F46-D49DC3692F79}"/>
              </a:ext>
            </a:extLst>
          </p:cNvPr>
          <p:cNvSpPr txBox="1"/>
          <p:nvPr/>
        </p:nvSpPr>
        <p:spPr>
          <a:xfrm>
            <a:off x="8363631" y="6229383"/>
            <a:ext cx="605376" cy="348525"/>
          </a:xfrm>
          <a:prstGeom prst="rect">
            <a:avLst/>
          </a:prstGeom>
          <a:noFill/>
        </p:spPr>
        <p:txBody>
          <a:bodyPr wrap="square" rtlCol="0">
            <a:spAutoFit/>
          </a:bodyPr>
          <a:lstStyle/>
          <a:p>
            <a:r>
              <a:rPr lang="es-CO" sz="1600" dirty="0"/>
              <a:t>LLM</a:t>
            </a:r>
          </a:p>
        </p:txBody>
      </p:sp>
      <p:pic>
        <p:nvPicPr>
          <p:cNvPr id="30" name="object 31">
            <a:extLst>
              <a:ext uri="{FF2B5EF4-FFF2-40B4-BE49-F238E27FC236}">
                <a16:creationId xmlns:a16="http://schemas.microsoft.com/office/drawing/2014/main" id="{AE1C9778-4FE4-9CDA-FCFF-7FB49248810D}"/>
              </a:ext>
            </a:extLst>
          </p:cNvPr>
          <p:cNvPicPr/>
          <p:nvPr/>
        </p:nvPicPr>
        <p:blipFill>
          <a:blip r:embed="rId5" cstate="print"/>
          <a:stretch>
            <a:fillRect/>
          </a:stretch>
        </p:blipFill>
        <p:spPr>
          <a:xfrm>
            <a:off x="1427603" y="1781357"/>
            <a:ext cx="647699" cy="647687"/>
          </a:xfrm>
          <a:prstGeom prst="rect">
            <a:avLst/>
          </a:prstGeom>
        </p:spPr>
      </p:pic>
      <p:sp>
        <p:nvSpPr>
          <p:cNvPr id="3" name="body2">
            <a:extLst>
              <a:ext uri="{FF2B5EF4-FFF2-40B4-BE49-F238E27FC236}">
                <a16:creationId xmlns:a16="http://schemas.microsoft.com/office/drawing/2014/main" id="{0538D5A3-6925-E61E-56FA-EE578EB022C4}"/>
              </a:ext>
            </a:extLst>
          </p:cNvPr>
          <p:cNvSpPr txBox="1">
            <a:spLocks/>
          </p:cNvSpPr>
          <p:nvPr/>
        </p:nvSpPr>
        <p:spPr>
          <a:xfrm>
            <a:off x="6955898" y="4785421"/>
            <a:ext cx="4952966" cy="1734238"/>
          </a:xfrm>
          <a:prstGeom prst="rect">
            <a:avLst/>
          </a:prstGeom>
          <a:noFill/>
          <a:ln>
            <a:noFill/>
          </a:ln>
        </p:spPr>
        <p:txBody>
          <a:bodyPr lIns="21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ExtraLight" panose="00000A00000000000000" charset="0"/>
                <a:ea typeface="+mn-ea"/>
                <a:cs typeface="Poppins ExtraLight"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sz="1200" dirty="0"/>
              <a:t>One day, while </a:t>
            </a:r>
            <a:r>
              <a:rPr lang="en-US" sz="1200" dirty="0">
                <a:solidFill>
                  <a:srgbClr val="FFFF00"/>
                </a:solidFill>
              </a:rPr>
              <a:t>he</a:t>
            </a:r>
            <a:r>
              <a:rPr lang="en-US" sz="1200" dirty="0"/>
              <a:t> was exploring the forest near his house, </a:t>
            </a:r>
            <a:r>
              <a:rPr lang="en-US" sz="1200" dirty="0">
                <a:solidFill>
                  <a:srgbClr val="FFFF00"/>
                </a:solidFill>
              </a:rPr>
              <a:t>he</a:t>
            </a:r>
            <a:r>
              <a:rPr lang="en-US" sz="1200" dirty="0"/>
              <a:t> found a strange glowing stone. Upon touching it, </a:t>
            </a:r>
            <a:r>
              <a:rPr lang="en-US" sz="1200" dirty="0">
                <a:solidFill>
                  <a:srgbClr val="FFFF00"/>
                </a:solidFill>
              </a:rPr>
              <a:t>he</a:t>
            </a:r>
            <a:r>
              <a:rPr lang="en-US" sz="1200" dirty="0"/>
              <a:t> felt a warm and comforting sensation. The stone was magical and had the power to make any imagination a reality.</a:t>
            </a:r>
          </a:p>
        </p:txBody>
      </p:sp>
      <p:sp>
        <p:nvSpPr>
          <p:cNvPr id="6" name="body2">
            <a:extLst>
              <a:ext uri="{FF2B5EF4-FFF2-40B4-BE49-F238E27FC236}">
                <a16:creationId xmlns:a16="http://schemas.microsoft.com/office/drawing/2014/main" id="{3F022132-B9C2-A22B-196F-116410674F5C}"/>
              </a:ext>
            </a:extLst>
          </p:cNvPr>
          <p:cNvSpPr txBox="1">
            <a:spLocks/>
          </p:cNvSpPr>
          <p:nvPr/>
        </p:nvSpPr>
        <p:spPr>
          <a:xfrm>
            <a:off x="281797" y="4788196"/>
            <a:ext cx="4952966" cy="1734238"/>
          </a:xfrm>
          <a:prstGeom prst="rect">
            <a:avLst/>
          </a:prstGeom>
          <a:noFill/>
          <a:ln>
            <a:noFill/>
          </a:ln>
        </p:spPr>
        <p:txBody>
          <a:bodyPr lIns="21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ExtraLight" panose="00000A00000000000000" charset="0"/>
                <a:ea typeface="+mn-ea"/>
                <a:cs typeface="Poppins ExtraLight"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sz="1200" dirty="0"/>
              <a:t>One day, while </a:t>
            </a:r>
            <a:r>
              <a:rPr lang="en-US" sz="1200" dirty="0">
                <a:solidFill>
                  <a:srgbClr val="FFFF00"/>
                </a:solidFill>
              </a:rPr>
              <a:t>Lucas</a:t>
            </a:r>
            <a:r>
              <a:rPr lang="en-US" sz="1200" dirty="0"/>
              <a:t> was exploring the forest near his home, </a:t>
            </a:r>
            <a:r>
              <a:rPr lang="en-US" sz="1200" dirty="0">
                <a:solidFill>
                  <a:srgbClr val="FFFF00"/>
                </a:solidFill>
              </a:rPr>
              <a:t>Lucas</a:t>
            </a:r>
            <a:r>
              <a:rPr lang="en-US" sz="1200" dirty="0"/>
              <a:t> found a strange glowing stone. Upon touching it, </a:t>
            </a:r>
            <a:r>
              <a:rPr lang="en-US" sz="1200" dirty="0">
                <a:solidFill>
                  <a:srgbClr val="FFFF00"/>
                </a:solidFill>
              </a:rPr>
              <a:t>Lucas</a:t>
            </a:r>
            <a:r>
              <a:rPr lang="en-US" sz="1200" dirty="0"/>
              <a:t> felt a warm and comforting sensation. The stone was magical and had the power to turn into reality anything that </a:t>
            </a:r>
            <a:r>
              <a:rPr lang="en-US" sz="1200" dirty="0">
                <a:solidFill>
                  <a:srgbClr val="FFFF00"/>
                </a:solidFill>
              </a:rPr>
              <a:t>Lucas</a:t>
            </a:r>
            <a:r>
              <a:rPr lang="en-US" sz="1200" dirty="0"/>
              <a:t> could imagine.</a:t>
            </a:r>
          </a:p>
        </p:txBody>
      </p:sp>
      <p:sp>
        <p:nvSpPr>
          <p:cNvPr id="7" name="object 28">
            <a:extLst>
              <a:ext uri="{FF2B5EF4-FFF2-40B4-BE49-F238E27FC236}">
                <a16:creationId xmlns:a16="http://schemas.microsoft.com/office/drawing/2014/main" id="{2648DC6C-83C7-F8D7-30B5-4F65134849FB}"/>
              </a:ext>
            </a:extLst>
          </p:cNvPr>
          <p:cNvSpPr/>
          <p:nvPr/>
        </p:nvSpPr>
        <p:spPr>
          <a:xfrm>
            <a:off x="2253165" y="3370521"/>
            <a:ext cx="7236393" cy="1000148"/>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pPr algn="ctr"/>
            <a:endParaRPr>
              <a:solidFill>
                <a:schemeClr val="bg1"/>
              </a:solidFill>
            </a:endParaRPr>
          </a:p>
        </p:txBody>
      </p:sp>
      <p:sp>
        <p:nvSpPr>
          <p:cNvPr id="8" name="Elipse 7">
            <a:extLst>
              <a:ext uri="{FF2B5EF4-FFF2-40B4-BE49-F238E27FC236}">
                <a16:creationId xmlns:a16="http://schemas.microsoft.com/office/drawing/2014/main" id="{D40096A0-31F3-1433-F134-B2B849C12BE3}"/>
              </a:ext>
            </a:extLst>
          </p:cNvPr>
          <p:cNvSpPr/>
          <p:nvPr/>
        </p:nvSpPr>
        <p:spPr>
          <a:xfrm>
            <a:off x="5800060" y="4529470"/>
            <a:ext cx="53163" cy="691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2" name="Elipse 11">
            <a:extLst>
              <a:ext uri="{FF2B5EF4-FFF2-40B4-BE49-F238E27FC236}">
                <a16:creationId xmlns:a16="http://schemas.microsoft.com/office/drawing/2014/main" id="{7A9A3251-6DE6-EFC8-3A02-30CDD9E93E30}"/>
              </a:ext>
            </a:extLst>
          </p:cNvPr>
          <p:cNvSpPr/>
          <p:nvPr/>
        </p:nvSpPr>
        <p:spPr>
          <a:xfrm>
            <a:off x="5800060" y="4622889"/>
            <a:ext cx="53163" cy="691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4" name="Elipse 13">
            <a:extLst>
              <a:ext uri="{FF2B5EF4-FFF2-40B4-BE49-F238E27FC236}">
                <a16:creationId xmlns:a16="http://schemas.microsoft.com/office/drawing/2014/main" id="{01E0EE46-1762-FEBB-8685-DDF10C930862}"/>
              </a:ext>
            </a:extLst>
          </p:cNvPr>
          <p:cNvSpPr/>
          <p:nvPr/>
        </p:nvSpPr>
        <p:spPr>
          <a:xfrm>
            <a:off x="5800059" y="4741756"/>
            <a:ext cx="53163" cy="691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5" name="object 28">
            <a:extLst>
              <a:ext uri="{FF2B5EF4-FFF2-40B4-BE49-F238E27FC236}">
                <a16:creationId xmlns:a16="http://schemas.microsoft.com/office/drawing/2014/main" id="{3FE5B7F6-9C68-D54D-B85A-EF758DD25462}"/>
              </a:ext>
            </a:extLst>
          </p:cNvPr>
          <p:cNvSpPr/>
          <p:nvPr/>
        </p:nvSpPr>
        <p:spPr>
          <a:xfrm>
            <a:off x="401327" y="4926592"/>
            <a:ext cx="4776729" cy="1213710"/>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pPr algn="ctr"/>
            <a:endParaRPr>
              <a:solidFill>
                <a:schemeClr val="bg1"/>
              </a:solidFill>
            </a:endParaRPr>
          </a:p>
        </p:txBody>
      </p:sp>
      <p:sp>
        <p:nvSpPr>
          <p:cNvPr id="16" name="object 28">
            <a:extLst>
              <a:ext uri="{FF2B5EF4-FFF2-40B4-BE49-F238E27FC236}">
                <a16:creationId xmlns:a16="http://schemas.microsoft.com/office/drawing/2014/main" id="{A1A35854-D2BC-4297-CBAE-9E174DF5D5F0}"/>
              </a:ext>
            </a:extLst>
          </p:cNvPr>
          <p:cNvSpPr/>
          <p:nvPr/>
        </p:nvSpPr>
        <p:spPr>
          <a:xfrm>
            <a:off x="7101193" y="4885402"/>
            <a:ext cx="4776729" cy="1213710"/>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pPr algn="ctr"/>
            <a:endParaRPr>
              <a:solidFill>
                <a:schemeClr val="bg1"/>
              </a:solidFill>
            </a:endParaRPr>
          </a:p>
        </p:txBody>
      </p:sp>
      <p:cxnSp>
        <p:nvCxnSpPr>
          <p:cNvPr id="23" name="Conector: angular 22">
            <a:extLst>
              <a:ext uri="{FF2B5EF4-FFF2-40B4-BE49-F238E27FC236}">
                <a16:creationId xmlns:a16="http://schemas.microsoft.com/office/drawing/2014/main" id="{363A3B55-581F-8E67-8F7F-200CDD6BE178}"/>
              </a:ext>
            </a:extLst>
          </p:cNvPr>
          <p:cNvCxnSpPr>
            <a:cxnSpLocks/>
            <a:stCxn id="8" idx="7"/>
            <a:endCxn id="6" idx="0"/>
          </p:cNvCxnSpPr>
          <p:nvPr/>
        </p:nvCxnSpPr>
        <p:spPr>
          <a:xfrm rot="16200000" flipH="1" flipV="1">
            <a:off x="4177556" y="3120314"/>
            <a:ext cx="248605" cy="3087157"/>
          </a:xfrm>
          <a:prstGeom prst="bentConnector3">
            <a:avLst>
              <a:gd name="adj1" fmla="val 1731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r 34">
            <a:extLst>
              <a:ext uri="{FF2B5EF4-FFF2-40B4-BE49-F238E27FC236}">
                <a16:creationId xmlns:a16="http://schemas.microsoft.com/office/drawing/2014/main" id="{69F2C377-1C28-7861-DC95-A55577FF2806}"/>
              </a:ext>
            </a:extLst>
          </p:cNvPr>
          <p:cNvCxnSpPr>
            <a:cxnSpLocks/>
          </p:cNvCxnSpPr>
          <p:nvPr/>
        </p:nvCxnSpPr>
        <p:spPr>
          <a:xfrm>
            <a:off x="5871361" y="4579973"/>
            <a:ext cx="3561020" cy="221396"/>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header">
            <a:extLst>
              <a:ext uri="{FF2B5EF4-FFF2-40B4-BE49-F238E27FC236}">
                <a16:creationId xmlns:a16="http://schemas.microsoft.com/office/drawing/2014/main" id="{7F429425-27D0-AE22-8BF0-42999BE7C505}"/>
              </a:ext>
            </a:extLst>
          </p:cNvPr>
          <p:cNvSpPr txBox="1">
            <a:spLocks/>
          </p:cNvSpPr>
          <p:nvPr/>
        </p:nvSpPr>
        <p:spPr>
          <a:xfrm>
            <a:off x="444794" y="6278698"/>
            <a:ext cx="5355265" cy="477685"/>
          </a:xfrm>
          <a:prstGeom prst="rect">
            <a:avLst/>
          </a:prstGeom>
        </p:spPr>
        <p:txBody>
          <a:bodyPr/>
          <a:lstStyle>
            <a:lvl1pPr algn="l" defTabSz="914400" rtl="0" eaLnBrk="1" latinLnBrk="0" hangingPunct="1">
              <a:lnSpc>
                <a:spcPct val="90000"/>
              </a:lnSpc>
              <a:spcBef>
                <a:spcPct val="0"/>
              </a:spcBef>
              <a:buNone/>
              <a:defRPr lang="en-US" sz="3200" b="0" kern="1200" dirty="0">
                <a:solidFill>
                  <a:schemeClr val="bg1"/>
                </a:solidFill>
                <a:latin typeface="Poppins Light" panose="00000A00000000000000" charset="0"/>
                <a:ea typeface="+mn-ea"/>
                <a:cs typeface="Poppins Light" panose="00000A00000000000000" charset="0"/>
              </a:defRPr>
            </a:lvl1pPr>
          </a:lstStyle>
          <a:p>
            <a:r>
              <a:rPr lang="es-CO" sz="1000" b="1" i="1" dirty="0"/>
              <a:t>Short </a:t>
            </a:r>
            <a:r>
              <a:rPr lang="es-CO" sz="1000" b="1" i="1" dirty="0" err="1"/>
              <a:t>Term</a:t>
            </a:r>
            <a:r>
              <a:rPr lang="es-CO" sz="1000" b="1" i="1" dirty="0"/>
              <a:t> </a:t>
            </a:r>
            <a:r>
              <a:rPr lang="es-CO" sz="1000" b="1" i="1" dirty="0" err="1"/>
              <a:t>Memory</a:t>
            </a:r>
            <a:br>
              <a:rPr lang="es-CO" sz="1000" b="1" i="1" dirty="0"/>
            </a:br>
            <a:endParaRPr lang="es-CO" sz="1000" b="1" i="1" dirty="0"/>
          </a:p>
        </p:txBody>
      </p:sp>
      <p:sp>
        <p:nvSpPr>
          <p:cNvPr id="40" name="header">
            <a:extLst>
              <a:ext uri="{FF2B5EF4-FFF2-40B4-BE49-F238E27FC236}">
                <a16:creationId xmlns:a16="http://schemas.microsoft.com/office/drawing/2014/main" id="{F766BF9E-E16C-5349-AF83-2E03E452072A}"/>
              </a:ext>
            </a:extLst>
          </p:cNvPr>
          <p:cNvSpPr txBox="1">
            <a:spLocks/>
          </p:cNvSpPr>
          <p:nvPr/>
        </p:nvSpPr>
        <p:spPr>
          <a:xfrm>
            <a:off x="7123120" y="6240269"/>
            <a:ext cx="5355265" cy="477685"/>
          </a:xfrm>
          <a:prstGeom prst="rect">
            <a:avLst/>
          </a:prstGeom>
        </p:spPr>
        <p:txBody>
          <a:bodyPr/>
          <a:lstStyle>
            <a:lvl1pPr algn="l" defTabSz="914400" rtl="0" eaLnBrk="1" latinLnBrk="0" hangingPunct="1">
              <a:lnSpc>
                <a:spcPct val="90000"/>
              </a:lnSpc>
              <a:spcBef>
                <a:spcPct val="0"/>
              </a:spcBef>
              <a:buNone/>
              <a:defRPr lang="en-US" sz="3200" b="0" kern="1200" dirty="0">
                <a:solidFill>
                  <a:schemeClr val="bg1"/>
                </a:solidFill>
                <a:latin typeface="Poppins Light" panose="00000A00000000000000" charset="0"/>
                <a:ea typeface="+mn-ea"/>
                <a:cs typeface="Poppins Light" panose="00000A00000000000000" charset="0"/>
              </a:defRPr>
            </a:lvl1pPr>
          </a:lstStyle>
          <a:p>
            <a:r>
              <a:rPr lang="es-CO" sz="1000" b="1" i="1" dirty="0"/>
              <a:t>Long </a:t>
            </a:r>
            <a:r>
              <a:rPr lang="es-CO" sz="1000" b="1" i="1" dirty="0" err="1"/>
              <a:t>Term</a:t>
            </a:r>
            <a:r>
              <a:rPr lang="es-CO" sz="1000" b="1" i="1" dirty="0"/>
              <a:t> </a:t>
            </a:r>
            <a:r>
              <a:rPr lang="es-CO" sz="1000" b="1" i="1" dirty="0" err="1"/>
              <a:t>Memory</a:t>
            </a:r>
            <a:br>
              <a:rPr lang="es-CO" sz="1000" b="1" i="1" dirty="0"/>
            </a:br>
            <a:endParaRPr lang="es-CO" sz="1000" b="1" i="1" dirty="0"/>
          </a:p>
        </p:txBody>
      </p:sp>
    </p:spTree>
    <p:extLst>
      <p:ext uri="{BB962C8B-B14F-4D97-AF65-F5344CB8AC3E}">
        <p14:creationId xmlns:p14="http://schemas.microsoft.com/office/powerpoint/2010/main" val="409815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936348" y="1787256"/>
            <a:ext cx="3129415" cy="1962387"/>
          </a:xfrm>
          <a:prstGeom prst="rect">
            <a:avLst/>
          </a:prstGeom>
        </p:spPr>
      </p:pic>
      <p:pic>
        <p:nvPicPr>
          <p:cNvPr id="4" name="shape2"/>
          <p:cNvPicPr>
            <a:picLocks noChangeAspect="1"/>
          </p:cNvPicPr>
          <p:nvPr/>
        </p:nvPicPr>
        <p:blipFill>
          <a:blip r:embed="rId3"/>
          <a:stretch>
            <a:fillRect/>
          </a:stretch>
        </p:blipFill>
        <p:spPr>
          <a:xfrm>
            <a:off x="4463320" y="1787256"/>
            <a:ext cx="3129415" cy="1962387"/>
          </a:xfrm>
          <a:prstGeom prst="rect">
            <a:avLst/>
          </a:prstGeom>
        </p:spPr>
      </p:pic>
      <p:pic>
        <p:nvPicPr>
          <p:cNvPr id="5" name="shape3"/>
          <p:cNvPicPr>
            <a:picLocks noChangeAspect="1"/>
          </p:cNvPicPr>
          <p:nvPr/>
        </p:nvPicPr>
        <p:blipFill>
          <a:blip r:embed="rId3"/>
          <a:stretch>
            <a:fillRect/>
          </a:stretch>
        </p:blipFill>
        <p:spPr>
          <a:xfrm>
            <a:off x="8132796" y="1787256"/>
            <a:ext cx="3129415" cy="1962387"/>
          </a:xfrm>
          <a:prstGeom prst="rect">
            <a:avLst/>
          </a:prstGeom>
        </p:spPr>
      </p:pic>
      <p:pic>
        <p:nvPicPr>
          <p:cNvPr id="6" name="shape4"/>
          <p:cNvPicPr>
            <a:picLocks noChangeAspect="1"/>
          </p:cNvPicPr>
          <p:nvPr/>
        </p:nvPicPr>
        <p:blipFill>
          <a:blip r:embed="rId3"/>
          <a:stretch>
            <a:fillRect/>
          </a:stretch>
        </p:blipFill>
        <p:spPr>
          <a:xfrm>
            <a:off x="936348" y="4186072"/>
            <a:ext cx="3129415" cy="1962387"/>
          </a:xfrm>
          <a:prstGeom prst="rect">
            <a:avLst/>
          </a:prstGeom>
        </p:spPr>
      </p:pic>
      <p:pic>
        <p:nvPicPr>
          <p:cNvPr id="7" name="shape5"/>
          <p:cNvPicPr>
            <a:picLocks noChangeAspect="1"/>
          </p:cNvPicPr>
          <p:nvPr/>
        </p:nvPicPr>
        <p:blipFill>
          <a:blip r:embed="rId3"/>
          <a:stretch>
            <a:fillRect/>
          </a:stretch>
        </p:blipFill>
        <p:spPr>
          <a:xfrm>
            <a:off x="4463320" y="4186072"/>
            <a:ext cx="3129415" cy="1962387"/>
          </a:xfrm>
          <a:prstGeom prst="rect">
            <a:avLst/>
          </a:prstGeom>
        </p:spPr>
      </p:pic>
      <p:pic>
        <p:nvPicPr>
          <p:cNvPr id="8" name="shape6"/>
          <p:cNvPicPr>
            <a:picLocks noChangeAspect="1"/>
          </p:cNvPicPr>
          <p:nvPr/>
        </p:nvPicPr>
        <p:blipFill>
          <a:blip r:embed="rId3"/>
          <a:stretch>
            <a:fillRect/>
          </a:stretch>
        </p:blipFill>
        <p:spPr>
          <a:xfrm>
            <a:off x="8132796" y="4186072"/>
            <a:ext cx="3129415" cy="1962387"/>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General Definitions</a:t>
            </a:r>
          </a:p>
        </p:txBody>
      </p:sp>
      <p:sp>
        <p:nvSpPr>
          <p:cNvPr id="24" name="body1"/>
          <p:cNvSpPr>
            <a:spLocks noGrp="1"/>
          </p:cNvSpPr>
          <p:nvPr>
            <p:ph sz="quarter" idx="20"/>
          </p:nvPr>
        </p:nvSpPr>
        <p:spPr>
          <a:xfrm>
            <a:off x="936557" y="1795296"/>
            <a:ext cx="3129416" cy="196238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Corpus</a:t>
            </a:r>
          </a:p>
          <a:p>
            <a:pPr lvl="4"/>
            <a:r>
              <a:rPr lang="en-US" altLang="zh-CN" dirty="0"/>
              <a:t>A collection of text or audio organized into datasets.</a:t>
            </a:r>
          </a:p>
        </p:txBody>
      </p:sp>
      <p:sp>
        <p:nvSpPr>
          <p:cNvPr id="25" name="body2"/>
          <p:cNvSpPr>
            <a:spLocks noGrp="1"/>
          </p:cNvSpPr>
          <p:nvPr>
            <p:ph sz="quarter" idx="27"/>
          </p:nvPr>
        </p:nvSpPr>
        <p:spPr>
          <a:xfrm>
            <a:off x="4478543" y="1795295"/>
            <a:ext cx="3129416" cy="1954347"/>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Vocabulary</a:t>
            </a:r>
          </a:p>
          <a:p>
            <a:pPr lvl="4"/>
            <a:r>
              <a:rPr lang="en-US" dirty="0"/>
              <a:t>The unique words in a corpus, representing the basic units used to construct sentences.</a:t>
            </a:r>
          </a:p>
        </p:txBody>
      </p:sp>
      <p:sp>
        <p:nvSpPr>
          <p:cNvPr id="26" name="body3"/>
          <p:cNvSpPr>
            <a:spLocks noGrp="1"/>
          </p:cNvSpPr>
          <p:nvPr>
            <p:ph sz="quarter" idx="28"/>
          </p:nvPr>
        </p:nvSpPr>
        <p:spPr>
          <a:xfrm>
            <a:off x="8136143" y="1795296"/>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Document</a:t>
            </a:r>
          </a:p>
          <a:p>
            <a:pPr lvl="4"/>
            <a:r>
              <a:rPr lang="en-US" dirty="0"/>
              <a:t>A text unit containing significant information.</a:t>
            </a:r>
          </a:p>
        </p:txBody>
      </p:sp>
      <p:sp>
        <p:nvSpPr>
          <p:cNvPr id="27" name="body4"/>
          <p:cNvSpPr>
            <a:spLocks noGrp="1"/>
          </p:cNvSpPr>
          <p:nvPr>
            <p:ph sz="quarter" idx="30"/>
          </p:nvPr>
        </p:nvSpPr>
        <p:spPr>
          <a:xfrm>
            <a:off x="936557"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Token</a:t>
            </a:r>
          </a:p>
          <a:p>
            <a:pPr lvl="4"/>
            <a:r>
              <a:rPr lang="en-US" dirty="0"/>
              <a:t>An individual unit of text, which can be a word, character, or subset of characters.</a:t>
            </a:r>
          </a:p>
        </p:txBody>
      </p:sp>
      <p:sp>
        <p:nvSpPr>
          <p:cNvPr id="28" name="body5"/>
          <p:cNvSpPr>
            <a:spLocks noGrp="1"/>
          </p:cNvSpPr>
          <p:nvPr>
            <p:ph sz="quarter" idx="31"/>
          </p:nvPr>
        </p:nvSpPr>
        <p:spPr>
          <a:xfrm>
            <a:off x="4478543"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Sentence</a:t>
            </a:r>
          </a:p>
          <a:p>
            <a:pPr lvl="4"/>
            <a:r>
              <a:rPr lang="en-US" dirty="0"/>
              <a:t>A grammatically structured and meaningful sequence of words.</a:t>
            </a:r>
          </a:p>
        </p:txBody>
      </p:sp>
      <p:pic>
        <p:nvPicPr>
          <p:cNvPr id="10" name="object 30">
            <a:extLst>
              <a:ext uri="{FF2B5EF4-FFF2-40B4-BE49-F238E27FC236}">
                <a16:creationId xmlns:a16="http://schemas.microsoft.com/office/drawing/2014/main" id="{5A324DFA-0AA6-64E2-9CDF-CD849BAFC3A8}"/>
              </a:ext>
            </a:extLst>
          </p:cNvPr>
          <p:cNvPicPr/>
          <p:nvPr/>
        </p:nvPicPr>
        <p:blipFill>
          <a:blip r:embed="rId4" cstate="print"/>
          <a:stretch>
            <a:fillRect/>
          </a:stretch>
        </p:blipFill>
        <p:spPr>
          <a:xfrm>
            <a:off x="1092376" y="2914254"/>
            <a:ext cx="685799" cy="685799"/>
          </a:xfrm>
          <a:prstGeom prst="rect">
            <a:avLst/>
          </a:prstGeom>
        </p:spPr>
      </p:pic>
      <p:pic>
        <p:nvPicPr>
          <p:cNvPr id="12" name="object 31">
            <a:extLst>
              <a:ext uri="{FF2B5EF4-FFF2-40B4-BE49-F238E27FC236}">
                <a16:creationId xmlns:a16="http://schemas.microsoft.com/office/drawing/2014/main" id="{D4C57149-758B-1359-17F1-D383B703087B}"/>
              </a:ext>
            </a:extLst>
          </p:cNvPr>
          <p:cNvPicPr/>
          <p:nvPr/>
        </p:nvPicPr>
        <p:blipFill>
          <a:blip r:embed="rId5" cstate="print"/>
          <a:stretch>
            <a:fillRect/>
          </a:stretch>
        </p:blipFill>
        <p:spPr>
          <a:xfrm>
            <a:off x="8299139" y="2914253"/>
            <a:ext cx="685799" cy="685799"/>
          </a:xfrm>
          <a:prstGeom prst="rect">
            <a:avLst/>
          </a:prstGeom>
        </p:spPr>
      </p:pic>
      <p:pic>
        <p:nvPicPr>
          <p:cNvPr id="13" name="object 32">
            <a:extLst>
              <a:ext uri="{FF2B5EF4-FFF2-40B4-BE49-F238E27FC236}">
                <a16:creationId xmlns:a16="http://schemas.microsoft.com/office/drawing/2014/main" id="{76A3655E-254D-9C1C-17B8-611BF687EB19}"/>
              </a:ext>
            </a:extLst>
          </p:cNvPr>
          <p:cNvPicPr/>
          <p:nvPr/>
        </p:nvPicPr>
        <p:blipFill>
          <a:blip r:embed="rId6" cstate="print"/>
          <a:stretch>
            <a:fillRect/>
          </a:stretch>
        </p:blipFill>
        <p:spPr>
          <a:xfrm>
            <a:off x="4685590" y="5298976"/>
            <a:ext cx="762955" cy="802838"/>
          </a:xfrm>
          <a:prstGeom prst="rect">
            <a:avLst/>
          </a:prstGeom>
        </p:spPr>
      </p:pic>
      <p:pic>
        <p:nvPicPr>
          <p:cNvPr id="14" name="object 33">
            <a:extLst>
              <a:ext uri="{FF2B5EF4-FFF2-40B4-BE49-F238E27FC236}">
                <a16:creationId xmlns:a16="http://schemas.microsoft.com/office/drawing/2014/main" id="{1499BBAC-F3A6-D10C-FB37-57164B659F91}"/>
              </a:ext>
            </a:extLst>
          </p:cNvPr>
          <p:cNvPicPr/>
          <p:nvPr/>
        </p:nvPicPr>
        <p:blipFill>
          <a:blip r:embed="rId7" cstate="print"/>
          <a:stretch>
            <a:fillRect/>
          </a:stretch>
        </p:blipFill>
        <p:spPr>
          <a:xfrm>
            <a:off x="4642828" y="2914253"/>
            <a:ext cx="718565" cy="718565"/>
          </a:xfrm>
          <a:prstGeom prst="rect">
            <a:avLst/>
          </a:prstGeom>
        </p:spPr>
      </p:pic>
      <p:pic>
        <p:nvPicPr>
          <p:cNvPr id="15" name="object 34">
            <a:extLst>
              <a:ext uri="{FF2B5EF4-FFF2-40B4-BE49-F238E27FC236}">
                <a16:creationId xmlns:a16="http://schemas.microsoft.com/office/drawing/2014/main" id="{8B1E9F0B-A70F-CC36-99E7-ABA05B8EA808}"/>
              </a:ext>
            </a:extLst>
          </p:cNvPr>
          <p:cNvPicPr/>
          <p:nvPr/>
        </p:nvPicPr>
        <p:blipFill>
          <a:blip r:embed="rId8" cstate="print"/>
          <a:stretch>
            <a:fillRect/>
          </a:stretch>
        </p:blipFill>
        <p:spPr>
          <a:xfrm>
            <a:off x="1092376" y="5383261"/>
            <a:ext cx="718565" cy="718553"/>
          </a:xfrm>
          <a:prstGeom prst="rect">
            <a:avLst/>
          </a:prstGeom>
        </p:spPr>
      </p:pic>
      <p:sp>
        <p:nvSpPr>
          <p:cNvPr id="19" name="CuadroTexto 18">
            <a:extLst>
              <a:ext uri="{FF2B5EF4-FFF2-40B4-BE49-F238E27FC236}">
                <a16:creationId xmlns:a16="http://schemas.microsoft.com/office/drawing/2014/main" id="{5FA92A87-70FD-22D5-F1F3-FE97BE1CF8D2}"/>
              </a:ext>
            </a:extLst>
          </p:cNvPr>
          <p:cNvSpPr txBox="1"/>
          <p:nvPr/>
        </p:nvSpPr>
        <p:spPr>
          <a:xfrm>
            <a:off x="8148020" y="4432769"/>
            <a:ext cx="2951604" cy="923330"/>
          </a:xfrm>
          <a:prstGeom prst="rect">
            <a:avLst/>
          </a:prstGeom>
          <a:noFill/>
        </p:spPr>
        <p:txBody>
          <a:bodyPr wrap="square">
            <a:spAutoFit/>
          </a:bodyPr>
          <a:lstStyle/>
          <a:p>
            <a:r>
              <a:rPr lang="en-US" dirty="0">
                <a:solidFill>
                  <a:schemeClr val="bg1"/>
                </a:solidFill>
              </a:rPr>
              <a:t>Key Principles of Natural Language Processing for Models</a:t>
            </a:r>
            <a:endParaRPr lang="es-CO"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Section 2</a:t>
            </a:r>
          </a:p>
          <a:p>
            <a:pPr lvl="1"/>
            <a:endParaRPr lang="en-US" dirty="0"/>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pPr algn="ctr"/>
            <a:r>
              <a:rPr lang="en-US"/>
              <a:t>The Evolution of Language Models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a:hlinkClick r:id="rId3"/>
          </p:cNvPr>
          <p:cNvPicPr>
            <a:picLocks noChangeAspect="1"/>
          </p:cNvPicPr>
          <p:nvPr/>
        </p:nvPicPr>
        <p:blipFill>
          <a:blip r:embed="rId4"/>
          <a:stretch>
            <a:fillRect/>
          </a:stretch>
        </p:blipFill>
        <p:spPr>
          <a:xfrm>
            <a:off x="0" y="0"/>
            <a:ext cx="12205253" cy="6858000"/>
          </a:xfrm>
          <a:prstGeom prst="rect">
            <a:avLst/>
          </a:prstGeom>
        </p:spPr>
      </p:pic>
      <p:sp>
        <p:nvSpPr>
          <p:cNvPr id="5"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History of Language Models</a:t>
            </a:r>
          </a:p>
        </p:txBody>
      </p:sp>
      <p:sp>
        <p:nvSpPr>
          <p:cNvPr id="9" name="body1"/>
          <p:cNvSpPr>
            <a:spLocks noGrp="1"/>
          </p:cNvSpPr>
          <p:nvPr>
            <p:ph sz="quarter" idx="30"/>
          </p:nvPr>
        </p:nvSpPr>
        <p:spPr>
          <a:xfrm>
            <a:off x="3857054" y="4996542"/>
            <a:ext cx="447789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Early Beginnings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Language models have been around for over a century, with various tools developed using them, such as ChatGPT and Eliza, the first conversational bot.</a:t>
            </a:r>
          </a:p>
        </p:txBody>
      </p:sp>
      <p:pic>
        <p:nvPicPr>
          <p:cNvPr id="7" name="object 7">
            <a:extLst>
              <a:ext uri="{FF2B5EF4-FFF2-40B4-BE49-F238E27FC236}">
                <a16:creationId xmlns:a16="http://schemas.microsoft.com/office/drawing/2014/main" id="{55143E4B-A118-B65F-030E-65B1D3A7E9EA}"/>
              </a:ext>
            </a:extLst>
          </p:cNvPr>
          <p:cNvPicPr/>
          <p:nvPr/>
        </p:nvPicPr>
        <p:blipFill>
          <a:blip r:embed="rId5" cstate="print"/>
          <a:stretch>
            <a:fillRect/>
          </a:stretch>
        </p:blipFill>
        <p:spPr>
          <a:xfrm>
            <a:off x="8141705" y="954157"/>
            <a:ext cx="395346" cy="468281"/>
          </a:xfrm>
          <a:prstGeom prst="rect">
            <a:avLst/>
          </a:prstGeom>
        </p:spPr>
      </p:pic>
      <p:pic>
        <p:nvPicPr>
          <p:cNvPr id="3" name="Elementos multimedia en línea 2" title="Eliza MIT, 1966 #yapayzeka">
            <a:hlinkClick r:id="" action="ppaction://media"/>
            <a:extLst>
              <a:ext uri="{FF2B5EF4-FFF2-40B4-BE49-F238E27FC236}">
                <a16:creationId xmlns:a16="http://schemas.microsoft.com/office/drawing/2014/main" id="{B0F4E509-0552-7831-63D3-F4EDE38DFFC1}"/>
              </a:ext>
            </a:extLst>
          </p:cNvPr>
          <p:cNvPicPr>
            <a:picLocks noRot="1" noChangeAspect="1"/>
          </p:cNvPicPr>
          <p:nvPr>
            <a:videoFile r:link="rId1"/>
          </p:nvPr>
        </p:nvPicPr>
        <p:blipFill>
          <a:blip r:embed="rId6"/>
          <a:stretch>
            <a:fillRect/>
          </a:stretch>
        </p:blipFill>
        <p:spPr>
          <a:xfrm>
            <a:off x="3685253" y="1913883"/>
            <a:ext cx="4456452" cy="25159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a:hlinkClick r:id="rId3"/>
          </p:cNvPr>
          <p:cNvPicPr>
            <a:picLocks noChangeAspect="1"/>
          </p:cNvPicPr>
          <p:nvPr/>
        </p:nvPicPr>
        <p:blipFill>
          <a:blip r:embed="rId4"/>
          <a:stretch>
            <a:fillRect/>
          </a:stretch>
        </p:blipFill>
        <p:spPr>
          <a:xfrm>
            <a:off x="-138433" y="-70338"/>
            <a:ext cx="12330434" cy="6928338"/>
          </a:xfrm>
          <a:prstGeom prst="rect">
            <a:avLst/>
          </a:prstGeom>
        </p:spPr>
      </p:pic>
      <p:sp>
        <p:nvSpPr>
          <p:cNvPr id="5"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History of Language Models</a:t>
            </a:r>
          </a:p>
        </p:txBody>
      </p:sp>
      <p:cxnSp>
        <p:nvCxnSpPr>
          <p:cNvPr id="10" name="Conector recto de flecha 9">
            <a:extLst>
              <a:ext uri="{FF2B5EF4-FFF2-40B4-BE49-F238E27FC236}">
                <a16:creationId xmlns:a16="http://schemas.microsoft.com/office/drawing/2014/main" id="{AD6A0919-306E-582E-4131-48701FAEEB0D}"/>
              </a:ext>
            </a:extLst>
          </p:cNvPr>
          <p:cNvCxnSpPr>
            <a:cxnSpLocks/>
          </p:cNvCxnSpPr>
          <p:nvPr/>
        </p:nvCxnSpPr>
        <p:spPr>
          <a:xfrm flipV="1">
            <a:off x="259773" y="3429000"/>
            <a:ext cx="11648209" cy="166255"/>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Conector recto 12">
            <a:extLst>
              <a:ext uri="{FF2B5EF4-FFF2-40B4-BE49-F238E27FC236}">
                <a16:creationId xmlns:a16="http://schemas.microsoft.com/office/drawing/2014/main" id="{E681F7D3-8334-733A-9421-632D521EF9D5}"/>
              </a:ext>
            </a:extLst>
          </p:cNvPr>
          <p:cNvCxnSpPr>
            <a:cxnSpLocks/>
          </p:cNvCxnSpPr>
          <p:nvPr/>
        </p:nvCxnSpPr>
        <p:spPr>
          <a:xfrm flipV="1">
            <a:off x="665019" y="3210791"/>
            <a:ext cx="0" cy="3844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a16="http://schemas.microsoft.com/office/drawing/2014/main" id="{B7B5742A-1747-7AAE-9ED6-0063FD65AF73}"/>
              </a:ext>
            </a:extLst>
          </p:cNvPr>
          <p:cNvSpPr/>
          <p:nvPr/>
        </p:nvSpPr>
        <p:spPr>
          <a:xfrm>
            <a:off x="259773" y="2502425"/>
            <a:ext cx="810491" cy="7212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cxnSp>
        <p:nvCxnSpPr>
          <p:cNvPr id="18" name="Conector recto 17">
            <a:extLst>
              <a:ext uri="{FF2B5EF4-FFF2-40B4-BE49-F238E27FC236}">
                <a16:creationId xmlns:a16="http://schemas.microsoft.com/office/drawing/2014/main" id="{D27B7C1F-9962-0B20-A103-556FE4D53BB0}"/>
              </a:ext>
            </a:extLst>
          </p:cNvPr>
          <p:cNvCxnSpPr>
            <a:cxnSpLocks/>
          </p:cNvCxnSpPr>
          <p:nvPr/>
        </p:nvCxnSpPr>
        <p:spPr>
          <a:xfrm flipV="1">
            <a:off x="1332075" y="3595255"/>
            <a:ext cx="0" cy="90267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C20569BD-ECB2-D81F-CB1D-89710ACA567C}"/>
              </a:ext>
            </a:extLst>
          </p:cNvPr>
          <p:cNvSpPr/>
          <p:nvPr/>
        </p:nvSpPr>
        <p:spPr>
          <a:xfrm>
            <a:off x="910917" y="4318046"/>
            <a:ext cx="922046" cy="874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cxnSp>
        <p:nvCxnSpPr>
          <p:cNvPr id="20" name="Conector recto 19">
            <a:extLst>
              <a:ext uri="{FF2B5EF4-FFF2-40B4-BE49-F238E27FC236}">
                <a16:creationId xmlns:a16="http://schemas.microsoft.com/office/drawing/2014/main" id="{226D7393-AB3D-1767-A6FB-9B722F06643F}"/>
              </a:ext>
            </a:extLst>
          </p:cNvPr>
          <p:cNvCxnSpPr>
            <a:cxnSpLocks/>
          </p:cNvCxnSpPr>
          <p:nvPr/>
        </p:nvCxnSpPr>
        <p:spPr>
          <a:xfrm flipH="1" flipV="1">
            <a:off x="2398230" y="3604786"/>
            <a:ext cx="17932" cy="180534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CDF696DE-4C45-9C80-EAD9-8725482CAA59}"/>
              </a:ext>
            </a:extLst>
          </p:cNvPr>
          <p:cNvSpPr/>
          <p:nvPr/>
        </p:nvSpPr>
        <p:spPr>
          <a:xfrm>
            <a:off x="2099366" y="5425438"/>
            <a:ext cx="810491" cy="7212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F9164E73-9A99-05DA-0FAB-BAE28F8EAE5E}"/>
              </a:ext>
            </a:extLst>
          </p:cNvPr>
          <p:cNvCxnSpPr>
            <a:cxnSpLocks/>
          </p:cNvCxnSpPr>
          <p:nvPr/>
        </p:nvCxnSpPr>
        <p:spPr>
          <a:xfrm flipH="1" flipV="1">
            <a:off x="2657222" y="2453178"/>
            <a:ext cx="28323" cy="110305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196C8474-88EC-E2D9-87FC-7C1803C0F610}"/>
              </a:ext>
            </a:extLst>
          </p:cNvPr>
          <p:cNvSpPr/>
          <p:nvPr/>
        </p:nvSpPr>
        <p:spPr>
          <a:xfrm>
            <a:off x="2207847" y="1662639"/>
            <a:ext cx="854622" cy="7905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cxnSp>
        <p:nvCxnSpPr>
          <p:cNvPr id="27" name="Conector recto 26">
            <a:extLst>
              <a:ext uri="{FF2B5EF4-FFF2-40B4-BE49-F238E27FC236}">
                <a16:creationId xmlns:a16="http://schemas.microsoft.com/office/drawing/2014/main" id="{4538E85F-FDA4-EE09-71D2-718EB32788E0}"/>
              </a:ext>
            </a:extLst>
          </p:cNvPr>
          <p:cNvCxnSpPr>
            <a:cxnSpLocks/>
          </p:cNvCxnSpPr>
          <p:nvPr/>
        </p:nvCxnSpPr>
        <p:spPr>
          <a:xfrm>
            <a:off x="3938460" y="1792084"/>
            <a:ext cx="1416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BA495FB5-1A6D-8DD3-4F73-F22785D10296}"/>
              </a:ext>
            </a:extLst>
          </p:cNvPr>
          <p:cNvCxnSpPr>
            <a:cxnSpLocks/>
          </p:cNvCxnSpPr>
          <p:nvPr/>
        </p:nvCxnSpPr>
        <p:spPr>
          <a:xfrm flipH="1" flipV="1">
            <a:off x="3422188" y="3511336"/>
            <a:ext cx="8966" cy="15628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Elipse 37">
            <a:extLst>
              <a:ext uri="{FF2B5EF4-FFF2-40B4-BE49-F238E27FC236}">
                <a16:creationId xmlns:a16="http://schemas.microsoft.com/office/drawing/2014/main" id="{46EE5C9C-16D7-1B83-BB79-B1F3CEFE5987}"/>
              </a:ext>
            </a:extLst>
          </p:cNvPr>
          <p:cNvSpPr/>
          <p:nvPr/>
        </p:nvSpPr>
        <p:spPr>
          <a:xfrm>
            <a:off x="4819342" y="1950094"/>
            <a:ext cx="810491" cy="7212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39" name="Conector recto 38">
            <a:extLst>
              <a:ext uri="{FF2B5EF4-FFF2-40B4-BE49-F238E27FC236}">
                <a16:creationId xmlns:a16="http://schemas.microsoft.com/office/drawing/2014/main" id="{02CDBEA4-F000-04A1-43F1-A6E1CD8B5DE3}"/>
              </a:ext>
            </a:extLst>
          </p:cNvPr>
          <p:cNvCxnSpPr>
            <a:cxnSpLocks/>
            <a:endCxn id="38" idx="4"/>
          </p:cNvCxnSpPr>
          <p:nvPr/>
        </p:nvCxnSpPr>
        <p:spPr>
          <a:xfrm flipV="1">
            <a:off x="5224588" y="2671387"/>
            <a:ext cx="0" cy="83994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5DE6232C-9EEC-7214-BE36-DECEC3257B4B}"/>
              </a:ext>
            </a:extLst>
          </p:cNvPr>
          <p:cNvCxnSpPr>
            <a:cxnSpLocks/>
          </p:cNvCxnSpPr>
          <p:nvPr/>
        </p:nvCxnSpPr>
        <p:spPr>
          <a:xfrm flipV="1">
            <a:off x="4637925" y="3595255"/>
            <a:ext cx="0" cy="218129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8177D885-5CEF-7733-8F68-15CC40D0A03A}"/>
              </a:ext>
            </a:extLst>
          </p:cNvPr>
          <p:cNvCxnSpPr>
            <a:cxnSpLocks/>
            <a:stCxn id="46" idx="4"/>
          </p:cNvCxnSpPr>
          <p:nvPr/>
        </p:nvCxnSpPr>
        <p:spPr>
          <a:xfrm flipH="1" flipV="1">
            <a:off x="5843344" y="3553295"/>
            <a:ext cx="8966" cy="15628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Elipse 45">
            <a:extLst>
              <a:ext uri="{FF2B5EF4-FFF2-40B4-BE49-F238E27FC236}">
                <a16:creationId xmlns:a16="http://schemas.microsoft.com/office/drawing/2014/main" id="{9EDA15EC-B67D-1F44-8B62-E11A3D444B01}"/>
              </a:ext>
            </a:extLst>
          </p:cNvPr>
          <p:cNvSpPr/>
          <p:nvPr/>
        </p:nvSpPr>
        <p:spPr>
          <a:xfrm>
            <a:off x="5447064" y="4394827"/>
            <a:ext cx="810491" cy="7212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47" name="Elipse 46">
            <a:extLst>
              <a:ext uri="{FF2B5EF4-FFF2-40B4-BE49-F238E27FC236}">
                <a16:creationId xmlns:a16="http://schemas.microsoft.com/office/drawing/2014/main" id="{8BF5CCE9-4A0C-E7AE-F5E8-4CBD1D5EFC65}"/>
              </a:ext>
            </a:extLst>
          </p:cNvPr>
          <p:cNvSpPr/>
          <p:nvPr/>
        </p:nvSpPr>
        <p:spPr>
          <a:xfrm>
            <a:off x="6257555" y="1889249"/>
            <a:ext cx="810491" cy="7212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48" name="Conector recto 47">
            <a:extLst>
              <a:ext uri="{FF2B5EF4-FFF2-40B4-BE49-F238E27FC236}">
                <a16:creationId xmlns:a16="http://schemas.microsoft.com/office/drawing/2014/main" id="{415A1A49-7E12-965E-E6DA-9099670CD599}"/>
              </a:ext>
            </a:extLst>
          </p:cNvPr>
          <p:cNvCxnSpPr>
            <a:cxnSpLocks/>
            <a:endCxn id="47" idx="4"/>
          </p:cNvCxnSpPr>
          <p:nvPr/>
        </p:nvCxnSpPr>
        <p:spPr>
          <a:xfrm flipV="1">
            <a:off x="6662801" y="2610542"/>
            <a:ext cx="0" cy="90079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9B0618E3-9743-86E4-8960-2FA336627756}"/>
              </a:ext>
            </a:extLst>
          </p:cNvPr>
          <p:cNvCxnSpPr>
            <a:cxnSpLocks/>
            <a:stCxn id="51" idx="4"/>
          </p:cNvCxnSpPr>
          <p:nvPr/>
        </p:nvCxnSpPr>
        <p:spPr>
          <a:xfrm flipH="1" flipV="1">
            <a:off x="7348642" y="3492930"/>
            <a:ext cx="8966" cy="15628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1" name="Elipse 50">
            <a:extLst>
              <a:ext uri="{FF2B5EF4-FFF2-40B4-BE49-F238E27FC236}">
                <a16:creationId xmlns:a16="http://schemas.microsoft.com/office/drawing/2014/main" id="{45EFF42E-0FF4-62FE-FE46-9E8A63859B29}"/>
              </a:ext>
            </a:extLst>
          </p:cNvPr>
          <p:cNvSpPr/>
          <p:nvPr/>
        </p:nvSpPr>
        <p:spPr>
          <a:xfrm>
            <a:off x="6952362" y="4334462"/>
            <a:ext cx="810491" cy="7212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0A733C57-E7A9-BAFA-366B-8C274CD11EC7}"/>
              </a:ext>
            </a:extLst>
          </p:cNvPr>
          <p:cNvSpPr/>
          <p:nvPr/>
        </p:nvSpPr>
        <p:spPr>
          <a:xfrm>
            <a:off x="7779462" y="1048113"/>
            <a:ext cx="810491" cy="7212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cxnSp>
        <p:nvCxnSpPr>
          <p:cNvPr id="53" name="Conector recto 52">
            <a:extLst>
              <a:ext uri="{FF2B5EF4-FFF2-40B4-BE49-F238E27FC236}">
                <a16:creationId xmlns:a16="http://schemas.microsoft.com/office/drawing/2014/main" id="{82C0A40C-E9B2-9EFC-FA20-6F9DF36950AC}"/>
              </a:ext>
            </a:extLst>
          </p:cNvPr>
          <p:cNvCxnSpPr>
            <a:cxnSpLocks/>
            <a:endCxn id="52" idx="4"/>
          </p:cNvCxnSpPr>
          <p:nvPr/>
        </p:nvCxnSpPr>
        <p:spPr>
          <a:xfrm flipV="1">
            <a:off x="8184708" y="1769406"/>
            <a:ext cx="0" cy="17200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4E248660-DF00-4635-3089-7DB918BA3F21}"/>
              </a:ext>
            </a:extLst>
          </p:cNvPr>
          <p:cNvCxnSpPr>
            <a:cxnSpLocks/>
          </p:cNvCxnSpPr>
          <p:nvPr/>
        </p:nvCxnSpPr>
        <p:spPr>
          <a:xfrm flipH="1" flipV="1">
            <a:off x="8998924" y="3553295"/>
            <a:ext cx="26512" cy="197705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Elipse 55">
            <a:extLst>
              <a:ext uri="{FF2B5EF4-FFF2-40B4-BE49-F238E27FC236}">
                <a16:creationId xmlns:a16="http://schemas.microsoft.com/office/drawing/2014/main" id="{58A6A0E4-08F0-B80C-4AAF-2AB835A3A9C6}"/>
              </a:ext>
            </a:extLst>
          </p:cNvPr>
          <p:cNvSpPr/>
          <p:nvPr/>
        </p:nvSpPr>
        <p:spPr>
          <a:xfrm>
            <a:off x="2861192" y="-968878"/>
            <a:ext cx="101169" cy="836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7" name="Conector recto 56">
            <a:extLst>
              <a:ext uri="{FF2B5EF4-FFF2-40B4-BE49-F238E27FC236}">
                <a16:creationId xmlns:a16="http://schemas.microsoft.com/office/drawing/2014/main" id="{3193EA4D-9264-03E1-9A29-A2FA84BD3FEC}"/>
              </a:ext>
            </a:extLst>
          </p:cNvPr>
          <p:cNvCxnSpPr>
            <a:cxnSpLocks/>
            <a:endCxn id="56" idx="4"/>
          </p:cNvCxnSpPr>
          <p:nvPr/>
        </p:nvCxnSpPr>
        <p:spPr>
          <a:xfrm flipV="1">
            <a:off x="2557116" y="-885203"/>
            <a:ext cx="354661" cy="90079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A1156295-D9E3-7954-F798-97441E227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676" y="2524285"/>
            <a:ext cx="664647" cy="664647"/>
          </a:xfrm>
          <a:prstGeom prst="rect">
            <a:avLst/>
          </a:prstGeom>
          <a:noFill/>
          <a:extLst>
            <a:ext uri="{909E8E84-426E-40DD-AFC4-6F175D3DCCD1}">
              <a14:hiddenFill xmlns:a14="http://schemas.microsoft.com/office/drawing/2010/main">
                <a:solidFill>
                  <a:srgbClr val="FFFFFF"/>
                </a:solidFill>
              </a14:hiddenFill>
            </a:ext>
          </a:extLst>
        </p:spPr>
      </p:pic>
      <p:sp>
        <p:nvSpPr>
          <p:cNvPr id="58" name="CuadroTexto 57">
            <a:extLst>
              <a:ext uri="{FF2B5EF4-FFF2-40B4-BE49-F238E27FC236}">
                <a16:creationId xmlns:a16="http://schemas.microsoft.com/office/drawing/2014/main" id="{B74AC5E3-5E0E-FF73-6EA8-A568E6512DB6}"/>
              </a:ext>
            </a:extLst>
          </p:cNvPr>
          <p:cNvSpPr txBox="1"/>
          <p:nvPr/>
        </p:nvSpPr>
        <p:spPr>
          <a:xfrm>
            <a:off x="1025601" y="2642241"/>
            <a:ext cx="1186543" cy="523220"/>
          </a:xfrm>
          <a:prstGeom prst="rect">
            <a:avLst/>
          </a:prstGeom>
          <a:noFill/>
        </p:spPr>
        <p:txBody>
          <a:bodyPr wrap="none" rtlCol="0">
            <a:spAutoFit/>
          </a:bodyPr>
          <a:lstStyle/>
          <a:p>
            <a:r>
              <a:rPr lang="es-CO" sz="1600" b="1" i="0" dirty="0">
                <a:solidFill>
                  <a:srgbClr val="ECECEC"/>
                </a:solidFill>
                <a:effectLst/>
                <a:highlight>
                  <a:srgbClr val="212121"/>
                </a:highlight>
                <a:latin typeface="Söhne"/>
              </a:rPr>
              <a:t>1913 </a:t>
            </a:r>
          </a:p>
          <a:p>
            <a:r>
              <a:rPr lang="es-CO" sz="1200" b="1" i="0" dirty="0" err="1">
                <a:solidFill>
                  <a:srgbClr val="ECECEC"/>
                </a:solidFill>
                <a:effectLst/>
                <a:latin typeface="Söhne"/>
              </a:rPr>
              <a:t>Markov</a:t>
            </a:r>
            <a:r>
              <a:rPr lang="es-CO" sz="1200" b="1" i="0" dirty="0">
                <a:solidFill>
                  <a:srgbClr val="ECECEC"/>
                </a:solidFill>
                <a:effectLst/>
                <a:latin typeface="Söhne"/>
              </a:rPr>
              <a:t> </a:t>
            </a:r>
            <a:r>
              <a:rPr lang="es-CO" sz="1200" b="1" i="0" dirty="0" err="1">
                <a:solidFill>
                  <a:srgbClr val="ECECEC"/>
                </a:solidFill>
                <a:effectLst/>
                <a:latin typeface="Söhne"/>
              </a:rPr>
              <a:t>Models</a:t>
            </a:r>
            <a:endParaRPr lang="es-CO" sz="1200" dirty="0"/>
          </a:p>
        </p:txBody>
      </p:sp>
      <p:pic>
        <p:nvPicPr>
          <p:cNvPr id="1028" name="Picture 4">
            <a:extLst>
              <a:ext uri="{FF2B5EF4-FFF2-40B4-BE49-F238E27FC236}">
                <a16:creationId xmlns:a16="http://schemas.microsoft.com/office/drawing/2014/main" id="{E0501737-3C64-6889-82BD-52658244DB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632" y="4546649"/>
            <a:ext cx="850978" cy="404214"/>
          </a:xfrm>
          <a:prstGeom prst="rect">
            <a:avLst/>
          </a:prstGeom>
          <a:noFill/>
          <a:extLst>
            <a:ext uri="{909E8E84-426E-40DD-AFC4-6F175D3DCCD1}">
              <a14:hiddenFill xmlns:a14="http://schemas.microsoft.com/office/drawing/2010/main">
                <a:solidFill>
                  <a:srgbClr val="FFFFFF"/>
                </a:solidFill>
              </a14:hiddenFill>
            </a:ext>
          </a:extLst>
        </p:spPr>
      </p:pic>
      <p:sp>
        <p:nvSpPr>
          <p:cNvPr id="61" name="CuadroTexto 60">
            <a:extLst>
              <a:ext uri="{FF2B5EF4-FFF2-40B4-BE49-F238E27FC236}">
                <a16:creationId xmlns:a16="http://schemas.microsoft.com/office/drawing/2014/main" id="{9BEBDB12-8DE3-98CF-2FE2-E81655030BC0}"/>
              </a:ext>
            </a:extLst>
          </p:cNvPr>
          <p:cNvSpPr txBox="1"/>
          <p:nvPr/>
        </p:nvSpPr>
        <p:spPr>
          <a:xfrm>
            <a:off x="187799" y="4954683"/>
            <a:ext cx="1836913" cy="523220"/>
          </a:xfrm>
          <a:prstGeom prst="rect">
            <a:avLst/>
          </a:prstGeom>
          <a:noFill/>
        </p:spPr>
        <p:txBody>
          <a:bodyPr wrap="none" rtlCol="0">
            <a:spAutoFit/>
          </a:bodyPr>
          <a:lstStyle/>
          <a:p>
            <a:r>
              <a:rPr lang="es-CO" sz="1600" b="1" i="0" dirty="0">
                <a:solidFill>
                  <a:srgbClr val="ECECEC"/>
                </a:solidFill>
                <a:effectLst/>
                <a:highlight>
                  <a:srgbClr val="212121"/>
                </a:highlight>
                <a:latin typeface="Söhne"/>
              </a:rPr>
              <a:t>1943</a:t>
            </a:r>
            <a:br>
              <a:rPr lang="es-CO" sz="1600" b="1" i="0" dirty="0">
                <a:solidFill>
                  <a:srgbClr val="ECECEC"/>
                </a:solidFill>
                <a:effectLst/>
                <a:highlight>
                  <a:srgbClr val="212121"/>
                </a:highlight>
                <a:latin typeface="Söhne"/>
              </a:rPr>
            </a:br>
            <a:r>
              <a:rPr lang="es-CO" sz="1200" b="1" i="0" dirty="0">
                <a:solidFill>
                  <a:srgbClr val="ECECEC"/>
                </a:solidFill>
                <a:effectLst/>
                <a:highlight>
                  <a:srgbClr val="212121"/>
                </a:highlight>
                <a:latin typeface="Söhne"/>
              </a:rPr>
              <a:t>McCulloch &amp; Pitts </a:t>
            </a:r>
            <a:r>
              <a:rPr lang="es-CO" sz="1200" b="1" i="0" dirty="0" err="1">
                <a:solidFill>
                  <a:srgbClr val="ECECEC"/>
                </a:solidFill>
                <a:effectLst/>
                <a:highlight>
                  <a:srgbClr val="212121"/>
                </a:highlight>
                <a:latin typeface="Söhne"/>
              </a:rPr>
              <a:t>Neuron</a:t>
            </a:r>
            <a:endParaRPr lang="es-CO" sz="1200" dirty="0"/>
          </a:p>
        </p:txBody>
      </p:sp>
      <p:sp>
        <p:nvSpPr>
          <p:cNvPr id="62" name="CuadroTexto 61">
            <a:extLst>
              <a:ext uri="{FF2B5EF4-FFF2-40B4-BE49-F238E27FC236}">
                <a16:creationId xmlns:a16="http://schemas.microsoft.com/office/drawing/2014/main" id="{EFD633DB-B95D-D4A5-0950-8C1CF4E2F4AB}"/>
              </a:ext>
            </a:extLst>
          </p:cNvPr>
          <p:cNvSpPr txBox="1"/>
          <p:nvPr/>
        </p:nvSpPr>
        <p:spPr>
          <a:xfrm>
            <a:off x="1332075" y="5922396"/>
            <a:ext cx="1884875" cy="707886"/>
          </a:xfrm>
          <a:prstGeom prst="rect">
            <a:avLst/>
          </a:prstGeom>
          <a:noFill/>
        </p:spPr>
        <p:txBody>
          <a:bodyPr wrap="none" rtlCol="0">
            <a:spAutoFit/>
          </a:bodyPr>
          <a:lstStyle/>
          <a:p>
            <a:r>
              <a:rPr lang="en-US" sz="1600" b="1" i="0" dirty="0">
                <a:solidFill>
                  <a:srgbClr val="ECECEC"/>
                </a:solidFill>
                <a:effectLst/>
                <a:highlight>
                  <a:srgbClr val="212121"/>
                </a:highlight>
                <a:latin typeface="Söhne"/>
              </a:rPr>
              <a:t>1948</a:t>
            </a:r>
          </a:p>
          <a:p>
            <a:r>
              <a:rPr lang="en-US" sz="1200" i="0" dirty="0">
                <a:solidFill>
                  <a:srgbClr val="ECECEC"/>
                </a:solidFill>
                <a:effectLst/>
                <a:latin typeface="Söhne"/>
              </a:rPr>
              <a:t>Shannon’s Text Generation </a:t>
            </a:r>
          </a:p>
          <a:p>
            <a:r>
              <a:rPr lang="en-US" sz="1200" i="0" dirty="0">
                <a:solidFill>
                  <a:srgbClr val="ECECEC"/>
                </a:solidFill>
                <a:effectLst/>
                <a:latin typeface="Söhne"/>
              </a:rPr>
              <a:t>Using Probabilistic Models</a:t>
            </a:r>
            <a:endParaRPr lang="es-CO" sz="1050" dirty="0"/>
          </a:p>
        </p:txBody>
      </p:sp>
      <p:sp>
        <p:nvSpPr>
          <p:cNvPr id="1024" name="Elipse 1023">
            <a:extLst>
              <a:ext uri="{FF2B5EF4-FFF2-40B4-BE49-F238E27FC236}">
                <a16:creationId xmlns:a16="http://schemas.microsoft.com/office/drawing/2014/main" id="{4D0A41EA-C17C-4938-D0D6-5D3071366FDD}"/>
              </a:ext>
            </a:extLst>
          </p:cNvPr>
          <p:cNvSpPr/>
          <p:nvPr/>
        </p:nvSpPr>
        <p:spPr>
          <a:xfrm>
            <a:off x="2044902" y="5251833"/>
            <a:ext cx="893280" cy="910017"/>
          </a:xfrm>
          <a:prstGeom prst="ellipse">
            <a:avLst/>
          </a:prstGeom>
          <a:blipFill>
            <a:blip r:embed="rId7">
              <a:extLst>
                <a:ext uri="{28A0092B-C50C-407E-A947-70E740481C1C}">
                  <a14:useLocalDpi xmlns:a14="http://schemas.microsoft.com/office/drawing/2010/main" val="0"/>
                </a:ext>
              </a:extLst>
            </a:blip>
            <a:srcRect/>
            <a:stretch>
              <a:fillRect t="-20000" b="-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pic>
        <p:nvPicPr>
          <p:cNvPr id="1032" name="Picture 8" descr="Single Perceptron by Frank Rosenblatt | Download Scientific Diagram">
            <a:extLst>
              <a:ext uri="{FF2B5EF4-FFF2-40B4-BE49-F238E27FC236}">
                <a16:creationId xmlns:a16="http://schemas.microsoft.com/office/drawing/2014/main" id="{C1E22AFB-5680-87E7-A06B-86C54DEF16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4549" y="1838640"/>
            <a:ext cx="781868" cy="461863"/>
          </a:xfrm>
          <a:prstGeom prst="rect">
            <a:avLst/>
          </a:prstGeom>
          <a:noFill/>
          <a:extLst>
            <a:ext uri="{909E8E84-426E-40DD-AFC4-6F175D3DCCD1}">
              <a14:hiddenFill xmlns:a14="http://schemas.microsoft.com/office/drawing/2010/main">
                <a:solidFill>
                  <a:srgbClr val="FFFFFF"/>
                </a:solidFill>
              </a14:hiddenFill>
            </a:ext>
          </a:extLst>
        </p:spPr>
      </p:pic>
      <p:sp>
        <p:nvSpPr>
          <p:cNvPr id="1027" name="CuadroTexto 1026">
            <a:extLst>
              <a:ext uri="{FF2B5EF4-FFF2-40B4-BE49-F238E27FC236}">
                <a16:creationId xmlns:a16="http://schemas.microsoft.com/office/drawing/2014/main" id="{18440D42-C2E5-79E9-09E5-F7608C58AB15}"/>
              </a:ext>
            </a:extLst>
          </p:cNvPr>
          <p:cNvSpPr txBox="1"/>
          <p:nvPr/>
        </p:nvSpPr>
        <p:spPr>
          <a:xfrm>
            <a:off x="1721967" y="1204887"/>
            <a:ext cx="1709186" cy="523220"/>
          </a:xfrm>
          <a:prstGeom prst="rect">
            <a:avLst/>
          </a:prstGeom>
          <a:noFill/>
        </p:spPr>
        <p:txBody>
          <a:bodyPr wrap="none" rtlCol="0">
            <a:spAutoFit/>
          </a:bodyPr>
          <a:lstStyle/>
          <a:p>
            <a:r>
              <a:rPr lang="es-CO" sz="1600" b="1" i="0" dirty="0">
                <a:solidFill>
                  <a:srgbClr val="ECECEC"/>
                </a:solidFill>
                <a:effectLst/>
                <a:highlight>
                  <a:srgbClr val="212121"/>
                </a:highlight>
                <a:latin typeface="Söhne"/>
              </a:rPr>
              <a:t>1957</a:t>
            </a:r>
          </a:p>
          <a:p>
            <a:r>
              <a:rPr lang="es-CO" sz="1200" b="1" i="0" dirty="0" err="1">
                <a:solidFill>
                  <a:srgbClr val="ECECEC"/>
                </a:solidFill>
                <a:effectLst/>
                <a:latin typeface="Söhne"/>
              </a:rPr>
              <a:t>Rosenblatt’s</a:t>
            </a:r>
            <a:r>
              <a:rPr lang="es-CO" sz="1200" b="1" i="0" dirty="0">
                <a:solidFill>
                  <a:srgbClr val="ECECEC"/>
                </a:solidFill>
                <a:effectLst/>
                <a:latin typeface="Söhne"/>
              </a:rPr>
              <a:t> </a:t>
            </a:r>
            <a:r>
              <a:rPr lang="es-CO" sz="1200" b="1" i="0" dirty="0" err="1">
                <a:solidFill>
                  <a:srgbClr val="ECECEC"/>
                </a:solidFill>
                <a:effectLst/>
                <a:latin typeface="Söhne"/>
              </a:rPr>
              <a:t>Perceptron</a:t>
            </a:r>
            <a:endParaRPr lang="es-CO" sz="1200" dirty="0"/>
          </a:p>
        </p:txBody>
      </p:sp>
      <p:sp>
        <p:nvSpPr>
          <p:cNvPr id="1031" name="Elipse 1030">
            <a:extLst>
              <a:ext uri="{FF2B5EF4-FFF2-40B4-BE49-F238E27FC236}">
                <a16:creationId xmlns:a16="http://schemas.microsoft.com/office/drawing/2014/main" id="{8C7C5306-8431-2398-6C2D-8648EBA91C36}"/>
              </a:ext>
            </a:extLst>
          </p:cNvPr>
          <p:cNvSpPr/>
          <p:nvPr/>
        </p:nvSpPr>
        <p:spPr>
          <a:xfrm>
            <a:off x="2947967" y="4223331"/>
            <a:ext cx="954487" cy="909189"/>
          </a:xfrm>
          <a:prstGeom prst="ellipse">
            <a:avLst/>
          </a:prstGeom>
          <a:blipFill>
            <a:blip r:embed="rId9">
              <a:extLst>
                <a:ext uri="{28A0092B-C50C-407E-A947-70E740481C1C}">
                  <a14:useLocalDpi xmlns:a14="http://schemas.microsoft.com/office/drawing/2010/main" val="0"/>
                </a:ext>
              </a:extLst>
            </a:blip>
            <a:srcRect/>
            <a:stretch>
              <a:fillRect l="-27000" r="-2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33" name="CuadroTexto 1032">
            <a:extLst>
              <a:ext uri="{FF2B5EF4-FFF2-40B4-BE49-F238E27FC236}">
                <a16:creationId xmlns:a16="http://schemas.microsoft.com/office/drawing/2014/main" id="{8E8774FA-9D1F-3431-B337-4C679DE2F94E}"/>
              </a:ext>
            </a:extLst>
          </p:cNvPr>
          <p:cNvSpPr txBox="1"/>
          <p:nvPr/>
        </p:nvSpPr>
        <p:spPr>
          <a:xfrm>
            <a:off x="2514890" y="3717326"/>
            <a:ext cx="1018099" cy="523220"/>
          </a:xfrm>
          <a:prstGeom prst="rect">
            <a:avLst/>
          </a:prstGeom>
          <a:noFill/>
        </p:spPr>
        <p:txBody>
          <a:bodyPr wrap="none" rtlCol="0">
            <a:spAutoFit/>
          </a:bodyPr>
          <a:lstStyle/>
          <a:p>
            <a:r>
              <a:rPr lang="es-CO" sz="1600" b="1" dirty="0">
                <a:solidFill>
                  <a:srgbClr val="ECECEC"/>
                </a:solidFill>
                <a:highlight>
                  <a:srgbClr val="212121"/>
                </a:highlight>
                <a:latin typeface="Söhne"/>
              </a:rPr>
              <a:t>1966 </a:t>
            </a:r>
          </a:p>
          <a:p>
            <a:r>
              <a:rPr lang="es-CO" sz="1200" b="1" dirty="0">
                <a:solidFill>
                  <a:srgbClr val="ECECEC"/>
                </a:solidFill>
                <a:latin typeface="Söhne"/>
              </a:rPr>
              <a:t>Eliza </a:t>
            </a:r>
            <a:r>
              <a:rPr lang="es-CO" sz="1200" b="1" dirty="0" err="1">
                <a:solidFill>
                  <a:srgbClr val="ECECEC"/>
                </a:solidFill>
                <a:latin typeface="Söhne"/>
              </a:rPr>
              <a:t>Chatbot</a:t>
            </a:r>
            <a:endParaRPr lang="es-CO" sz="1200" b="1" dirty="0">
              <a:solidFill>
                <a:srgbClr val="ECECEC"/>
              </a:solidFill>
              <a:latin typeface="Söhne"/>
            </a:endParaRPr>
          </a:p>
        </p:txBody>
      </p:sp>
      <p:sp>
        <p:nvSpPr>
          <p:cNvPr id="1037" name="Elipse 1036">
            <a:extLst>
              <a:ext uri="{FF2B5EF4-FFF2-40B4-BE49-F238E27FC236}">
                <a16:creationId xmlns:a16="http://schemas.microsoft.com/office/drawing/2014/main" id="{6D61D259-D2B9-2BC6-C4EF-54D7E95A076F}"/>
              </a:ext>
            </a:extLst>
          </p:cNvPr>
          <p:cNvSpPr/>
          <p:nvPr/>
        </p:nvSpPr>
        <p:spPr>
          <a:xfrm>
            <a:off x="4177405" y="5063135"/>
            <a:ext cx="854623" cy="856838"/>
          </a:xfrm>
          <a:prstGeom prst="ellipse">
            <a:avLst/>
          </a:prstGeom>
          <a:blipFill>
            <a:blip r:embed="rId10">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47" name="Elipse 1046" descr="Recurrent Neural Network: Types and Advantages | BotPenguin">
            <a:extLst>
              <a:ext uri="{FF2B5EF4-FFF2-40B4-BE49-F238E27FC236}">
                <a16:creationId xmlns:a16="http://schemas.microsoft.com/office/drawing/2014/main" id="{417AF866-FB57-7CD8-709F-D9F3D09F72E3}"/>
              </a:ext>
            </a:extLst>
          </p:cNvPr>
          <p:cNvSpPr/>
          <p:nvPr/>
        </p:nvSpPr>
        <p:spPr>
          <a:xfrm>
            <a:off x="4819342" y="1889249"/>
            <a:ext cx="880317" cy="829672"/>
          </a:xfrm>
          <a:prstGeom prst="ellipse">
            <a:avLst/>
          </a:prstGeom>
          <a:blipFill>
            <a:blip r:embed="rId11">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48" name="CuadroTexto 1047">
            <a:extLst>
              <a:ext uri="{FF2B5EF4-FFF2-40B4-BE49-F238E27FC236}">
                <a16:creationId xmlns:a16="http://schemas.microsoft.com/office/drawing/2014/main" id="{B1049A6D-577A-5EFA-2C4A-3E3BD8F1B6EC}"/>
              </a:ext>
            </a:extLst>
          </p:cNvPr>
          <p:cNvSpPr txBox="1"/>
          <p:nvPr/>
        </p:nvSpPr>
        <p:spPr>
          <a:xfrm>
            <a:off x="3532278" y="5784243"/>
            <a:ext cx="2055307" cy="523220"/>
          </a:xfrm>
          <a:prstGeom prst="rect">
            <a:avLst/>
          </a:prstGeom>
          <a:noFill/>
        </p:spPr>
        <p:txBody>
          <a:bodyPr wrap="none" rtlCol="0">
            <a:spAutoFit/>
          </a:bodyPr>
          <a:lstStyle/>
          <a:p>
            <a:pPr algn="r"/>
            <a:r>
              <a:rPr lang="es-CO" sz="1600" b="1" i="0" dirty="0">
                <a:solidFill>
                  <a:schemeClr val="bg1"/>
                </a:solidFill>
                <a:effectLst/>
                <a:latin typeface="Söhne"/>
              </a:rPr>
              <a:t>1986</a:t>
            </a:r>
          </a:p>
          <a:p>
            <a:pPr algn="r"/>
            <a:r>
              <a:rPr lang="es-CO" sz="1200" b="1" i="0" dirty="0" err="1">
                <a:solidFill>
                  <a:srgbClr val="ECECEC"/>
                </a:solidFill>
                <a:effectLst/>
                <a:latin typeface="Söhne"/>
              </a:rPr>
              <a:t>Backpropagation</a:t>
            </a:r>
            <a:r>
              <a:rPr lang="es-CO" sz="1200" b="1" i="0" dirty="0">
                <a:solidFill>
                  <a:srgbClr val="ECECEC"/>
                </a:solidFill>
                <a:effectLst/>
                <a:latin typeface="Söhne"/>
              </a:rPr>
              <a:t> </a:t>
            </a:r>
            <a:r>
              <a:rPr lang="es-CO" sz="1200" b="1" i="0" dirty="0" err="1">
                <a:solidFill>
                  <a:srgbClr val="ECECEC"/>
                </a:solidFill>
                <a:effectLst/>
                <a:latin typeface="Söhne"/>
              </a:rPr>
              <a:t>Popularized</a:t>
            </a:r>
            <a:endParaRPr lang="es-CO" sz="1200" dirty="0"/>
          </a:p>
        </p:txBody>
      </p:sp>
      <p:sp>
        <p:nvSpPr>
          <p:cNvPr id="1050" name="CuadroTexto 1049">
            <a:extLst>
              <a:ext uri="{FF2B5EF4-FFF2-40B4-BE49-F238E27FC236}">
                <a16:creationId xmlns:a16="http://schemas.microsoft.com/office/drawing/2014/main" id="{2C859053-E0B7-6AF7-51C3-030FD762062C}"/>
              </a:ext>
            </a:extLst>
          </p:cNvPr>
          <p:cNvSpPr txBox="1"/>
          <p:nvPr/>
        </p:nvSpPr>
        <p:spPr>
          <a:xfrm>
            <a:off x="4515835" y="2663698"/>
            <a:ext cx="1537537" cy="523220"/>
          </a:xfrm>
          <a:prstGeom prst="rect">
            <a:avLst/>
          </a:prstGeom>
          <a:noFill/>
        </p:spPr>
        <p:txBody>
          <a:bodyPr wrap="none" rtlCol="0">
            <a:spAutoFit/>
          </a:bodyPr>
          <a:lstStyle/>
          <a:p>
            <a:pPr algn="r"/>
            <a:r>
              <a:rPr lang="es-CO" sz="1600" b="1" i="0" dirty="0">
                <a:solidFill>
                  <a:schemeClr val="bg1"/>
                </a:solidFill>
                <a:effectLst/>
                <a:latin typeface="Söhne"/>
              </a:rPr>
              <a:t>1986</a:t>
            </a:r>
          </a:p>
          <a:p>
            <a:pPr algn="r"/>
            <a:r>
              <a:rPr lang="es-CO" sz="1200" b="1" i="0" dirty="0" err="1">
                <a:solidFill>
                  <a:srgbClr val="ECECEC"/>
                </a:solidFill>
                <a:effectLst/>
                <a:highlight>
                  <a:srgbClr val="212121"/>
                </a:highlight>
                <a:latin typeface="Söhne"/>
              </a:rPr>
              <a:t>Introduction</a:t>
            </a:r>
            <a:r>
              <a:rPr lang="es-CO" sz="1200" b="1" i="0" dirty="0">
                <a:solidFill>
                  <a:srgbClr val="ECECEC"/>
                </a:solidFill>
                <a:effectLst/>
                <a:highlight>
                  <a:srgbClr val="212121"/>
                </a:highlight>
                <a:latin typeface="Söhne"/>
              </a:rPr>
              <a:t> </a:t>
            </a:r>
            <a:r>
              <a:rPr lang="es-CO" sz="1200" b="1" i="0" dirty="0" err="1">
                <a:solidFill>
                  <a:srgbClr val="ECECEC"/>
                </a:solidFill>
                <a:effectLst/>
                <a:highlight>
                  <a:srgbClr val="212121"/>
                </a:highlight>
                <a:latin typeface="Söhne"/>
              </a:rPr>
              <a:t>of</a:t>
            </a:r>
            <a:r>
              <a:rPr lang="es-CO" sz="1200" b="1" i="0" dirty="0">
                <a:solidFill>
                  <a:srgbClr val="ECECEC"/>
                </a:solidFill>
                <a:effectLst/>
                <a:highlight>
                  <a:srgbClr val="212121"/>
                </a:highlight>
                <a:latin typeface="Söhne"/>
              </a:rPr>
              <a:t> </a:t>
            </a:r>
            <a:r>
              <a:rPr lang="es-CO" sz="1200" b="1" i="0" dirty="0" err="1">
                <a:solidFill>
                  <a:srgbClr val="ECECEC"/>
                </a:solidFill>
                <a:effectLst/>
                <a:highlight>
                  <a:srgbClr val="212121"/>
                </a:highlight>
                <a:latin typeface="Söhne"/>
              </a:rPr>
              <a:t>RNNs</a:t>
            </a:r>
            <a:endParaRPr lang="es-CO" sz="1200" dirty="0"/>
          </a:p>
        </p:txBody>
      </p:sp>
      <p:pic>
        <p:nvPicPr>
          <p:cNvPr id="1052" name="Imagen 1051">
            <a:extLst>
              <a:ext uri="{FF2B5EF4-FFF2-40B4-BE49-F238E27FC236}">
                <a16:creationId xmlns:a16="http://schemas.microsoft.com/office/drawing/2014/main" id="{AD4D8201-8410-B0E4-DE5D-BA96659D4A2E}"/>
              </a:ext>
            </a:extLst>
          </p:cNvPr>
          <p:cNvPicPr>
            <a:picLocks noChangeAspect="1"/>
          </p:cNvPicPr>
          <p:nvPr/>
        </p:nvPicPr>
        <p:blipFill>
          <a:blip r:embed="rId12"/>
          <a:stretch>
            <a:fillRect/>
          </a:stretch>
        </p:blipFill>
        <p:spPr>
          <a:xfrm>
            <a:off x="5485578" y="4649555"/>
            <a:ext cx="729559" cy="196865"/>
          </a:xfrm>
          <a:prstGeom prst="rect">
            <a:avLst/>
          </a:prstGeom>
        </p:spPr>
      </p:pic>
      <p:sp>
        <p:nvSpPr>
          <p:cNvPr id="1053" name="CuadroTexto 1052">
            <a:extLst>
              <a:ext uri="{FF2B5EF4-FFF2-40B4-BE49-F238E27FC236}">
                <a16:creationId xmlns:a16="http://schemas.microsoft.com/office/drawing/2014/main" id="{260F9BAE-422F-C553-8E2A-F903AD0FCD15}"/>
              </a:ext>
            </a:extLst>
          </p:cNvPr>
          <p:cNvSpPr txBox="1"/>
          <p:nvPr/>
        </p:nvSpPr>
        <p:spPr>
          <a:xfrm>
            <a:off x="5753560" y="4873533"/>
            <a:ext cx="1001172" cy="523220"/>
          </a:xfrm>
          <a:prstGeom prst="rect">
            <a:avLst/>
          </a:prstGeom>
          <a:noFill/>
        </p:spPr>
        <p:txBody>
          <a:bodyPr wrap="none" rtlCol="0">
            <a:spAutoFit/>
          </a:bodyPr>
          <a:lstStyle/>
          <a:p>
            <a:pPr algn="r"/>
            <a:r>
              <a:rPr lang="es-CO" sz="1600" b="1" i="0" dirty="0">
                <a:solidFill>
                  <a:schemeClr val="bg1"/>
                </a:solidFill>
                <a:effectLst/>
                <a:latin typeface="Söhne"/>
              </a:rPr>
              <a:t>1989</a:t>
            </a:r>
          </a:p>
          <a:p>
            <a:pPr algn="r"/>
            <a:r>
              <a:rPr lang="es-CO" sz="1200" b="1" i="0" dirty="0">
                <a:solidFill>
                  <a:srgbClr val="ECECEC"/>
                </a:solidFill>
                <a:effectLst/>
                <a:highlight>
                  <a:srgbClr val="212121"/>
                </a:highlight>
                <a:latin typeface="Söhne"/>
              </a:rPr>
              <a:t>LeNet-5 CNN</a:t>
            </a:r>
            <a:endParaRPr lang="es-CO" sz="1200" dirty="0"/>
          </a:p>
        </p:txBody>
      </p:sp>
      <p:sp>
        <p:nvSpPr>
          <p:cNvPr id="1057" name="Elipse 1056">
            <a:extLst>
              <a:ext uri="{FF2B5EF4-FFF2-40B4-BE49-F238E27FC236}">
                <a16:creationId xmlns:a16="http://schemas.microsoft.com/office/drawing/2014/main" id="{61C663E1-F216-1B71-EBEF-3E3F7B9DC3AC}"/>
              </a:ext>
            </a:extLst>
          </p:cNvPr>
          <p:cNvSpPr/>
          <p:nvPr/>
        </p:nvSpPr>
        <p:spPr>
          <a:xfrm>
            <a:off x="6263169" y="1781297"/>
            <a:ext cx="825009" cy="808915"/>
          </a:xfrm>
          <a:prstGeom prst="ellipse">
            <a:avLst/>
          </a:prstGeom>
          <a:blipFill>
            <a:blip r:embed="rId13"/>
            <a:srcRect/>
            <a:stretch>
              <a:fillRect l="-12000" r="-1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61" name="Elipse 1060" descr="The mostly complete chart of Neural Networks, explained | by Andrew Tch |  Towards Data Science">
            <a:extLst>
              <a:ext uri="{FF2B5EF4-FFF2-40B4-BE49-F238E27FC236}">
                <a16:creationId xmlns:a16="http://schemas.microsoft.com/office/drawing/2014/main" id="{AD9D3815-AE8D-C841-869C-7341DCCB3B56}"/>
              </a:ext>
            </a:extLst>
          </p:cNvPr>
          <p:cNvSpPr/>
          <p:nvPr/>
        </p:nvSpPr>
        <p:spPr>
          <a:xfrm>
            <a:off x="6940171" y="4264392"/>
            <a:ext cx="839291" cy="851727"/>
          </a:xfrm>
          <a:prstGeom prst="ellipse">
            <a:avLst/>
          </a:prstGeom>
          <a:blipFill>
            <a:blip r:embed="rId14">
              <a:extLst>
                <a:ext uri="{28A0092B-C50C-407E-A947-70E740481C1C}">
                  <a14:useLocalDpi xmlns:a14="http://schemas.microsoft.com/office/drawing/2010/main" val="0"/>
                </a:ext>
              </a:extLst>
            </a:blip>
            <a:srcRect/>
            <a:stretch>
              <a:fillRect l="-27000" r="-2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62" name="CuadroTexto 1061">
            <a:extLst>
              <a:ext uri="{FF2B5EF4-FFF2-40B4-BE49-F238E27FC236}">
                <a16:creationId xmlns:a16="http://schemas.microsoft.com/office/drawing/2014/main" id="{C46EF547-3166-BEA0-EE43-7D4E5B69B7B4}"/>
              </a:ext>
            </a:extLst>
          </p:cNvPr>
          <p:cNvSpPr txBox="1"/>
          <p:nvPr/>
        </p:nvSpPr>
        <p:spPr>
          <a:xfrm>
            <a:off x="6174970" y="2616740"/>
            <a:ext cx="1183081" cy="523220"/>
          </a:xfrm>
          <a:prstGeom prst="rect">
            <a:avLst/>
          </a:prstGeom>
          <a:noFill/>
        </p:spPr>
        <p:txBody>
          <a:bodyPr wrap="none" rtlCol="0">
            <a:spAutoFit/>
          </a:bodyPr>
          <a:lstStyle/>
          <a:p>
            <a:pPr algn="r"/>
            <a:r>
              <a:rPr lang="es-CO" sz="1600" b="1" i="0" dirty="0">
                <a:solidFill>
                  <a:schemeClr val="bg1"/>
                </a:solidFill>
                <a:effectLst/>
                <a:latin typeface="Söhne"/>
              </a:rPr>
              <a:t>1997</a:t>
            </a:r>
          </a:p>
          <a:p>
            <a:pPr algn="r"/>
            <a:r>
              <a:rPr lang="es-CO" sz="1200" b="1" i="0" dirty="0">
                <a:solidFill>
                  <a:srgbClr val="ECECEC"/>
                </a:solidFill>
                <a:effectLst/>
                <a:highlight>
                  <a:srgbClr val="212121"/>
                </a:highlight>
                <a:latin typeface="Söhne"/>
              </a:rPr>
              <a:t>LSTM Networks</a:t>
            </a:r>
            <a:endParaRPr lang="es-CO" sz="1200" dirty="0"/>
          </a:p>
        </p:txBody>
      </p:sp>
      <p:sp>
        <p:nvSpPr>
          <p:cNvPr id="1063" name="CuadroTexto 1062">
            <a:extLst>
              <a:ext uri="{FF2B5EF4-FFF2-40B4-BE49-F238E27FC236}">
                <a16:creationId xmlns:a16="http://schemas.microsoft.com/office/drawing/2014/main" id="{737FC065-B210-CA27-2E75-F93CAD798905}"/>
              </a:ext>
            </a:extLst>
          </p:cNvPr>
          <p:cNvSpPr txBox="1"/>
          <p:nvPr/>
        </p:nvSpPr>
        <p:spPr>
          <a:xfrm>
            <a:off x="6574440" y="5007134"/>
            <a:ext cx="1569725" cy="523220"/>
          </a:xfrm>
          <a:prstGeom prst="rect">
            <a:avLst/>
          </a:prstGeom>
          <a:noFill/>
        </p:spPr>
        <p:txBody>
          <a:bodyPr wrap="none" rtlCol="0">
            <a:spAutoFit/>
          </a:bodyPr>
          <a:lstStyle/>
          <a:p>
            <a:pPr algn="r"/>
            <a:r>
              <a:rPr lang="es-CO" sz="1600" b="1" i="0" dirty="0">
                <a:solidFill>
                  <a:schemeClr val="bg1"/>
                </a:solidFill>
                <a:effectLst/>
                <a:latin typeface="Söhne"/>
              </a:rPr>
              <a:t>2006</a:t>
            </a:r>
          </a:p>
          <a:p>
            <a:pPr algn="r"/>
            <a:r>
              <a:rPr lang="es-CO" sz="1200" b="1" i="0" dirty="0">
                <a:solidFill>
                  <a:srgbClr val="ECECEC"/>
                </a:solidFill>
                <a:effectLst/>
                <a:highlight>
                  <a:srgbClr val="212121"/>
                </a:highlight>
                <a:latin typeface="Söhne"/>
              </a:rPr>
              <a:t>Deep </a:t>
            </a:r>
            <a:r>
              <a:rPr lang="es-CO" sz="1200" b="1" i="0" dirty="0" err="1">
                <a:solidFill>
                  <a:srgbClr val="ECECEC"/>
                </a:solidFill>
                <a:effectLst/>
                <a:highlight>
                  <a:srgbClr val="212121"/>
                </a:highlight>
                <a:latin typeface="Söhne"/>
              </a:rPr>
              <a:t>Belief</a:t>
            </a:r>
            <a:r>
              <a:rPr lang="es-CO" sz="1200" b="1" i="0" dirty="0">
                <a:solidFill>
                  <a:srgbClr val="ECECEC"/>
                </a:solidFill>
                <a:effectLst/>
                <a:highlight>
                  <a:srgbClr val="212121"/>
                </a:highlight>
                <a:latin typeface="Söhne"/>
              </a:rPr>
              <a:t> Networks</a:t>
            </a:r>
            <a:endParaRPr lang="es-CO" sz="1200" dirty="0"/>
          </a:p>
        </p:txBody>
      </p:sp>
      <p:pic>
        <p:nvPicPr>
          <p:cNvPr id="1064" name="Picture 20">
            <a:extLst>
              <a:ext uri="{FF2B5EF4-FFF2-40B4-BE49-F238E27FC236}">
                <a16:creationId xmlns:a16="http://schemas.microsoft.com/office/drawing/2014/main" id="{A00B3C85-4522-8A20-9603-80828F9A05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38816" y="1113343"/>
            <a:ext cx="1187062" cy="593531"/>
          </a:xfrm>
          <a:prstGeom prst="rect">
            <a:avLst/>
          </a:prstGeom>
          <a:noFill/>
          <a:extLst>
            <a:ext uri="{909E8E84-426E-40DD-AFC4-6F175D3DCCD1}">
              <a14:hiddenFill xmlns:a14="http://schemas.microsoft.com/office/drawing/2010/main">
                <a:solidFill>
                  <a:srgbClr val="FFFFFF"/>
                </a:solidFill>
              </a14:hiddenFill>
            </a:ext>
          </a:extLst>
        </p:spPr>
      </p:pic>
      <p:sp>
        <p:nvSpPr>
          <p:cNvPr id="1066" name="CuadroTexto 1065">
            <a:extLst>
              <a:ext uri="{FF2B5EF4-FFF2-40B4-BE49-F238E27FC236}">
                <a16:creationId xmlns:a16="http://schemas.microsoft.com/office/drawing/2014/main" id="{A2CF5BD6-80B4-1EC2-01D7-D603CC0ABA80}"/>
              </a:ext>
            </a:extLst>
          </p:cNvPr>
          <p:cNvSpPr txBox="1"/>
          <p:nvPr/>
        </p:nvSpPr>
        <p:spPr>
          <a:xfrm>
            <a:off x="6968015" y="1489665"/>
            <a:ext cx="2669064" cy="707886"/>
          </a:xfrm>
          <a:prstGeom prst="rect">
            <a:avLst/>
          </a:prstGeom>
          <a:noFill/>
        </p:spPr>
        <p:txBody>
          <a:bodyPr wrap="none" rtlCol="0">
            <a:spAutoFit/>
          </a:bodyPr>
          <a:lstStyle/>
          <a:p>
            <a:pPr algn="r"/>
            <a:r>
              <a:rPr lang="es-CO" sz="1600" b="1" i="0" dirty="0">
                <a:solidFill>
                  <a:schemeClr val="bg1"/>
                </a:solidFill>
                <a:effectLst/>
                <a:latin typeface="Söhne"/>
              </a:rPr>
              <a:t>2014</a:t>
            </a:r>
          </a:p>
          <a:p>
            <a:pPr algn="r"/>
            <a:r>
              <a:rPr lang="en-US" sz="1200" b="1" i="0" dirty="0">
                <a:solidFill>
                  <a:srgbClr val="ECECEC"/>
                </a:solidFill>
                <a:effectLst/>
                <a:highlight>
                  <a:srgbClr val="212121"/>
                </a:highlight>
                <a:latin typeface="Söhne"/>
              </a:rPr>
              <a:t> Gated Recurrent Units (GRUs)</a:t>
            </a:r>
          </a:p>
          <a:p>
            <a:pPr algn="r"/>
            <a:r>
              <a:rPr lang="en-US" sz="1200" b="1" i="0" dirty="0">
                <a:solidFill>
                  <a:srgbClr val="ECECEC"/>
                </a:solidFill>
                <a:effectLst/>
                <a:highlight>
                  <a:srgbClr val="212121"/>
                </a:highlight>
                <a:latin typeface="Söhne"/>
              </a:rPr>
              <a:t> Introduction of Attention Mechanisms</a:t>
            </a:r>
            <a:endParaRPr lang="es-CO" sz="1200" dirty="0"/>
          </a:p>
        </p:txBody>
      </p:sp>
      <p:sp>
        <p:nvSpPr>
          <p:cNvPr id="1070" name="Elipse 1069" descr="Transformer Model And variants of Transformer (ChatGPT) | by Sharan Harsoor  | AI Mind">
            <a:extLst>
              <a:ext uri="{FF2B5EF4-FFF2-40B4-BE49-F238E27FC236}">
                <a16:creationId xmlns:a16="http://schemas.microsoft.com/office/drawing/2014/main" id="{016215FD-A2ED-849A-5123-087A3AF2D5C3}"/>
              </a:ext>
            </a:extLst>
          </p:cNvPr>
          <p:cNvSpPr/>
          <p:nvPr/>
        </p:nvSpPr>
        <p:spPr>
          <a:xfrm>
            <a:off x="8589953" y="5216293"/>
            <a:ext cx="1042548" cy="975822"/>
          </a:xfrm>
          <a:prstGeom prst="ellipse">
            <a:avLst/>
          </a:prstGeom>
          <a:blipFill>
            <a:blip r:embed="rId16">
              <a:extLst>
                <a:ext uri="{28A0092B-C50C-407E-A947-70E740481C1C}">
                  <a14:useLocalDpi xmlns:a14="http://schemas.microsoft.com/office/drawing/2010/main" val="0"/>
                </a:ext>
              </a:extLst>
            </a:blip>
            <a:srcRect/>
            <a:stretch>
              <a:fillRect t="-3000" b="-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71" name="CuadroTexto 1070">
            <a:extLst>
              <a:ext uri="{FF2B5EF4-FFF2-40B4-BE49-F238E27FC236}">
                <a16:creationId xmlns:a16="http://schemas.microsoft.com/office/drawing/2014/main" id="{330EF642-59F6-60F2-BE8D-2F404F2ACED7}"/>
              </a:ext>
            </a:extLst>
          </p:cNvPr>
          <p:cNvSpPr txBox="1"/>
          <p:nvPr/>
        </p:nvSpPr>
        <p:spPr>
          <a:xfrm>
            <a:off x="8098466" y="5941416"/>
            <a:ext cx="1753172" cy="523220"/>
          </a:xfrm>
          <a:prstGeom prst="rect">
            <a:avLst/>
          </a:prstGeom>
          <a:noFill/>
        </p:spPr>
        <p:txBody>
          <a:bodyPr wrap="none" rtlCol="0">
            <a:spAutoFit/>
          </a:bodyPr>
          <a:lstStyle/>
          <a:p>
            <a:r>
              <a:rPr lang="en-US" sz="1600" b="1" i="0" dirty="0">
                <a:solidFill>
                  <a:srgbClr val="ECECEC"/>
                </a:solidFill>
                <a:effectLst/>
                <a:highlight>
                  <a:srgbClr val="212121"/>
                </a:highlight>
                <a:latin typeface="Söhne"/>
              </a:rPr>
              <a:t>2017</a:t>
            </a:r>
          </a:p>
          <a:p>
            <a:r>
              <a:rPr lang="en-US" sz="1200" i="0" dirty="0">
                <a:solidFill>
                  <a:srgbClr val="ECECEC"/>
                </a:solidFill>
                <a:effectLst/>
                <a:latin typeface="Söhne"/>
              </a:rPr>
              <a:t>Transformer Architecture</a:t>
            </a:r>
            <a:endParaRPr lang="es-CO" sz="1050" dirty="0"/>
          </a:p>
        </p:txBody>
      </p:sp>
      <p:cxnSp>
        <p:nvCxnSpPr>
          <p:cNvPr id="1074" name="Conector recto 1073">
            <a:extLst>
              <a:ext uri="{FF2B5EF4-FFF2-40B4-BE49-F238E27FC236}">
                <a16:creationId xmlns:a16="http://schemas.microsoft.com/office/drawing/2014/main" id="{5165059A-3EC8-C7C1-38C1-4CCB5A57B6F6}"/>
              </a:ext>
            </a:extLst>
          </p:cNvPr>
          <p:cNvCxnSpPr>
            <a:cxnSpLocks/>
          </p:cNvCxnSpPr>
          <p:nvPr/>
        </p:nvCxnSpPr>
        <p:spPr>
          <a:xfrm flipH="1" flipV="1">
            <a:off x="10244898" y="3500316"/>
            <a:ext cx="26512" cy="99761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76" name="CuadroTexto 1075">
            <a:extLst>
              <a:ext uri="{FF2B5EF4-FFF2-40B4-BE49-F238E27FC236}">
                <a16:creationId xmlns:a16="http://schemas.microsoft.com/office/drawing/2014/main" id="{ECAB51A1-031A-2581-8DEF-9191F997FB72}"/>
              </a:ext>
            </a:extLst>
          </p:cNvPr>
          <p:cNvSpPr txBox="1"/>
          <p:nvPr/>
        </p:nvSpPr>
        <p:spPr>
          <a:xfrm>
            <a:off x="9336604" y="4497332"/>
            <a:ext cx="941412" cy="523220"/>
          </a:xfrm>
          <a:prstGeom prst="rect">
            <a:avLst/>
          </a:prstGeom>
          <a:noFill/>
        </p:spPr>
        <p:txBody>
          <a:bodyPr wrap="none" rtlCol="0">
            <a:spAutoFit/>
          </a:bodyPr>
          <a:lstStyle/>
          <a:p>
            <a:r>
              <a:rPr lang="en-US" sz="1600" b="1" i="0" dirty="0">
                <a:solidFill>
                  <a:srgbClr val="ECECEC"/>
                </a:solidFill>
                <a:effectLst/>
                <a:highlight>
                  <a:srgbClr val="212121"/>
                </a:highlight>
                <a:latin typeface="Söhne"/>
              </a:rPr>
              <a:t>2018</a:t>
            </a:r>
          </a:p>
          <a:p>
            <a:r>
              <a:rPr lang="en-US" sz="1200" i="0" dirty="0">
                <a:solidFill>
                  <a:srgbClr val="ECECEC"/>
                </a:solidFill>
                <a:effectLst/>
                <a:latin typeface="Söhne"/>
              </a:rPr>
              <a:t>BERT Model</a:t>
            </a:r>
            <a:endParaRPr lang="es-CO" sz="1050" dirty="0"/>
          </a:p>
        </p:txBody>
      </p:sp>
      <p:sp>
        <p:nvSpPr>
          <p:cNvPr id="1080" name="Elipse 1079">
            <a:extLst>
              <a:ext uri="{FF2B5EF4-FFF2-40B4-BE49-F238E27FC236}">
                <a16:creationId xmlns:a16="http://schemas.microsoft.com/office/drawing/2014/main" id="{9DFE95F1-1B85-C4EA-C30C-A2C0951F881E}"/>
              </a:ext>
            </a:extLst>
          </p:cNvPr>
          <p:cNvSpPr/>
          <p:nvPr/>
        </p:nvSpPr>
        <p:spPr>
          <a:xfrm>
            <a:off x="9851638" y="3821916"/>
            <a:ext cx="978764" cy="926730"/>
          </a:xfrm>
          <a:prstGeom prst="ellipse">
            <a:avLst/>
          </a:prstGeom>
          <a:blipFill>
            <a:blip r:embed="rId17"/>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cxnSp>
        <p:nvCxnSpPr>
          <p:cNvPr id="1081" name="Conector recto 1080">
            <a:extLst>
              <a:ext uri="{FF2B5EF4-FFF2-40B4-BE49-F238E27FC236}">
                <a16:creationId xmlns:a16="http://schemas.microsoft.com/office/drawing/2014/main" id="{26E9609F-A3C0-635B-9002-E3BD3E1D96FB}"/>
              </a:ext>
            </a:extLst>
          </p:cNvPr>
          <p:cNvCxnSpPr>
            <a:cxnSpLocks/>
          </p:cNvCxnSpPr>
          <p:nvPr/>
        </p:nvCxnSpPr>
        <p:spPr>
          <a:xfrm flipV="1">
            <a:off x="11245072" y="2197551"/>
            <a:ext cx="0" cy="123892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82" name="CuadroTexto 1081">
            <a:extLst>
              <a:ext uri="{FF2B5EF4-FFF2-40B4-BE49-F238E27FC236}">
                <a16:creationId xmlns:a16="http://schemas.microsoft.com/office/drawing/2014/main" id="{1CFA7066-AD04-2AA0-977F-76FA4BB7C569}"/>
              </a:ext>
            </a:extLst>
          </p:cNvPr>
          <p:cNvSpPr txBox="1"/>
          <p:nvPr/>
        </p:nvSpPr>
        <p:spPr>
          <a:xfrm>
            <a:off x="9661269" y="2270076"/>
            <a:ext cx="2227661" cy="707886"/>
          </a:xfrm>
          <a:prstGeom prst="rect">
            <a:avLst/>
          </a:prstGeom>
          <a:noFill/>
        </p:spPr>
        <p:txBody>
          <a:bodyPr wrap="none" rtlCol="0">
            <a:spAutoFit/>
          </a:bodyPr>
          <a:lstStyle/>
          <a:p>
            <a:pPr algn="r"/>
            <a:r>
              <a:rPr lang="en-US" sz="1600" b="1" i="0" dirty="0">
                <a:solidFill>
                  <a:srgbClr val="ECECEC"/>
                </a:solidFill>
                <a:effectLst/>
                <a:highlight>
                  <a:srgbClr val="212121"/>
                </a:highlight>
                <a:latin typeface="Söhne"/>
              </a:rPr>
              <a:t>2019 onwards </a:t>
            </a:r>
          </a:p>
          <a:p>
            <a:pPr algn="r"/>
            <a:r>
              <a:rPr lang="en-US" sz="1200" b="1" dirty="0">
                <a:solidFill>
                  <a:srgbClr val="ECECEC"/>
                </a:solidFill>
                <a:highlight>
                  <a:srgbClr val="212121"/>
                </a:highlight>
                <a:latin typeface="Söhne"/>
              </a:rPr>
              <a:t>Emergence of GPT models </a:t>
            </a:r>
          </a:p>
          <a:p>
            <a:pPr algn="r"/>
            <a:r>
              <a:rPr lang="en-US" sz="1200" b="1" dirty="0">
                <a:solidFill>
                  <a:srgbClr val="ECECEC"/>
                </a:solidFill>
                <a:highlight>
                  <a:srgbClr val="212121"/>
                </a:highlight>
                <a:latin typeface="Söhne"/>
              </a:rPr>
              <a:t>widespread use of Transformers</a:t>
            </a:r>
            <a:endParaRPr lang="es-CO" sz="1200" b="1" dirty="0">
              <a:solidFill>
                <a:srgbClr val="ECECEC"/>
              </a:solidFill>
              <a:highlight>
                <a:srgbClr val="212121"/>
              </a:highlight>
              <a:latin typeface="Söhne"/>
            </a:endParaRPr>
          </a:p>
        </p:txBody>
      </p:sp>
      <p:sp>
        <p:nvSpPr>
          <p:cNvPr id="1087" name="Elipse 1086" descr="GPT-4 vs. GPT-3: A Comparative Analysis of Two Leading Language Models [Top  Integrations]">
            <a:extLst>
              <a:ext uri="{FF2B5EF4-FFF2-40B4-BE49-F238E27FC236}">
                <a16:creationId xmlns:a16="http://schemas.microsoft.com/office/drawing/2014/main" id="{4C400B32-2BAE-69A4-B9C7-A149018E1D2E}"/>
              </a:ext>
            </a:extLst>
          </p:cNvPr>
          <p:cNvSpPr/>
          <p:nvPr/>
        </p:nvSpPr>
        <p:spPr>
          <a:xfrm>
            <a:off x="10457371" y="762793"/>
            <a:ext cx="1538181" cy="1414103"/>
          </a:xfrm>
          <a:prstGeom prst="ellipse">
            <a:avLst/>
          </a:prstGeom>
          <a:blipFill>
            <a:blip r:embed="rId18">
              <a:extLst>
                <a:ext uri="{28A0092B-C50C-407E-A947-70E740481C1C}">
                  <a14:useLocalDpi xmlns:a14="http://schemas.microsoft.com/office/drawing/2010/main" val="0"/>
                </a:ext>
              </a:extLst>
            </a:blip>
            <a:srcRect/>
            <a:stretch>
              <a:fillRect l="-48000" r="-4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Tree>
    <p:extLst>
      <p:ext uri="{BB962C8B-B14F-4D97-AF65-F5344CB8AC3E}">
        <p14:creationId xmlns:p14="http://schemas.microsoft.com/office/powerpoint/2010/main" val="1155222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sp>
        <p:nvSpPr>
          <p:cNvPr id="5"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Markov Chains and Text Generation</a:t>
            </a:r>
          </a:p>
        </p:txBody>
      </p:sp>
      <p:sp>
        <p:nvSpPr>
          <p:cNvPr id="9" name="body1"/>
          <p:cNvSpPr>
            <a:spLocks noGrp="1"/>
          </p:cNvSpPr>
          <p:nvPr>
            <p:ph sz="quarter" idx="30"/>
          </p:nvPr>
        </p:nvSpPr>
        <p:spPr>
          <a:xfrm>
            <a:off x="1181564" y="4208922"/>
            <a:ext cx="447789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Markov Chains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In 1913, Markov chains were used as the basis for probabilistic language models, with Andrey Markov creating them in 1906 to describe probabilities in a sequence of dependent events.</a:t>
            </a:r>
          </a:p>
        </p:txBody>
      </p:sp>
      <p:sp>
        <p:nvSpPr>
          <p:cNvPr id="12" name="body2"/>
          <p:cNvSpPr>
            <a:spLocks noGrp="1"/>
          </p:cNvSpPr>
          <p:nvPr>
            <p:ph sz="quarter" idx="31"/>
          </p:nvPr>
        </p:nvSpPr>
        <p:spPr>
          <a:xfrm>
            <a:off x="6541575" y="1671291"/>
            <a:ext cx="4477891" cy="3696213"/>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Probabilistic Text Generation</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Representations based on counts of word and character sequences (N-grams) were used, and in 1948, Claude Shannon utilized Markov chains to generate text automatically.</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endParaRPr lang="en-US" dirty="0"/>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050" dirty="0"/>
              <a:t>Claude Shannon's 1948 Method: Utilizing N-grams in probabilistic text generation.</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050" dirty="0"/>
              <a:t>Predictive Text Chains: Selecting words based on the likelihood of their sequence.</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050" dirty="0"/>
              <a:t>Beginning to End: Starts with an initial symbol, ends with a termination symbol.</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050" dirty="0"/>
              <a:t>Foundational Work: Pioneered the use of statistical models in language processing.</a:t>
            </a:r>
          </a:p>
        </p:txBody>
      </p:sp>
      <p:pic>
        <p:nvPicPr>
          <p:cNvPr id="3074" name="Picture 2">
            <a:extLst>
              <a:ext uri="{FF2B5EF4-FFF2-40B4-BE49-F238E27FC236}">
                <a16:creationId xmlns:a16="http://schemas.microsoft.com/office/drawing/2014/main" id="{AB8D8B34-4819-B26E-1328-0DA8FD5DF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536" y="1967400"/>
            <a:ext cx="3604800" cy="2162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132873"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Neural Networks in Language Modeling</a:t>
            </a:r>
          </a:p>
        </p:txBody>
      </p:sp>
      <p:pic>
        <p:nvPicPr>
          <p:cNvPr id="4098" name="Picture 2" descr="On word embeddings - Part 1">
            <a:extLst>
              <a:ext uri="{FF2B5EF4-FFF2-40B4-BE49-F238E27FC236}">
                <a16:creationId xmlns:a16="http://schemas.microsoft.com/office/drawing/2014/main" id="{31376514-42DD-E599-BBD5-1D1EC6688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6101" y="1086502"/>
            <a:ext cx="5275265" cy="44404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object 2">
            <a:extLst>
              <a:ext uri="{FF2B5EF4-FFF2-40B4-BE49-F238E27FC236}">
                <a16:creationId xmlns:a16="http://schemas.microsoft.com/office/drawing/2014/main" id="{A58C04A1-424B-B30C-6C73-E09078F91D6F}"/>
              </a:ext>
            </a:extLst>
          </p:cNvPr>
          <p:cNvGrpSpPr/>
          <p:nvPr/>
        </p:nvGrpSpPr>
        <p:grpSpPr>
          <a:xfrm>
            <a:off x="1627220" y="2579141"/>
            <a:ext cx="5235696" cy="3415899"/>
            <a:chOff x="1089660" y="3249167"/>
            <a:chExt cx="4968240" cy="2618491"/>
          </a:xfrm>
        </p:grpSpPr>
        <p:sp>
          <p:nvSpPr>
            <p:cNvPr id="10" name="object 3">
              <a:extLst>
                <a:ext uri="{FF2B5EF4-FFF2-40B4-BE49-F238E27FC236}">
                  <a16:creationId xmlns:a16="http://schemas.microsoft.com/office/drawing/2014/main" id="{F4B0D559-4C0E-3536-32DF-1EDAFD974B91}"/>
                </a:ext>
              </a:extLst>
            </p:cNvPr>
            <p:cNvSpPr/>
            <p:nvPr/>
          </p:nvSpPr>
          <p:spPr>
            <a:xfrm>
              <a:off x="2133600" y="3678938"/>
              <a:ext cx="2880360" cy="1085215"/>
            </a:xfrm>
            <a:custGeom>
              <a:avLst/>
              <a:gdLst/>
              <a:ahLst/>
              <a:cxnLst/>
              <a:rect l="l" t="t" r="r" b="b"/>
              <a:pathLst>
                <a:path w="2880360" h="1085214">
                  <a:moveTo>
                    <a:pt x="0" y="180847"/>
                  </a:moveTo>
                  <a:lnTo>
                    <a:pt x="6460" y="132769"/>
                  </a:lnTo>
                  <a:lnTo>
                    <a:pt x="24692" y="89567"/>
                  </a:lnTo>
                  <a:lnTo>
                    <a:pt x="52971" y="52966"/>
                  </a:lnTo>
                  <a:lnTo>
                    <a:pt x="89573" y="24689"/>
                  </a:lnTo>
                  <a:lnTo>
                    <a:pt x="132773" y="6459"/>
                  </a:lnTo>
                  <a:lnTo>
                    <a:pt x="180848" y="0"/>
                  </a:lnTo>
                  <a:lnTo>
                    <a:pt x="2699512" y="0"/>
                  </a:lnTo>
                  <a:lnTo>
                    <a:pt x="2747586" y="6459"/>
                  </a:lnTo>
                  <a:lnTo>
                    <a:pt x="2790786" y="24689"/>
                  </a:lnTo>
                  <a:lnTo>
                    <a:pt x="2827388" y="52966"/>
                  </a:lnTo>
                  <a:lnTo>
                    <a:pt x="2855667" y="89567"/>
                  </a:lnTo>
                  <a:lnTo>
                    <a:pt x="2873899" y="132769"/>
                  </a:lnTo>
                  <a:lnTo>
                    <a:pt x="2880360" y="180847"/>
                  </a:lnTo>
                  <a:lnTo>
                    <a:pt x="2880360" y="904239"/>
                  </a:lnTo>
                  <a:lnTo>
                    <a:pt x="2873899" y="952314"/>
                  </a:lnTo>
                  <a:lnTo>
                    <a:pt x="2855667" y="995514"/>
                  </a:lnTo>
                  <a:lnTo>
                    <a:pt x="2827388" y="1032116"/>
                  </a:lnTo>
                  <a:lnTo>
                    <a:pt x="2790786" y="1060395"/>
                  </a:lnTo>
                  <a:lnTo>
                    <a:pt x="2747586" y="1078627"/>
                  </a:lnTo>
                  <a:lnTo>
                    <a:pt x="2699512" y="1085087"/>
                  </a:lnTo>
                  <a:lnTo>
                    <a:pt x="180848" y="1085087"/>
                  </a:lnTo>
                  <a:lnTo>
                    <a:pt x="132773" y="1078627"/>
                  </a:lnTo>
                  <a:lnTo>
                    <a:pt x="89573" y="1060395"/>
                  </a:lnTo>
                  <a:lnTo>
                    <a:pt x="52971" y="1032116"/>
                  </a:lnTo>
                  <a:lnTo>
                    <a:pt x="24692" y="995514"/>
                  </a:lnTo>
                  <a:lnTo>
                    <a:pt x="6460" y="952314"/>
                  </a:lnTo>
                  <a:lnTo>
                    <a:pt x="0" y="904239"/>
                  </a:lnTo>
                  <a:lnTo>
                    <a:pt x="0" y="180847"/>
                  </a:lnTo>
                  <a:close/>
                </a:path>
              </a:pathLst>
            </a:custGeom>
            <a:ln w="38100">
              <a:solidFill>
                <a:srgbClr val="6CD596"/>
              </a:solidFill>
            </a:ln>
          </p:spPr>
          <p:txBody>
            <a:bodyPr wrap="square" lIns="0" tIns="0" rIns="0" bIns="0" rtlCol="0"/>
            <a:lstStyle/>
            <a:p>
              <a:endParaRPr dirty="0"/>
            </a:p>
          </p:txBody>
        </p:sp>
        <p:sp>
          <p:nvSpPr>
            <p:cNvPr id="11" name="object 4">
              <a:extLst>
                <a:ext uri="{FF2B5EF4-FFF2-40B4-BE49-F238E27FC236}">
                  <a16:creationId xmlns:a16="http://schemas.microsoft.com/office/drawing/2014/main" id="{8C559677-35D8-6050-ED58-59E5F664A6EC}"/>
                </a:ext>
              </a:extLst>
            </p:cNvPr>
            <p:cNvSpPr/>
            <p:nvPr/>
          </p:nvSpPr>
          <p:spPr>
            <a:xfrm>
              <a:off x="1295400" y="3249167"/>
              <a:ext cx="838200" cy="972819"/>
            </a:xfrm>
            <a:custGeom>
              <a:avLst/>
              <a:gdLst/>
              <a:ahLst/>
              <a:cxnLst/>
              <a:rect l="l" t="t" r="r" b="b"/>
              <a:pathLst>
                <a:path w="838200" h="972820">
                  <a:moveTo>
                    <a:pt x="0" y="0"/>
                  </a:moveTo>
                  <a:lnTo>
                    <a:pt x="0" y="972629"/>
                  </a:lnTo>
                  <a:lnTo>
                    <a:pt x="838200" y="972629"/>
                  </a:lnTo>
                </a:path>
              </a:pathLst>
            </a:custGeom>
            <a:ln w="38100">
              <a:solidFill>
                <a:srgbClr val="6CD596"/>
              </a:solidFill>
              <a:prstDash val="dash"/>
            </a:ln>
          </p:spPr>
          <p:txBody>
            <a:bodyPr wrap="square" lIns="0" tIns="0" rIns="0" bIns="0" rtlCol="0"/>
            <a:lstStyle/>
            <a:p>
              <a:endParaRPr/>
            </a:p>
          </p:txBody>
        </p:sp>
        <p:sp>
          <p:nvSpPr>
            <p:cNvPr id="12" name="object 5">
              <a:extLst>
                <a:ext uri="{FF2B5EF4-FFF2-40B4-BE49-F238E27FC236}">
                  <a16:creationId xmlns:a16="http://schemas.microsoft.com/office/drawing/2014/main" id="{995C4C86-A0A0-AD6B-7A55-DAA0FA40BD8E}"/>
                </a:ext>
              </a:extLst>
            </p:cNvPr>
            <p:cNvSpPr/>
            <p:nvPr/>
          </p:nvSpPr>
          <p:spPr>
            <a:xfrm>
              <a:off x="1089660" y="5069456"/>
              <a:ext cx="4968240" cy="798202"/>
            </a:xfrm>
            <a:custGeom>
              <a:avLst/>
              <a:gdLst/>
              <a:ahLst/>
              <a:cxnLst/>
              <a:rect l="l" t="t" r="r" b="b"/>
              <a:pathLst>
                <a:path w="4968240" h="646429">
                  <a:moveTo>
                    <a:pt x="4860544" y="0"/>
                  </a:moveTo>
                  <a:lnTo>
                    <a:pt x="107696" y="0"/>
                  </a:lnTo>
                  <a:lnTo>
                    <a:pt x="65777" y="8462"/>
                  </a:lnTo>
                  <a:lnTo>
                    <a:pt x="31545" y="31540"/>
                  </a:lnTo>
                  <a:lnTo>
                    <a:pt x="8463" y="65772"/>
                  </a:lnTo>
                  <a:lnTo>
                    <a:pt x="0" y="107695"/>
                  </a:lnTo>
                  <a:lnTo>
                    <a:pt x="0" y="538467"/>
                  </a:lnTo>
                  <a:lnTo>
                    <a:pt x="8463" y="580392"/>
                  </a:lnTo>
                  <a:lnTo>
                    <a:pt x="31545" y="614629"/>
                  </a:lnTo>
                  <a:lnTo>
                    <a:pt x="65777" y="637711"/>
                  </a:lnTo>
                  <a:lnTo>
                    <a:pt x="107696" y="646175"/>
                  </a:lnTo>
                  <a:lnTo>
                    <a:pt x="4860544" y="646175"/>
                  </a:lnTo>
                  <a:lnTo>
                    <a:pt x="4902462" y="637711"/>
                  </a:lnTo>
                  <a:lnTo>
                    <a:pt x="4936694" y="614629"/>
                  </a:lnTo>
                  <a:lnTo>
                    <a:pt x="4959776" y="580392"/>
                  </a:lnTo>
                  <a:lnTo>
                    <a:pt x="4968240" y="538467"/>
                  </a:lnTo>
                  <a:lnTo>
                    <a:pt x="4968240" y="107695"/>
                  </a:lnTo>
                  <a:lnTo>
                    <a:pt x="4959776" y="65772"/>
                  </a:lnTo>
                  <a:lnTo>
                    <a:pt x="4936694" y="31540"/>
                  </a:lnTo>
                  <a:lnTo>
                    <a:pt x="4902462" y="8462"/>
                  </a:lnTo>
                  <a:lnTo>
                    <a:pt x="4860544" y="0"/>
                  </a:lnTo>
                  <a:close/>
                </a:path>
              </a:pathLst>
            </a:custGeom>
            <a:solidFill>
              <a:srgbClr val="6CD596"/>
            </a:solidFill>
          </p:spPr>
          <p:txBody>
            <a:bodyPr wrap="square" lIns="0" tIns="0" rIns="0" bIns="0" rtlCol="0"/>
            <a:lstStyle/>
            <a:p>
              <a:pPr algn="ctr"/>
              <a:r>
                <a:rPr lang="en-US" b="1" dirty="0"/>
                <a:t>A neural probabilistic model as an approximator of probability distributions.</a:t>
              </a:r>
            </a:p>
            <a:p>
              <a:endParaRPr lang="en-US" dirty="0"/>
            </a:p>
            <a:p>
              <a:endParaRPr lang="en-US" dirty="0"/>
            </a:p>
            <a:p>
              <a:endParaRPr lang="en-US" dirty="0"/>
            </a:p>
            <a:p>
              <a:endParaRPr lang="en-US" dirty="0"/>
            </a:p>
            <a:p>
              <a:endParaRPr lang="en-US" dirty="0"/>
            </a:p>
            <a:p>
              <a:endParaRPr lang="en-US" dirty="0"/>
            </a:p>
            <a:p>
              <a:endParaRPr dirty="0"/>
            </a:p>
          </p:txBody>
        </p:sp>
      </p:grpSp>
      <p:sp>
        <p:nvSpPr>
          <p:cNvPr id="13" name="CuadroTexto 12">
            <a:extLst>
              <a:ext uri="{FF2B5EF4-FFF2-40B4-BE49-F238E27FC236}">
                <a16:creationId xmlns:a16="http://schemas.microsoft.com/office/drawing/2014/main" id="{6C45E4F3-8677-3308-BDA4-A334D409D2FC}"/>
              </a:ext>
            </a:extLst>
          </p:cNvPr>
          <p:cNvSpPr txBox="1"/>
          <p:nvPr/>
        </p:nvSpPr>
        <p:spPr>
          <a:xfrm>
            <a:off x="71781" y="1716181"/>
            <a:ext cx="4905254" cy="1200329"/>
          </a:xfrm>
          <a:prstGeom prst="rect">
            <a:avLst/>
          </a:prstGeom>
          <a:noFill/>
        </p:spPr>
        <p:txBody>
          <a:bodyPr wrap="none" rtlCol="0">
            <a:spAutoFit/>
          </a:bodyPr>
          <a:lstStyle/>
          <a:p>
            <a:pPr algn="l"/>
            <a:r>
              <a:rPr lang="en-US" b="0" i="0" dirty="0">
                <a:solidFill>
                  <a:srgbClr val="ECECEC"/>
                </a:solidFill>
                <a:effectLst/>
                <a:latin typeface="Söhne"/>
              </a:rPr>
              <a:t>Neural networks have been researched since 1943</a:t>
            </a:r>
          </a:p>
          <a:p>
            <a:pPr algn="l"/>
            <a:r>
              <a:rPr lang="en-US" b="0" i="0" dirty="0">
                <a:solidFill>
                  <a:srgbClr val="ECECEC"/>
                </a:solidFill>
                <a:effectLst/>
                <a:latin typeface="Söhne"/>
              </a:rPr>
              <a:t> with the neural networks of McCulloch &amp; Pitts.</a:t>
            </a:r>
          </a:p>
          <a:p>
            <a:br>
              <a:rPr lang="en-US" dirty="0"/>
            </a:br>
            <a:endParaRPr lang="es-CO" dirty="0"/>
          </a:p>
        </p:txBody>
      </p:sp>
      <p:sp>
        <p:nvSpPr>
          <p:cNvPr id="14" name="CuadroTexto 13">
            <a:extLst>
              <a:ext uri="{FF2B5EF4-FFF2-40B4-BE49-F238E27FC236}">
                <a16:creationId xmlns:a16="http://schemas.microsoft.com/office/drawing/2014/main" id="{4B6BD842-9DAB-CE6F-68ED-B9101F3C04BF}"/>
              </a:ext>
            </a:extLst>
          </p:cNvPr>
          <p:cNvSpPr txBox="1"/>
          <p:nvPr/>
        </p:nvSpPr>
        <p:spPr>
          <a:xfrm>
            <a:off x="2781178" y="3199436"/>
            <a:ext cx="3035418" cy="1754326"/>
          </a:xfrm>
          <a:prstGeom prst="rect">
            <a:avLst/>
          </a:prstGeom>
          <a:noFill/>
        </p:spPr>
        <p:txBody>
          <a:bodyPr wrap="square" rtlCol="0">
            <a:spAutoFit/>
          </a:bodyPr>
          <a:lstStyle/>
          <a:p>
            <a:pPr algn="l"/>
            <a:r>
              <a:rPr lang="en-US" b="0" i="0" dirty="0">
                <a:solidFill>
                  <a:schemeClr val="bg1">
                    <a:lumMod val="95000"/>
                  </a:schemeClr>
                </a:solidFill>
                <a:effectLst/>
                <a:latin typeface="Söhne"/>
              </a:rPr>
              <a:t>In 2003, Yoshua Bengio </a:t>
            </a:r>
          </a:p>
          <a:p>
            <a:pPr algn="l"/>
            <a:r>
              <a:rPr lang="en-US" b="0" i="0" dirty="0">
                <a:solidFill>
                  <a:schemeClr val="bg1">
                    <a:lumMod val="95000"/>
                  </a:schemeClr>
                </a:solidFill>
                <a:effectLst/>
                <a:latin typeface="Söhne"/>
              </a:rPr>
              <a:t>and others published the </a:t>
            </a:r>
          </a:p>
          <a:p>
            <a:pPr algn="l"/>
            <a:r>
              <a:rPr lang="en-US" b="0" i="0" dirty="0">
                <a:solidFill>
                  <a:schemeClr val="bg1">
                    <a:lumMod val="95000"/>
                  </a:schemeClr>
                </a:solidFill>
                <a:effectLst/>
                <a:latin typeface="Söhne"/>
              </a:rPr>
              <a:t>article </a:t>
            </a:r>
          </a:p>
          <a:p>
            <a:pPr algn="l"/>
            <a:r>
              <a:rPr lang="en-US" b="0" i="0" dirty="0">
                <a:solidFill>
                  <a:schemeClr val="bg1">
                    <a:lumMod val="95000"/>
                  </a:schemeClr>
                </a:solidFill>
                <a:effectLst/>
                <a:latin typeface="Söhne"/>
              </a:rPr>
              <a:t>"A Neural Probabilistic Model</a:t>
            </a:r>
          </a:p>
          <a:p>
            <a:br>
              <a:rPr lang="en-US" dirty="0"/>
            </a:br>
            <a:endParaRPr lang="es-CO" dirty="0"/>
          </a:p>
        </p:txBody>
      </p:sp>
      <p:sp>
        <p:nvSpPr>
          <p:cNvPr id="15" name="Rectangle 3">
            <a:extLst>
              <a:ext uri="{FF2B5EF4-FFF2-40B4-BE49-F238E27FC236}">
                <a16:creationId xmlns:a16="http://schemas.microsoft.com/office/drawing/2014/main" id="{E666F6E8-594C-75F1-F4DF-8783A0904257}"/>
              </a:ext>
            </a:extLst>
          </p:cNvPr>
          <p:cNvSpPr>
            <a:spLocks noChangeArrowheads="1"/>
          </p:cNvSpPr>
          <p:nvPr/>
        </p:nvSpPr>
        <p:spPr bwMode="auto">
          <a:xfrm>
            <a:off x="0" y="0"/>
            <a:ext cx="1006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A neural probabilistic model as an approximator of probability distributions.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16" name="Rectangle 4">
            <a:extLst>
              <a:ext uri="{FF2B5EF4-FFF2-40B4-BE49-F238E27FC236}">
                <a16:creationId xmlns:a16="http://schemas.microsoft.com/office/drawing/2014/main" id="{AB8AF270-95CB-2B0E-B6DF-EE300017DF51}"/>
              </a:ext>
            </a:extLst>
          </p:cNvPr>
          <p:cNvSpPr>
            <a:spLocks noChangeArrowheads="1"/>
          </p:cNvSpPr>
          <p:nvPr/>
        </p:nvSpPr>
        <p:spPr bwMode="auto">
          <a:xfrm>
            <a:off x="0" y="0"/>
            <a:ext cx="33845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17" name="Rectangle 5">
            <a:extLst>
              <a:ext uri="{FF2B5EF4-FFF2-40B4-BE49-F238E27FC236}">
                <a16:creationId xmlns:a16="http://schemas.microsoft.com/office/drawing/2014/main" id="{ED36DDA4-2917-BC8B-CC4B-F2BFEEB9AED3}"/>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Inter"/>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2" name="Rectangle 9">
            <a:extLst>
              <a:ext uri="{FF2B5EF4-FFF2-40B4-BE49-F238E27FC236}">
                <a16:creationId xmlns:a16="http://schemas.microsoft.com/office/drawing/2014/main" id="{48B829D6-4A9B-4154-1626-58119AB565DB}"/>
              </a:ext>
            </a:extLst>
          </p:cNvPr>
          <p:cNvSpPr>
            <a:spLocks noChangeArrowheads="1"/>
          </p:cNvSpPr>
          <p:nvPr/>
        </p:nvSpPr>
        <p:spPr bwMode="auto">
          <a:xfrm>
            <a:off x="152400" y="152400"/>
            <a:ext cx="1006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A neural probabilistic model as an approximator of probability distributions.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3" name="Rectangle 10">
            <a:extLst>
              <a:ext uri="{FF2B5EF4-FFF2-40B4-BE49-F238E27FC236}">
                <a16:creationId xmlns:a16="http://schemas.microsoft.com/office/drawing/2014/main" id="{0B4EE871-A76E-3E5B-DF37-C7A541F4E952}"/>
              </a:ext>
            </a:extLst>
          </p:cNvPr>
          <p:cNvSpPr>
            <a:spLocks noChangeArrowheads="1"/>
          </p:cNvSpPr>
          <p:nvPr/>
        </p:nvSpPr>
        <p:spPr bwMode="auto">
          <a:xfrm>
            <a:off x="152400" y="152400"/>
            <a:ext cx="33845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26" name="Rectangle 11">
            <a:extLst>
              <a:ext uri="{FF2B5EF4-FFF2-40B4-BE49-F238E27FC236}">
                <a16:creationId xmlns:a16="http://schemas.microsoft.com/office/drawing/2014/main" id="{65C9E7D6-4ED1-927F-4D23-AA2D6478D466}"/>
              </a:ext>
            </a:extLst>
          </p:cNvPr>
          <p:cNvSpPr>
            <a:spLocks noChangeArrowheads="1"/>
          </p:cNvSpPr>
          <p:nvPr/>
        </p:nvSpPr>
        <p:spPr bwMode="auto">
          <a:xfrm>
            <a:off x="152400" y="15240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Inter"/>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7" name="Rectangle 12">
            <a:extLst>
              <a:ext uri="{FF2B5EF4-FFF2-40B4-BE49-F238E27FC236}">
                <a16:creationId xmlns:a16="http://schemas.microsoft.com/office/drawing/2014/main" id="{475CB30A-53FC-3365-8AD3-12C75170826A}"/>
              </a:ext>
            </a:extLst>
          </p:cNvPr>
          <p:cNvSpPr>
            <a:spLocks noChangeArrowheads="1"/>
          </p:cNvSpPr>
          <p:nvPr/>
        </p:nvSpPr>
        <p:spPr bwMode="auto">
          <a:xfrm>
            <a:off x="304800" y="304800"/>
            <a:ext cx="1006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A neural probabilistic model as an approximator of probability distributions.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8" name="Rectangle 13">
            <a:extLst>
              <a:ext uri="{FF2B5EF4-FFF2-40B4-BE49-F238E27FC236}">
                <a16:creationId xmlns:a16="http://schemas.microsoft.com/office/drawing/2014/main" id="{1C7376F7-776C-AA3D-9083-2A61F34A4A52}"/>
              </a:ext>
            </a:extLst>
          </p:cNvPr>
          <p:cNvSpPr>
            <a:spLocks noChangeArrowheads="1"/>
          </p:cNvSpPr>
          <p:nvPr/>
        </p:nvSpPr>
        <p:spPr bwMode="auto">
          <a:xfrm>
            <a:off x="304800" y="304800"/>
            <a:ext cx="33845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29" name="Rectangle 14">
            <a:extLst>
              <a:ext uri="{FF2B5EF4-FFF2-40B4-BE49-F238E27FC236}">
                <a16:creationId xmlns:a16="http://schemas.microsoft.com/office/drawing/2014/main" id="{E768B26A-2FD4-9F8E-BA09-73C50D259E5F}"/>
              </a:ext>
            </a:extLst>
          </p:cNvPr>
          <p:cNvSpPr>
            <a:spLocks noChangeArrowheads="1"/>
          </p:cNvSpPr>
          <p:nvPr/>
        </p:nvSpPr>
        <p:spPr bwMode="auto">
          <a:xfrm>
            <a:off x="304800" y="30480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Inter"/>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Embeddings and Semantic Models</a:t>
            </a:r>
          </a:p>
        </p:txBody>
      </p:sp>
      <p:sp>
        <p:nvSpPr>
          <p:cNvPr id="25" name="body1"/>
          <p:cNvSpPr>
            <a:spLocks noGrp="1"/>
          </p:cNvSpPr>
          <p:nvPr>
            <p:ph sz="quarter" idx="10"/>
          </p:nvPr>
        </p:nvSpPr>
        <p:spPr>
          <a:xfrm>
            <a:off x="1161573" y="3043777"/>
            <a:ext cx="3276442" cy="947164"/>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4"/>
            <a:r>
              <a:rPr lang="en-US" dirty="0"/>
              <a:t>In 2013, Tomas Mikolov introduced word representations using embeddings, which capture semantic relationships in a continuous numerical space, achieved with contextual models like Word2Vec.</a:t>
            </a:r>
          </a:p>
        </p:txBody>
      </p:sp>
      <p:pic>
        <p:nvPicPr>
          <p:cNvPr id="5122" name="Picture 2" descr="Word2Vec - Skipgram and CBOW">
            <a:extLst>
              <a:ext uri="{FF2B5EF4-FFF2-40B4-BE49-F238E27FC236}">
                <a16:creationId xmlns:a16="http://schemas.microsoft.com/office/drawing/2014/main" id="{43C8BECF-3C23-04C5-4E01-D2EFFF1C94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297" b="8272"/>
          <a:stretch/>
        </p:blipFill>
        <p:spPr bwMode="auto">
          <a:xfrm>
            <a:off x="4472557" y="1656582"/>
            <a:ext cx="7565407" cy="4450848"/>
          </a:xfrm>
          <a:prstGeom prst="rect">
            <a:avLst/>
          </a:prstGeom>
          <a:noFill/>
          <a:extLst>
            <a:ext uri="{909E8E84-426E-40DD-AFC4-6F175D3DCCD1}">
              <a14:hiddenFill xmlns:a14="http://schemas.microsoft.com/office/drawing/2010/main">
                <a:solidFill>
                  <a:srgbClr val="FFFFFF"/>
                </a:solidFill>
              </a14:hiddenFill>
            </a:ext>
          </a:extLst>
        </p:spPr>
      </p:pic>
      <p:pic>
        <p:nvPicPr>
          <p:cNvPr id="9" name="object 107">
            <a:extLst>
              <a:ext uri="{FF2B5EF4-FFF2-40B4-BE49-F238E27FC236}">
                <a16:creationId xmlns:a16="http://schemas.microsoft.com/office/drawing/2014/main" id="{5D884BCD-7374-0579-CF85-D25B02C2CE9A}"/>
              </a:ext>
            </a:extLst>
          </p:cNvPr>
          <p:cNvPicPr/>
          <p:nvPr/>
        </p:nvPicPr>
        <p:blipFill>
          <a:blip r:embed="rId5" cstate="print"/>
          <a:stretch>
            <a:fillRect/>
          </a:stretch>
        </p:blipFill>
        <p:spPr>
          <a:xfrm>
            <a:off x="198669" y="3196234"/>
            <a:ext cx="960119" cy="1200149"/>
          </a:xfrm>
          <a:prstGeom prst="rect">
            <a:avLst/>
          </a:prstGeom>
        </p:spPr>
      </p:pic>
      <p:sp>
        <p:nvSpPr>
          <p:cNvPr id="10" name="body1">
            <a:extLst>
              <a:ext uri="{FF2B5EF4-FFF2-40B4-BE49-F238E27FC236}">
                <a16:creationId xmlns:a16="http://schemas.microsoft.com/office/drawing/2014/main" id="{5DF9E9BC-2EE9-2CA8-4484-543EE65D2011}"/>
              </a:ext>
            </a:extLst>
          </p:cNvPr>
          <p:cNvSpPr txBox="1">
            <a:spLocks/>
          </p:cNvSpPr>
          <p:nvPr/>
        </p:nvSpPr>
        <p:spPr>
          <a:xfrm>
            <a:off x="198669" y="2493840"/>
            <a:ext cx="3276442" cy="615601"/>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Word Embeddings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Sequential Neural Models</a:t>
            </a:r>
          </a:p>
        </p:txBody>
      </p:sp>
      <p:pic>
        <p:nvPicPr>
          <p:cNvPr id="3" name="object 26">
            <a:extLst>
              <a:ext uri="{FF2B5EF4-FFF2-40B4-BE49-F238E27FC236}">
                <a16:creationId xmlns:a16="http://schemas.microsoft.com/office/drawing/2014/main" id="{A94A56AD-97AA-5F5C-D4A8-25478537EDAA}"/>
              </a:ext>
            </a:extLst>
          </p:cNvPr>
          <p:cNvPicPr/>
          <p:nvPr/>
        </p:nvPicPr>
        <p:blipFill>
          <a:blip r:embed="rId4" cstate="print"/>
          <a:stretch>
            <a:fillRect/>
          </a:stretch>
        </p:blipFill>
        <p:spPr>
          <a:xfrm>
            <a:off x="9454895" y="3425952"/>
            <a:ext cx="1039367" cy="1038605"/>
          </a:xfrm>
          <a:prstGeom prst="rect">
            <a:avLst/>
          </a:prstGeom>
        </p:spPr>
      </p:pic>
      <p:grpSp>
        <p:nvGrpSpPr>
          <p:cNvPr id="4" name="object 27">
            <a:extLst>
              <a:ext uri="{FF2B5EF4-FFF2-40B4-BE49-F238E27FC236}">
                <a16:creationId xmlns:a16="http://schemas.microsoft.com/office/drawing/2014/main" id="{5E7BA5E3-8E5F-88E7-97D9-FD45F5202B06}"/>
              </a:ext>
            </a:extLst>
          </p:cNvPr>
          <p:cNvGrpSpPr/>
          <p:nvPr/>
        </p:nvGrpSpPr>
        <p:grpSpPr>
          <a:xfrm>
            <a:off x="1536371" y="3135513"/>
            <a:ext cx="1523059" cy="1511935"/>
            <a:chOff x="1761744" y="3388626"/>
            <a:chExt cx="1224280" cy="1224280"/>
          </a:xfrm>
        </p:grpSpPr>
        <p:pic>
          <p:nvPicPr>
            <p:cNvPr id="5" name="object 28">
              <a:extLst>
                <a:ext uri="{FF2B5EF4-FFF2-40B4-BE49-F238E27FC236}">
                  <a16:creationId xmlns:a16="http://schemas.microsoft.com/office/drawing/2014/main" id="{A5FE6B0B-A11C-5CF4-EBC0-5FD2E8E684DB}"/>
                </a:ext>
              </a:extLst>
            </p:cNvPr>
            <p:cNvPicPr/>
            <p:nvPr/>
          </p:nvPicPr>
          <p:blipFill>
            <a:blip r:embed="rId5" cstate="print"/>
            <a:stretch>
              <a:fillRect/>
            </a:stretch>
          </p:blipFill>
          <p:spPr>
            <a:xfrm>
              <a:off x="1761744" y="3388626"/>
              <a:ext cx="1223771" cy="1223759"/>
            </a:xfrm>
            <a:prstGeom prst="rect">
              <a:avLst/>
            </a:prstGeom>
          </p:spPr>
        </p:pic>
        <p:pic>
          <p:nvPicPr>
            <p:cNvPr id="9" name="object 29">
              <a:extLst>
                <a:ext uri="{FF2B5EF4-FFF2-40B4-BE49-F238E27FC236}">
                  <a16:creationId xmlns:a16="http://schemas.microsoft.com/office/drawing/2014/main" id="{5889C644-2E3B-BBC8-CC72-BC13BB1D530C}"/>
                </a:ext>
              </a:extLst>
            </p:cNvPr>
            <p:cNvPicPr/>
            <p:nvPr/>
          </p:nvPicPr>
          <p:blipFill>
            <a:blip r:embed="rId6" cstate="print"/>
            <a:stretch>
              <a:fillRect/>
            </a:stretch>
          </p:blipFill>
          <p:spPr>
            <a:xfrm>
              <a:off x="1824989" y="3451860"/>
              <a:ext cx="1043939" cy="1043939"/>
            </a:xfrm>
            <a:prstGeom prst="rect">
              <a:avLst/>
            </a:prstGeom>
          </p:spPr>
        </p:pic>
        <p:sp>
          <p:nvSpPr>
            <p:cNvPr id="10" name="object 30">
              <a:extLst>
                <a:ext uri="{FF2B5EF4-FFF2-40B4-BE49-F238E27FC236}">
                  <a16:creationId xmlns:a16="http://schemas.microsoft.com/office/drawing/2014/main" id="{B7069BBB-8B47-C8CE-77C5-292E2F424F8E}"/>
                </a:ext>
              </a:extLst>
            </p:cNvPr>
            <p:cNvSpPr/>
            <p:nvPr/>
          </p:nvSpPr>
          <p:spPr>
            <a:xfrm>
              <a:off x="1805940" y="3432810"/>
              <a:ext cx="1082040" cy="1082040"/>
            </a:xfrm>
            <a:custGeom>
              <a:avLst/>
              <a:gdLst/>
              <a:ahLst/>
              <a:cxnLst/>
              <a:rect l="l" t="t" r="r" b="b"/>
              <a:pathLst>
                <a:path w="1082039" h="1082039">
                  <a:moveTo>
                    <a:pt x="0" y="0"/>
                  </a:moveTo>
                  <a:lnTo>
                    <a:pt x="1082039" y="0"/>
                  </a:lnTo>
                  <a:lnTo>
                    <a:pt x="1082039" y="1082039"/>
                  </a:lnTo>
                  <a:lnTo>
                    <a:pt x="0" y="1082039"/>
                  </a:lnTo>
                  <a:lnTo>
                    <a:pt x="0" y="0"/>
                  </a:lnTo>
                  <a:close/>
                </a:path>
              </a:pathLst>
            </a:custGeom>
            <a:ln w="38100">
              <a:solidFill>
                <a:srgbClr val="000000"/>
              </a:solidFill>
            </a:ln>
          </p:spPr>
          <p:txBody>
            <a:bodyPr wrap="square" lIns="0" tIns="0" rIns="0" bIns="0" rtlCol="0"/>
            <a:lstStyle/>
            <a:p>
              <a:endParaRPr/>
            </a:p>
          </p:txBody>
        </p:sp>
      </p:grpSp>
      <p:sp>
        <p:nvSpPr>
          <p:cNvPr id="11" name="object 31">
            <a:extLst>
              <a:ext uri="{FF2B5EF4-FFF2-40B4-BE49-F238E27FC236}">
                <a16:creationId xmlns:a16="http://schemas.microsoft.com/office/drawing/2014/main" id="{D31E78D9-27A7-669A-1EF9-FC4E66B19436}"/>
              </a:ext>
            </a:extLst>
          </p:cNvPr>
          <p:cNvSpPr/>
          <p:nvPr/>
        </p:nvSpPr>
        <p:spPr>
          <a:xfrm>
            <a:off x="4603241" y="1752605"/>
            <a:ext cx="3030855" cy="1136650"/>
          </a:xfrm>
          <a:custGeom>
            <a:avLst/>
            <a:gdLst/>
            <a:ahLst/>
            <a:cxnLst/>
            <a:rect l="l" t="t" r="r" b="b"/>
            <a:pathLst>
              <a:path w="3030854" h="1136650">
                <a:moveTo>
                  <a:pt x="0" y="189357"/>
                </a:moveTo>
                <a:lnTo>
                  <a:pt x="6764" y="139016"/>
                </a:lnTo>
                <a:lnTo>
                  <a:pt x="25854" y="93782"/>
                </a:lnTo>
                <a:lnTo>
                  <a:pt x="55464" y="55459"/>
                </a:lnTo>
                <a:lnTo>
                  <a:pt x="93788" y="25851"/>
                </a:lnTo>
                <a:lnTo>
                  <a:pt x="139020" y="6763"/>
                </a:lnTo>
                <a:lnTo>
                  <a:pt x="189357" y="0"/>
                </a:lnTo>
                <a:lnTo>
                  <a:pt x="2841117" y="0"/>
                </a:lnTo>
                <a:lnTo>
                  <a:pt x="2891453" y="6763"/>
                </a:lnTo>
                <a:lnTo>
                  <a:pt x="2936685" y="25851"/>
                </a:lnTo>
                <a:lnTo>
                  <a:pt x="2975009" y="55459"/>
                </a:lnTo>
                <a:lnTo>
                  <a:pt x="3004619" y="93782"/>
                </a:lnTo>
                <a:lnTo>
                  <a:pt x="3023709" y="139016"/>
                </a:lnTo>
                <a:lnTo>
                  <a:pt x="3030474" y="189357"/>
                </a:lnTo>
                <a:lnTo>
                  <a:pt x="3030474" y="946772"/>
                </a:lnTo>
                <a:lnTo>
                  <a:pt x="3023709" y="997113"/>
                </a:lnTo>
                <a:lnTo>
                  <a:pt x="3004619" y="1042350"/>
                </a:lnTo>
                <a:lnTo>
                  <a:pt x="2975009" y="1080676"/>
                </a:lnTo>
                <a:lnTo>
                  <a:pt x="2936685" y="1110287"/>
                </a:lnTo>
                <a:lnTo>
                  <a:pt x="2891453" y="1129377"/>
                </a:lnTo>
                <a:lnTo>
                  <a:pt x="2841117" y="1136142"/>
                </a:lnTo>
                <a:lnTo>
                  <a:pt x="189357" y="1136142"/>
                </a:lnTo>
                <a:lnTo>
                  <a:pt x="139020" y="1129377"/>
                </a:lnTo>
                <a:lnTo>
                  <a:pt x="93788" y="1110287"/>
                </a:lnTo>
                <a:lnTo>
                  <a:pt x="55464" y="1080676"/>
                </a:lnTo>
                <a:lnTo>
                  <a:pt x="25854" y="1042350"/>
                </a:lnTo>
                <a:lnTo>
                  <a:pt x="6764" y="997113"/>
                </a:lnTo>
                <a:lnTo>
                  <a:pt x="0" y="946772"/>
                </a:lnTo>
                <a:lnTo>
                  <a:pt x="0" y="189357"/>
                </a:lnTo>
                <a:close/>
              </a:path>
            </a:pathLst>
          </a:custGeom>
          <a:ln w="38100">
            <a:solidFill>
              <a:srgbClr val="007DCC"/>
            </a:solidFill>
          </a:ln>
        </p:spPr>
        <p:txBody>
          <a:bodyPr wrap="square" lIns="0" tIns="0" rIns="0" bIns="0" rtlCol="0" anchor="ctr"/>
          <a:lstStyle/>
          <a:p>
            <a:pPr algn="ctr"/>
            <a:r>
              <a:rPr lang="en-US" dirty="0">
                <a:solidFill>
                  <a:schemeClr val="bg1">
                    <a:lumMod val="95000"/>
                  </a:schemeClr>
                </a:solidFill>
              </a:rPr>
              <a:t>These models included a mechanism to represent memory in neural networks. </a:t>
            </a:r>
            <a:endParaRPr dirty="0">
              <a:solidFill>
                <a:schemeClr val="bg1">
                  <a:lumMod val="95000"/>
                </a:schemeClr>
              </a:solidFill>
            </a:endParaRPr>
          </a:p>
        </p:txBody>
      </p:sp>
      <p:sp>
        <p:nvSpPr>
          <p:cNvPr id="14" name="object 33">
            <a:extLst>
              <a:ext uri="{FF2B5EF4-FFF2-40B4-BE49-F238E27FC236}">
                <a16:creationId xmlns:a16="http://schemas.microsoft.com/office/drawing/2014/main" id="{512280D6-0F68-7167-7EBF-4B5A95D8DDF2}"/>
              </a:ext>
            </a:extLst>
          </p:cNvPr>
          <p:cNvSpPr/>
          <p:nvPr/>
        </p:nvSpPr>
        <p:spPr>
          <a:xfrm>
            <a:off x="8153400" y="1642874"/>
            <a:ext cx="3581400" cy="1356360"/>
          </a:xfrm>
          <a:custGeom>
            <a:avLst/>
            <a:gdLst/>
            <a:ahLst/>
            <a:cxnLst/>
            <a:rect l="l" t="t" r="r" b="b"/>
            <a:pathLst>
              <a:path w="3581400" h="1356360">
                <a:moveTo>
                  <a:pt x="0" y="226060"/>
                </a:moveTo>
                <a:lnTo>
                  <a:pt x="4592" y="180499"/>
                </a:lnTo>
                <a:lnTo>
                  <a:pt x="17764" y="138065"/>
                </a:lnTo>
                <a:lnTo>
                  <a:pt x="38606" y="99665"/>
                </a:lnTo>
                <a:lnTo>
                  <a:pt x="66209" y="66209"/>
                </a:lnTo>
                <a:lnTo>
                  <a:pt x="99665" y="38606"/>
                </a:lnTo>
                <a:lnTo>
                  <a:pt x="138065" y="17764"/>
                </a:lnTo>
                <a:lnTo>
                  <a:pt x="180499" y="4592"/>
                </a:lnTo>
                <a:lnTo>
                  <a:pt x="226060" y="0"/>
                </a:lnTo>
                <a:lnTo>
                  <a:pt x="3355340" y="0"/>
                </a:lnTo>
                <a:lnTo>
                  <a:pt x="3400900" y="4592"/>
                </a:lnTo>
                <a:lnTo>
                  <a:pt x="3443334" y="17764"/>
                </a:lnTo>
                <a:lnTo>
                  <a:pt x="3481734" y="38606"/>
                </a:lnTo>
                <a:lnTo>
                  <a:pt x="3515190" y="66209"/>
                </a:lnTo>
                <a:lnTo>
                  <a:pt x="3542793" y="99665"/>
                </a:lnTo>
                <a:lnTo>
                  <a:pt x="3563635" y="138065"/>
                </a:lnTo>
                <a:lnTo>
                  <a:pt x="3576807" y="180499"/>
                </a:lnTo>
                <a:lnTo>
                  <a:pt x="3581400" y="226060"/>
                </a:lnTo>
                <a:lnTo>
                  <a:pt x="3581400" y="1130300"/>
                </a:lnTo>
                <a:lnTo>
                  <a:pt x="3576807" y="1175856"/>
                </a:lnTo>
                <a:lnTo>
                  <a:pt x="3563635" y="1218289"/>
                </a:lnTo>
                <a:lnTo>
                  <a:pt x="3542793" y="1256688"/>
                </a:lnTo>
                <a:lnTo>
                  <a:pt x="3515190" y="1290145"/>
                </a:lnTo>
                <a:lnTo>
                  <a:pt x="3481734" y="1317750"/>
                </a:lnTo>
                <a:lnTo>
                  <a:pt x="3443334" y="1338593"/>
                </a:lnTo>
                <a:lnTo>
                  <a:pt x="3400900" y="1351766"/>
                </a:lnTo>
                <a:lnTo>
                  <a:pt x="3355340" y="1356360"/>
                </a:lnTo>
                <a:lnTo>
                  <a:pt x="226060" y="1356360"/>
                </a:lnTo>
                <a:lnTo>
                  <a:pt x="180499" y="1351766"/>
                </a:lnTo>
                <a:lnTo>
                  <a:pt x="138065" y="1338593"/>
                </a:lnTo>
                <a:lnTo>
                  <a:pt x="99665" y="1317750"/>
                </a:lnTo>
                <a:lnTo>
                  <a:pt x="66209" y="1290145"/>
                </a:lnTo>
                <a:lnTo>
                  <a:pt x="38606" y="1256688"/>
                </a:lnTo>
                <a:lnTo>
                  <a:pt x="17764" y="1218289"/>
                </a:lnTo>
                <a:lnTo>
                  <a:pt x="4592" y="1175856"/>
                </a:lnTo>
                <a:lnTo>
                  <a:pt x="0" y="1130300"/>
                </a:lnTo>
                <a:lnTo>
                  <a:pt x="0" y="226060"/>
                </a:lnTo>
                <a:close/>
              </a:path>
            </a:pathLst>
          </a:custGeom>
          <a:ln w="38100">
            <a:solidFill>
              <a:srgbClr val="007DCC"/>
            </a:solidFill>
            <a:prstDash val="sysDash"/>
          </a:ln>
        </p:spPr>
        <p:txBody>
          <a:bodyPr wrap="square" lIns="0" tIns="0" rIns="0" bIns="0" rtlCol="0" anchor="ctr"/>
          <a:lstStyle/>
          <a:p>
            <a:r>
              <a:rPr lang="en-US" dirty="0">
                <a:solidFill>
                  <a:schemeClr val="bg1">
                    <a:lumMod val="95000"/>
                  </a:schemeClr>
                </a:solidFill>
              </a:rPr>
              <a:t>They function similarly to the way we read texts: sequentially and using memory to understand</a:t>
            </a:r>
            <a:endParaRPr dirty="0">
              <a:solidFill>
                <a:schemeClr val="bg1">
                  <a:lumMod val="95000"/>
                </a:schemeClr>
              </a:solidFill>
            </a:endParaRPr>
          </a:p>
        </p:txBody>
      </p:sp>
      <p:sp>
        <p:nvSpPr>
          <p:cNvPr id="15" name="object 35">
            <a:extLst>
              <a:ext uri="{FF2B5EF4-FFF2-40B4-BE49-F238E27FC236}">
                <a16:creationId xmlns:a16="http://schemas.microsoft.com/office/drawing/2014/main" id="{0D8B0883-2850-2EF8-F7BF-B19E91750CAB}"/>
              </a:ext>
            </a:extLst>
          </p:cNvPr>
          <p:cNvSpPr/>
          <p:nvPr/>
        </p:nvSpPr>
        <p:spPr>
          <a:xfrm>
            <a:off x="670559" y="1624589"/>
            <a:ext cx="3352800" cy="1398270"/>
          </a:xfrm>
          <a:custGeom>
            <a:avLst/>
            <a:gdLst/>
            <a:ahLst/>
            <a:cxnLst/>
            <a:rect l="l" t="t" r="r" b="b"/>
            <a:pathLst>
              <a:path w="3352800" h="1398270">
                <a:moveTo>
                  <a:pt x="0" y="233045"/>
                </a:moveTo>
                <a:lnTo>
                  <a:pt x="4734" y="186076"/>
                </a:lnTo>
                <a:lnTo>
                  <a:pt x="18314" y="142330"/>
                </a:lnTo>
                <a:lnTo>
                  <a:pt x="39801" y="102744"/>
                </a:lnTo>
                <a:lnTo>
                  <a:pt x="68259" y="68254"/>
                </a:lnTo>
                <a:lnTo>
                  <a:pt x="102749" y="39798"/>
                </a:lnTo>
                <a:lnTo>
                  <a:pt x="142335" y="18312"/>
                </a:lnTo>
                <a:lnTo>
                  <a:pt x="186079" y="4734"/>
                </a:lnTo>
                <a:lnTo>
                  <a:pt x="233045" y="0"/>
                </a:lnTo>
                <a:lnTo>
                  <a:pt x="3119755" y="0"/>
                </a:lnTo>
                <a:lnTo>
                  <a:pt x="3166720" y="4734"/>
                </a:lnTo>
                <a:lnTo>
                  <a:pt x="3210464" y="18312"/>
                </a:lnTo>
                <a:lnTo>
                  <a:pt x="3250050" y="39798"/>
                </a:lnTo>
                <a:lnTo>
                  <a:pt x="3284540" y="68254"/>
                </a:lnTo>
                <a:lnTo>
                  <a:pt x="3312998" y="102744"/>
                </a:lnTo>
                <a:lnTo>
                  <a:pt x="3334485" y="142330"/>
                </a:lnTo>
                <a:lnTo>
                  <a:pt x="3348065" y="186076"/>
                </a:lnTo>
                <a:lnTo>
                  <a:pt x="3352800" y="233045"/>
                </a:lnTo>
                <a:lnTo>
                  <a:pt x="3352800" y="1165212"/>
                </a:lnTo>
                <a:lnTo>
                  <a:pt x="3348065" y="1212181"/>
                </a:lnTo>
                <a:lnTo>
                  <a:pt x="3334485" y="1255928"/>
                </a:lnTo>
                <a:lnTo>
                  <a:pt x="3312998" y="1295517"/>
                </a:lnTo>
                <a:lnTo>
                  <a:pt x="3284540" y="1330009"/>
                </a:lnTo>
                <a:lnTo>
                  <a:pt x="3250050" y="1358467"/>
                </a:lnTo>
                <a:lnTo>
                  <a:pt x="3210464" y="1379955"/>
                </a:lnTo>
                <a:lnTo>
                  <a:pt x="3166720" y="1393535"/>
                </a:lnTo>
                <a:lnTo>
                  <a:pt x="3119755" y="1398270"/>
                </a:lnTo>
                <a:lnTo>
                  <a:pt x="233045" y="1398270"/>
                </a:lnTo>
                <a:lnTo>
                  <a:pt x="186079" y="1393535"/>
                </a:lnTo>
                <a:lnTo>
                  <a:pt x="142335" y="1379955"/>
                </a:lnTo>
                <a:lnTo>
                  <a:pt x="102749" y="1358467"/>
                </a:lnTo>
                <a:lnTo>
                  <a:pt x="68259" y="1330009"/>
                </a:lnTo>
                <a:lnTo>
                  <a:pt x="39801" y="1295517"/>
                </a:lnTo>
                <a:lnTo>
                  <a:pt x="18314" y="1255928"/>
                </a:lnTo>
                <a:lnTo>
                  <a:pt x="4734" y="1212181"/>
                </a:lnTo>
                <a:lnTo>
                  <a:pt x="0" y="1165212"/>
                </a:lnTo>
                <a:lnTo>
                  <a:pt x="0" y="233045"/>
                </a:lnTo>
                <a:close/>
              </a:path>
            </a:pathLst>
          </a:custGeom>
          <a:ln w="38100">
            <a:solidFill>
              <a:srgbClr val="007DCC"/>
            </a:solidFill>
            <a:prstDash val="sysDash"/>
          </a:ln>
        </p:spPr>
        <p:txBody>
          <a:bodyPr wrap="square" lIns="0" tIns="0" rIns="0" bIns="0" rtlCol="0" anchor="ctr"/>
          <a:lstStyle/>
          <a:p>
            <a:pPr algn="ctr"/>
            <a:r>
              <a:rPr lang="en-US" dirty="0">
                <a:solidFill>
                  <a:schemeClr val="bg1">
                    <a:lumMod val="95000"/>
                  </a:schemeClr>
                </a:solidFill>
              </a:rPr>
              <a:t>The earliest models were the recurrent neural networks proposed by John Hopfield in 1982</a:t>
            </a:r>
            <a:endParaRPr dirty="0">
              <a:solidFill>
                <a:schemeClr val="bg1">
                  <a:lumMod val="95000"/>
                </a:schemeClr>
              </a:solidFill>
            </a:endParaRPr>
          </a:p>
        </p:txBody>
      </p:sp>
      <p:grpSp>
        <p:nvGrpSpPr>
          <p:cNvPr id="16" name="object 37">
            <a:extLst>
              <a:ext uri="{FF2B5EF4-FFF2-40B4-BE49-F238E27FC236}">
                <a16:creationId xmlns:a16="http://schemas.microsoft.com/office/drawing/2014/main" id="{11C2F2A5-6854-65A5-DD29-D062231E118C}"/>
              </a:ext>
            </a:extLst>
          </p:cNvPr>
          <p:cNvGrpSpPr/>
          <p:nvPr/>
        </p:nvGrpSpPr>
        <p:grpSpPr>
          <a:xfrm>
            <a:off x="6061715" y="2888742"/>
            <a:ext cx="114300" cy="1607185"/>
            <a:chOff x="6061715" y="2888742"/>
            <a:chExt cx="114300" cy="1607185"/>
          </a:xfrm>
        </p:grpSpPr>
        <p:sp>
          <p:nvSpPr>
            <p:cNvPr id="17" name="object 38">
              <a:extLst>
                <a:ext uri="{FF2B5EF4-FFF2-40B4-BE49-F238E27FC236}">
                  <a16:creationId xmlns:a16="http://schemas.microsoft.com/office/drawing/2014/main" id="{C17296DB-2D9C-B06E-604C-0A510EB2D7C5}"/>
                </a:ext>
              </a:extLst>
            </p:cNvPr>
            <p:cNvSpPr/>
            <p:nvPr/>
          </p:nvSpPr>
          <p:spPr>
            <a:xfrm>
              <a:off x="6118860" y="2888742"/>
              <a:ext cx="0" cy="1511935"/>
            </a:xfrm>
            <a:custGeom>
              <a:avLst/>
              <a:gdLst/>
              <a:ahLst/>
              <a:cxnLst/>
              <a:rect l="l" t="t" r="r" b="b"/>
              <a:pathLst>
                <a:path h="1511935">
                  <a:moveTo>
                    <a:pt x="0" y="0"/>
                  </a:moveTo>
                  <a:lnTo>
                    <a:pt x="0" y="1511642"/>
                  </a:lnTo>
                </a:path>
              </a:pathLst>
            </a:custGeom>
            <a:ln w="38100">
              <a:solidFill>
                <a:srgbClr val="497DBA"/>
              </a:solidFill>
            </a:ln>
          </p:spPr>
          <p:txBody>
            <a:bodyPr wrap="square" lIns="0" tIns="0" rIns="0" bIns="0" rtlCol="0"/>
            <a:lstStyle/>
            <a:p>
              <a:endParaRPr/>
            </a:p>
          </p:txBody>
        </p:sp>
        <p:sp>
          <p:nvSpPr>
            <p:cNvPr id="18" name="object 39">
              <a:extLst>
                <a:ext uri="{FF2B5EF4-FFF2-40B4-BE49-F238E27FC236}">
                  <a16:creationId xmlns:a16="http://schemas.microsoft.com/office/drawing/2014/main" id="{9E980369-8AAF-B155-DD68-479B1C6DB10C}"/>
                </a:ext>
              </a:extLst>
            </p:cNvPr>
            <p:cNvSpPr/>
            <p:nvPr/>
          </p:nvSpPr>
          <p:spPr>
            <a:xfrm>
              <a:off x="6061715" y="4381343"/>
              <a:ext cx="114300" cy="114300"/>
            </a:xfrm>
            <a:custGeom>
              <a:avLst/>
              <a:gdLst/>
              <a:ahLst/>
              <a:cxnLst/>
              <a:rect l="l" t="t" r="r" b="b"/>
              <a:pathLst>
                <a:path w="114300" h="114300">
                  <a:moveTo>
                    <a:pt x="114300" y="0"/>
                  </a:moveTo>
                  <a:lnTo>
                    <a:pt x="0" y="0"/>
                  </a:lnTo>
                  <a:lnTo>
                    <a:pt x="57150" y="114299"/>
                  </a:lnTo>
                  <a:lnTo>
                    <a:pt x="114300" y="0"/>
                  </a:lnTo>
                  <a:close/>
                </a:path>
              </a:pathLst>
            </a:custGeom>
            <a:solidFill>
              <a:srgbClr val="497DBA"/>
            </a:solidFill>
          </p:spPr>
          <p:txBody>
            <a:bodyPr wrap="square" lIns="0" tIns="0" rIns="0" bIns="0" rtlCol="0"/>
            <a:lstStyle/>
            <a:p>
              <a:endParaRPr/>
            </a:p>
          </p:txBody>
        </p:sp>
      </p:grpSp>
      <p:pic>
        <p:nvPicPr>
          <p:cNvPr id="19" name="object 25">
            <a:extLst>
              <a:ext uri="{FF2B5EF4-FFF2-40B4-BE49-F238E27FC236}">
                <a16:creationId xmlns:a16="http://schemas.microsoft.com/office/drawing/2014/main" id="{D3F09CFF-4FC4-1A27-296A-16224B4B271B}"/>
              </a:ext>
            </a:extLst>
          </p:cNvPr>
          <p:cNvPicPr/>
          <p:nvPr/>
        </p:nvPicPr>
        <p:blipFill>
          <a:blip r:embed="rId7" cstate="print"/>
          <a:stretch>
            <a:fillRect/>
          </a:stretch>
        </p:blipFill>
        <p:spPr>
          <a:xfrm>
            <a:off x="1348664" y="4702364"/>
            <a:ext cx="9494670" cy="1932293"/>
          </a:xfrm>
          <a:prstGeom prst="rect">
            <a:avLst/>
          </a:prstGeom>
        </p:spPr>
      </p:pic>
    </p:spTree>
    <p:extLst>
      <p:ext uri="{BB962C8B-B14F-4D97-AF65-F5344CB8AC3E}">
        <p14:creationId xmlns:p14="http://schemas.microsoft.com/office/powerpoint/2010/main" val="811060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Attention Mechanisms</a:t>
            </a:r>
          </a:p>
        </p:txBody>
      </p:sp>
      <p:sp>
        <p:nvSpPr>
          <p:cNvPr id="25" name="body1"/>
          <p:cNvSpPr>
            <a:spLocks noGrp="1"/>
          </p:cNvSpPr>
          <p:nvPr>
            <p:ph sz="quarter" idx="10"/>
          </p:nvPr>
        </p:nvSpPr>
        <p:spPr>
          <a:xfrm>
            <a:off x="322479" y="112627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Importance of Words</a:t>
            </a:r>
          </a:p>
          <a:p>
            <a:pPr lvl="4"/>
            <a:r>
              <a:rPr lang="en-US" dirty="0"/>
              <a:t>Attention mechanisms weigh the importance of words within a sequence for a specific task. They were used alongside recurrent networks to improve memory representation. In 2017, Ashish Vaswani and others demonstrated that attention mechanisms were more crucial than recurrent networks in language modeling, leading to the development of transformer models.</a:t>
            </a:r>
          </a:p>
        </p:txBody>
      </p:sp>
      <p:pic>
        <p:nvPicPr>
          <p:cNvPr id="9" name="object 10">
            <a:extLst>
              <a:ext uri="{FF2B5EF4-FFF2-40B4-BE49-F238E27FC236}">
                <a16:creationId xmlns:a16="http://schemas.microsoft.com/office/drawing/2014/main" id="{67897203-61D4-1469-DA9E-1AA906CCCF8C}"/>
              </a:ext>
            </a:extLst>
          </p:cNvPr>
          <p:cNvPicPr/>
          <p:nvPr/>
        </p:nvPicPr>
        <p:blipFill>
          <a:blip r:embed="rId4" cstate="print"/>
          <a:stretch>
            <a:fillRect/>
          </a:stretch>
        </p:blipFill>
        <p:spPr>
          <a:xfrm>
            <a:off x="8593081" y="1249906"/>
            <a:ext cx="3155441" cy="4446269"/>
          </a:xfrm>
          <a:prstGeom prst="rect">
            <a:avLst/>
          </a:prstGeom>
        </p:spPr>
      </p:pic>
      <p:pic>
        <p:nvPicPr>
          <p:cNvPr id="10" name="object 35">
            <a:extLst>
              <a:ext uri="{FF2B5EF4-FFF2-40B4-BE49-F238E27FC236}">
                <a16:creationId xmlns:a16="http://schemas.microsoft.com/office/drawing/2014/main" id="{5D5BFE4C-CA0A-1FF1-067D-14F885C567A6}"/>
              </a:ext>
            </a:extLst>
          </p:cNvPr>
          <p:cNvPicPr/>
          <p:nvPr/>
        </p:nvPicPr>
        <p:blipFill>
          <a:blip r:embed="rId5" cstate="print"/>
          <a:stretch>
            <a:fillRect/>
          </a:stretch>
        </p:blipFill>
        <p:spPr>
          <a:xfrm>
            <a:off x="3828415" y="2339347"/>
            <a:ext cx="1219199" cy="1219199"/>
          </a:xfrm>
          <a:prstGeom prst="rect">
            <a:avLst/>
          </a:prstGeom>
        </p:spPr>
      </p:pic>
      <p:pic>
        <p:nvPicPr>
          <p:cNvPr id="11" name="object 34">
            <a:extLst>
              <a:ext uri="{FF2B5EF4-FFF2-40B4-BE49-F238E27FC236}">
                <a16:creationId xmlns:a16="http://schemas.microsoft.com/office/drawing/2014/main" id="{DCEE2DAF-E293-4556-D1EC-F3D60F1340E5}"/>
              </a:ext>
            </a:extLst>
          </p:cNvPr>
          <p:cNvPicPr/>
          <p:nvPr/>
        </p:nvPicPr>
        <p:blipFill>
          <a:blip r:embed="rId6" cstate="print"/>
          <a:stretch>
            <a:fillRect/>
          </a:stretch>
        </p:blipFill>
        <p:spPr>
          <a:xfrm>
            <a:off x="1020987" y="4987482"/>
            <a:ext cx="1186433" cy="1186433"/>
          </a:xfrm>
          <a:prstGeom prst="rect">
            <a:avLst/>
          </a:prstGeom>
        </p:spPr>
      </p:pic>
      <p:sp>
        <p:nvSpPr>
          <p:cNvPr id="12" name="object 2">
            <a:extLst>
              <a:ext uri="{FF2B5EF4-FFF2-40B4-BE49-F238E27FC236}">
                <a16:creationId xmlns:a16="http://schemas.microsoft.com/office/drawing/2014/main" id="{BF5AD1ED-4885-9C9F-BF84-30256030946C}"/>
              </a:ext>
            </a:extLst>
          </p:cNvPr>
          <p:cNvSpPr/>
          <p:nvPr/>
        </p:nvSpPr>
        <p:spPr>
          <a:xfrm>
            <a:off x="224121" y="1292341"/>
            <a:ext cx="3312000" cy="3034600"/>
          </a:xfrm>
          <a:custGeom>
            <a:avLst/>
            <a:gdLst/>
            <a:ahLst/>
            <a:cxnLst/>
            <a:rect l="l" t="t" r="r" b="b"/>
            <a:pathLst>
              <a:path w="6324600" h="1097279">
                <a:moveTo>
                  <a:pt x="0" y="182879"/>
                </a:moveTo>
                <a:lnTo>
                  <a:pt x="6532" y="134262"/>
                </a:lnTo>
                <a:lnTo>
                  <a:pt x="24968" y="90576"/>
                </a:lnTo>
                <a:lnTo>
                  <a:pt x="53563" y="53563"/>
                </a:lnTo>
                <a:lnTo>
                  <a:pt x="90576" y="24968"/>
                </a:lnTo>
                <a:lnTo>
                  <a:pt x="134262" y="6532"/>
                </a:lnTo>
                <a:lnTo>
                  <a:pt x="182880" y="0"/>
                </a:lnTo>
                <a:lnTo>
                  <a:pt x="6141720" y="0"/>
                </a:lnTo>
                <a:lnTo>
                  <a:pt x="6190337" y="6532"/>
                </a:lnTo>
                <a:lnTo>
                  <a:pt x="6234023" y="24968"/>
                </a:lnTo>
                <a:lnTo>
                  <a:pt x="6271036" y="53563"/>
                </a:lnTo>
                <a:lnTo>
                  <a:pt x="6299631" y="90576"/>
                </a:lnTo>
                <a:lnTo>
                  <a:pt x="6318067" y="134262"/>
                </a:lnTo>
                <a:lnTo>
                  <a:pt x="6324600" y="182879"/>
                </a:lnTo>
                <a:lnTo>
                  <a:pt x="6324600" y="914387"/>
                </a:lnTo>
                <a:lnTo>
                  <a:pt x="6318067" y="963005"/>
                </a:lnTo>
                <a:lnTo>
                  <a:pt x="6299631" y="1006694"/>
                </a:lnTo>
                <a:lnTo>
                  <a:pt x="6271036" y="1043709"/>
                </a:lnTo>
                <a:lnTo>
                  <a:pt x="6234023" y="1072308"/>
                </a:lnTo>
                <a:lnTo>
                  <a:pt x="6190337" y="1090746"/>
                </a:lnTo>
                <a:lnTo>
                  <a:pt x="6141720" y="1097279"/>
                </a:lnTo>
                <a:lnTo>
                  <a:pt x="182880" y="1097279"/>
                </a:lnTo>
                <a:lnTo>
                  <a:pt x="134262" y="1090746"/>
                </a:lnTo>
                <a:lnTo>
                  <a:pt x="90576" y="1072308"/>
                </a:lnTo>
                <a:lnTo>
                  <a:pt x="53563" y="1043709"/>
                </a:lnTo>
                <a:lnTo>
                  <a:pt x="24968" y="1006694"/>
                </a:lnTo>
                <a:lnTo>
                  <a:pt x="6532" y="963005"/>
                </a:lnTo>
                <a:lnTo>
                  <a:pt x="0" y="914387"/>
                </a:lnTo>
                <a:lnTo>
                  <a:pt x="0" y="182879"/>
                </a:lnTo>
                <a:close/>
              </a:path>
            </a:pathLst>
          </a:custGeom>
          <a:ln w="31750">
            <a:solidFill>
              <a:srgbClr val="548ED4"/>
            </a:solidFill>
            <a:prstDash val="dash"/>
          </a:ln>
        </p:spPr>
        <p:txBody>
          <a:bodyPr wrap="square" lIns="0" tIns="0" rIns="0" bIns="0" rtlCol="0"/>
          <a:lstStyle/>
          <a:p>
            <a:endParaRPr/>
          </a:p>
        </p:txBody>
      </p:sp>
      <p:sp>
        <p:nvSpPr>
          <p:cNvPr id="13" name="object 36">
            <a:extLst>
              <a:ext uri="{FF2B5EF4-FFF2-40B4-BE49-F238E27FC236}">
                <a16:creationId xmlns:a16="http://schemas.microsoft.com/office/drawing/2014/main" id="{EFBB9101-1F6D-4E3A-8592-0DAF0B722C64}"/>
              </a:ext>
            </a:extLst>
          </p:cNvPr>
          <p:cNvSpPr/>
          <p:nvPr/>
        </p:nvSpPr>
        <p:spPr>
          <a:xfrm>
            <a:off x="2429106" y="5304410"/>
            <a:ext cx="5431790" cy="552578"/>
          </a:xfrm>
          <a:custGeom>
            <a:avLst/>
            <a:gdLst/>
            <a:ahLst/>
            <a:cxnLst/>
            <a:rect l="l" t="t" r="r" b="b"/>
            <a:pathLst>
              <a:path w="5431790" h="466090">
                <a:moveTo>
                  <a:pt x="5353939" y="0"/>
                </a:moveTo>
                <a:lnTo>
                  <a:pt x="77597" y="0"/>
                </a:lnTo>
                <a:lnTo>
                  <a:pt x="47395" y="6096"/>
                </a:lnTo>
                <a:lnTo>
                  <a:pt x="22729" y="22725"/>
                </a:lnTo>
                <a:lnTo>
                  <a:pt x="6098" y="47389"/>
                </a:lnTo>
                <a:lnTo>
                  <a:pt x="0" y="77596"/>
                </a:lnTo>
                <a:lnTo>
                  <a:pt x="0" y="387972"/>
                </a:lnTo>
                <a:lnTo>
                  <a:pt x="6098" y="418181"/>
                </a:lnTo>
                <a:lnTo>
                  <a:pt x="22729" y="442850"/>
                </a:lnTo>
                <a:lnTo>
                  <a:pt x="47395" y="459483"/>
                </a:lnTo>
                <a:lnTo>
                  <a:pt x="77597" y="465581"/>
                </a:lnTo>
                <a:lnTo>
                  <a:pt x="5353939" y="465581"/>
                </a:lnTo>
                <a:lnTo>
                  <a:pt x="5384140" y="459483"/>
                </a:lnTo>
                <a:lnTo>
                  <a:pt x="5408806" y="442850"/>
                </a:lnTo>
                <a:lnTo>
                  <a:pt x="5425437" y="418181"/>
                </a:lnTo>
                <a:lnTo>
                  <a:pt x="5431536" y="387972"/>
                </a:lnTo>
                <a:lnTo>
                  <a:pt x="5431536" y="77596"/>
                </a:lnTo>
                <a:lnTo>
                  <a:pt x="5425437" y="47389"/>
                </a:lnTo>
                <a:lnTo>
                  <a:pt x="5408806" y="22725"/>
                </a:lnTo>
                <a:lnTo>
                  <a:pt x="5384140" y="6096"/>
                </a:lnTo>
                <a:lnTo>
                  <a:pt x="5353939" y="0"/>
                </a:lnTo>
                <a:close/>
              </a:path>
            </a:pathLst>
          </a:custGeom>
          <a:solidFill>
            <a:srgbClr val="8EB4E2"/>
          </a:solidFill>
        </p:spPr>
        <p:txBody>
          <a:bodyPr wrap="square" lIns="0" tIns="0" rIns="0" bIns="0" rtlCol="0" anchor="t"/>
          <a:lstStyle/>
          <a:p>
            <a:r>
              <a:rPr lang="en-US" b="1" dirty="0"/>
              <a:t>This gave rise to the models known as transformers.</a:t>
            </a:r>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sp>
        <p:nvSpPr>
          <p:cNvPr id="14" name="CuadroTexto 13">
            <a:extLst>
              <a:ext uri="{FF2B5EF4-FFF2-40B4-BE49-F238E27FC236}">
                <a16:creationId xmlns:a16="http://schemas.microsoft.com/office/drawing/2014/main" id="{6935E56A-EED5-CB38-832C-2352FF7125E7}"/>
              </a:ext>
            </a:extLst>
          </p:cNvPr>
          <p:cNvSpPr txBox="1"/>
          <p:nvPr/>
        </p:nvSpPr>
        <p:spPr>
          <a:xfrm>
            <a:off x="4406325" y="1284200"/>
            <a:ext cx="3677225" cy="923330"/>
          </a:xfrm>
          <a:prstGeom prst="rect">
            <a:avLst/>
          </a:prstGeom>
          <a:noFill/>
        </p:spPr>
        <p:txBody>
          <a:bodyPr wrap="none" rtlCol="0">
            <a:spAutoFit/>
          </a:bodyPr>
          <a:lstStyle/>
          <a:p>
            <a:br>
              <a:rPr lang="en-US" dirty="0">
                <a:solidFill>
                  <a:schemeClr val="bg1">
                    <a:lumMod val="95000"/>
                  </a:schemeClr>
                </a:solidFill>
              </a:rPr>
            </a:br>
            <a:r>
              <a:rPr lang="en-US" b="0" i="0" dirty="0">
                <a:solidFill>
                  <a:schemeClr val="bg1">
                    <a:lumMod val="95000"/>
                  </a:schemeClr>
                </a:solidFill>
                <a:effectLst/>
                <a:latin typeface="Söhne"/>
              </a:rPr>
              <a:t>They weigh the importance of words </a:t>
            </a:r>
          </a:p>
          <a:p>
            <a:r>
              <a:rPr lang="en-US" b="0" i="0" dirty="0">
                <a:solidFill>
                  <a:schemeClr val="bg1">
                    <a:lumMod val="95000"/>
                  </a:schemeClr>
                </a:solidFill>
                <a:effectLst/>
                <a:latin typeface="Söhne"/>
              </a:rPr>
              <a:t>within a sequence for a specific task. </a:t>
            </a:r>
            <a:endParaRPr lang="es-CO" dirty="0">
              <a:solidFill>
                <a:schemeClr val="bg1">
                  <a:lumMod val="95000"/>
                </a:schemeClr>
              </a:solidFill>
            </a:endParaRPr>
          </a:p>
        </p:txBody>
      </p:sp>
      <p:sp>
        <p:nvSpPr>
          <p:cNvPr id="15" name="CuadroTexto 14">
            <a:extLst>
              <a:ext uri="{FF2B5EF4-FFF2-40B4-BE49-F238E27FC236}">
                <a16:creationId xmlns:a16="http://schemas.microsoft.com/office/drawing/2014/main" id="{BB2BB6C7-541B-C5A2-6162-D2B3DC5E9B39}"/>
              </a:ext>
            </a:extLst>
          </p:cNvPr>
          <p:cNvSpPr txBox="1"/>
          <p:nvPr/>
        </p:nvSpPr>
        <p:spPr>
          <a:xfrm>
            <a:off x="5047113" y="3126871"/>
            <a:ext cx="3340723" cy="1200329"/>
          </a:xfrm>
          <a:prstGeom prst="rect">
            <a:avLst/>
          </a:prstGeom>
          <a:noFill/>
        </p:spPr>
        <p:txBody>
          <a:bodyPr wrap="none" rtlCol="0">
            <a:spAutoFit/>
          </a:bodyPr>
          <a:lstStyle/>
          <a:p>
            <a:br>
              <a:rPr lang="en-US" dirty="0">
                <a:solidFill>
                  <a:schemeClr val="bg1">
                    <a:lumMod val="95000"/>
                  </a:schemeClr>
                </a:solidFill>
              </a:rPr>
            </a:br>
            <a:r>
              <a:rPr lang="en-US" b="0" i="0" dirty="0">
                <a:solidFill>
                  <a:srgbClr val="ECECEC"/>
                </a:solidFill>
                <a:effectLst/>
                <a:latin typeface="Söhne"/>
              </a:rPr>
              <a:t>These were being used alongside </a:t>
            </a:r>
          </a:p>
          <a:p>
            <a:r>
              <a:rPr lang="en-US" b="0" i="0" dirty="0">
                <a:solidFill>
                  <a:srgbClr val="ECECEC"/>
                </a:solidFill>
                <a:effectLst/>
                <a:latin typeface="Söhne"/>
              </a:rPr>
              <a:t>recurrent networks as a way</a:t>
            </a:r>
          </a:p>
          <a:p>
            <a:r>
              <a:rPr lang="en-US" b="0" i="0" dirty="0">
                <a:solidFill>
                  <a:srgbClr val="ECECEC"/>
                </a:solidFill>
                <a:effectLst/>
                <a:latin typeface="Söhne"/>
              </a:rPr>
              <a:t> to improve memory.</a:t>
            </a:r>
            <a:endParaRPr lang="es-CO" dirty="0">
              <a:solidFill>
                <a:schemeClr val="bg1">
                  <a:lumMod val="95000"/>
                </a:schemeClr>
              </a:solidFill>
            </a:endParaRPr>
          </a:p>
        </p:txBody>
      </p:sp>
      <p:sp>
        <p:nvSpPr>
          <p:cNvPr id="16" name="object 2">
            <a:extLst>
              <a:ext uri="{FF2B5EF4-FFF2-40B4-BE49-F238E27FC236}">
                <a16:creationId xmlns:a16="http://schemas.microsoft.com/office/drawing/2014/main" id="{7C96F111-FBFA-BCAC-28D8-A18B31EF49D6}"/>
              </a:ext>
            </a:extLst>
          </p:cNvPr>
          <p:cNvSpPr/>
          <p:nvPr/>
        </p:nvSpPr>
        <p:spPr>
          <a:xfrm>
            <a:off x="5012534" y="3357074"/>
            <a:ext cx="3312000" cy="1056369"/>
          </a:xfrm>
          <a:custGeom>
            <a:avLst/>
            <a:gdLst/>
            <a:ahLst/>
            <a:cxnLst/>
            <a:rect l="l" t="t" r="r" b="b"/>
            <a:pathLst>
              <a:path w="6324600" h="1097279">
                <a:moveTo>
                  <a:pt x="0" y="182879"/>
                </a:moveTo>
                <a:lnTo>
                  <a:pt x="6532" y="134262"/>
                </a:lnTo>
                <a:lnTo>
                  <a:pt x="24968" y="90576"/>
                </a:lnTo>
                <a:lnTo>
                  <a:pt x="53563" y="53563"/>
                </a:lnTo>
                <a:lnTo>
                  <a:pt x="90576" y="24968"/>
                </a:lnTo>
                <a:lnTo>
                  <a:pt x="134262" y="6532"/>
                </a:lnTo>
                <a:lnTo>
                  <a:pt x="182880" y="0"/>
                </a:lnTo>
                <a:lnTo>
                  <a:pt x="6141720" y="0"/>
                </a:lnTo>
                <a:lnTo>
                  <a:pt x="6190337" y="6532"/>
                </a:lnTo>
                <a:lnTo>
                  <a:pt x="6234023" y="24968"/>
                </a:lnTo>
                <a:lnTo>
                  <a:pt x="6271036" y="53563"/>
                </a:lnTo>
                <a:lnTo>
                  <a:pt x="6299631" y="90576"/>
                </a:lnTo>
                <a:lnTo>
                  <a:pt x="6318067" y="134262"/>
                </a:lnTo>
                <a:lnTo>
                  <a:pt x="6324600" y="182879"/>
                </a:lnTo>
                <a:lnTo>
                  <a:pt x="6324600" y="914387"/>
                </a:lnTo>
                <a:lnTo>
                  <a:pt x="6318067" y="963005"/>
                </a:lnTo>
                <a:lnTo>
                  <a:pt x="6299631" y="1006694"/>
                </a:lnTo>
                <a:lnTo>
                  <a:pt x="6271036" y="1043709"/>
                </a:lnTo>
                <a:lnTo>
                  <a:pt x="6234023" y="1072308"/>
                </a:lnTo>
                <a:lnTo>
                  <a:pt x="6190337" y="1090746"/>
                </a:lnTo>
                <a:lnTo>
                  <a:pt x="6141720" y="1097279"/>
                </a:lnTo>
                <a:lnTo>
                  <a:pt x="182880" y="1097279"/>
                </a:lnTo>
                <a:lnTo>
                  <a:pt x="134262" y="1090746"/>
                </a:lnTo>
                <a:lnTo>
                  <a:pt x="90576" y="1072308"/>
                </a:lnTo>
                <a:lnTo>
                  <a:pt x="53563" y="1043709"/>
                </a:lnTo>
                <a:lnTo>
                  <a:pt x="24968" y="1006694"/>
                </a:lnTo>
                <a:lnTo>
                  <a:pt x="6532" y="963005"/>
                </a:lnTo>
                <a:lnTo>
                  <a:pt x="0" y="914387"/>
                </a:lnTo>
                <a:lnTo>
                  <a:pt x="0" y="182879"/>
                </a:lnTo>
                <a:close/>
              </a:path>
            </a:pathLst>
          </a:custGeom>
          <a:ln w="31750">
            <a:solidFill>
              <a:srgbClr val="548ED4"/>
            </a:solidFill>
            <a:prstDash val="dash"/>
          </a:ln>
        </p:spPr>
        <p:txBody>
          <a:bodyPr wrap="square" lIns="0" tIns="0" rIns="0" bIns="0" rtlCol="0"/>
          <a:lstStyle/>
          <a:p>
            <a:endParaRPr/>
          </a:p>
        </p:txBody>
      </p:sp>
      <p:sp>
        <p:nvSpPr>
          <p:cNvPr id="17" name="CuadroTexto 16">
            <a:extLst>
              <a:ext uri="{FF2B5EF4-FFF2-40B4-BE49-F238E27FC236}">
                <a16:creationId xmlns:a16="http://schemas.microsoft.com/office/drawing/2014/main" id="{80799118-BBE8-8F19-49AD-B296E9E803E3}"/>
              </a:ext>
            </a:extLst>
          </p:cNvPr>
          <p:cNvSpPr txBox="1"/>
          <p:nvPr/>
        </p:nvSpPr>
        <p:spPr>
          <a:xfrm>
            <a:off x="8565670" y="5685218"/>
            <a:ext cx="2347759" cy="738664"/>
          </a:xfrm>
          <a:prstGeom prst="rect">
            <a:avLst/>
          </a:prstGeom>
          <a:noFill/>
        </p:spPr>
        <p:txBody>
          <a:bodyPr wrap="none" rtlCol="0">
            <a:spAutoFit/>
          </a:bodyPr>
          <a:lstStyle/>
          <a:p>
            <a:r>
              <a:rPr lang="es-CO" sz="1200" spc="-80" dirty="0">
                <a:solidFill>
                  <a:schemeClr val="bg1">
                    <a:lumMod val="95000"/>
                  </a:schemeClr>
                </a:solidFill>
                <a:latin typeface="Arial MT"/>
                <a:cs typeface="Arial MT"/>
              </a:rPr>
              <a:t>Arquitectura</a:t>
            </a:r>
            <a:r>
              <a:rPr lang="es-CO" sz="1200" spc="-95" dirty="0">
                <a:solidFill>
                  <a:schemeClr val="bg1">
                    <a:lumMod val="95000"/>
                  </a:schemeClr>
                </a:solidFill>
                <a:latin typeface="Arial MT"/>
                <a:cs typeface="Arial MT"/>
              </a:rPr>
              <a:t> </a:t>
            </a:r>
            <a:r>
              <a:rPr lang="es-CO" sz="1200" spc="-125" dirty="0">
                <a:solidFill>
                  <a:schemeClr val="bg1">
                    <a:lumMod val="95000"/>
                  </a:schemeClr>
                </a:solidFill>
                <a:latin typeface="Arial MT"/>
                <a:cs typeface="Arial MT"/>
              </a:rPr>
              <a:t>general</a:t>
            </a:r>
            <a:r>
              <a:rPr lang="es-CO" sz="1200" spc="-75" dirty="0">
                <a:solidFill>
                  <a:schemeClr val="bg1">
                    <a:lumMod val="95000"/>
                  </a:schemeClr>
                </a:solidFill>
                <a:latin typeface="Arial MT"/>
                <a:cs typeface="Arial MT"/>
              </a:rPr>
              <a:t> </a:t>
            </a:r>
            <a:r>
              <a:rPr lang="es-CO" sz="1200" spc="-150" dirty="0">
                <a:solidFill>
                  <a:schemeClr val="bg1">
                    <a:lumMod val="95000"/>
                  </a:schemeClr>
                </a:solidFill>
                <a:latin typeface="Arial MT"/>
                <a:cs typeface="Arial MT"/>
              </a:rPr>
              <a:t>de</a:t>
            </a:r>
            <a:r>
              <a:rPr lang="es-CO" sz="1200" spc="-75" dirty="0">
                <a:solidFill>
                  <a:schemeClr val="bg1">
                    <a:lumMod val="95000"/>
                  </a:schemeClr>
                </a:solidFill>
                <a:latin typeface="Arial MT"/>
                <a:cs typeface="Arial MT"/>
              </a:rPr>
              <a:t> </a:t>
            </a:r>
            <a:r>
              <a:rPr lang="es-CO" sz="1200" spc="-100" dirty="0">
                <a:solidFill>
                  <a:schemeClr val="bg1">
                    <a:lumMod val="95000"/>
                  </a:schemeClr>
                </a:solidFill>
                <a:latin typeface="Arial MT"/>
                <a:cs typeface="Arial MT"/>
              </a:rPr>
              <a:t>un</a:t>
            </a:r>
            <a:r>
              <a:rPr lang="es-CO" sz="1200" spc="-90" dirty="0">
                <a:solidFill>
                  <a:schemeClr val="bg1">
                    <a:lumMod val="95000"/>
                  </a:schemeClr>
                </a:solidFill>
                <a:latin typeface="Arial MT"/>
                <a:cs typeface="Arial MT"/>
              </a:rPr>
              <a:t> </a:t>
            </a:r>
            <a:r>
              <a:rPr lang="es-CO" sz="1200" b="1" i="1" spc="-175" dirty="0" err="1">
                <a:solidFill>
                  <a:schemeClr val="bg1">
                    <a:lumMod val="95000"/>
                  </a:schemeClr>
                </a:solidFill>
                <a:latin typeface="Arial"/>
                <a:cs typeface="Arial"/>
              </a:rPr>
              <a:t>transformer</a:t>
            </a:r>
            <a:r>
              <a:rPr lang="es-CO" sz="1200" spc="-175" dirty="0">
                <a:solidFill>
                  <a:schemeClr val="bg1">
                    <a:lumMod val="95000"/>
                  </a:schemeClr>
                </a:solidFill>
                <a:latin typeface="Arial MT"/>
                <a:cs typeface="Arial MT"/>
              </a:rPr>
              <a:t>, </a:t>
            </a:r>
          </a:p>
          <a:p>
            <a:r>
              <a:rPr lang="es-CO" sz="1200" spc="-110" dirty="0">
                <a:solidFill>
                  <a:schemeClr val="bg1">
                    <a:lumMod val="95000"/>
                  </a:schemeClr>
                </a:solidFill>
                <a:latin typeface="Arial MT"/>
                <a:cs typeface="Arial MT"/>
              </a:rPr>
              <a:t>tomada</a:t>
            </a:r>
            <a:r>
              <a:rPr lang="es-CO" sz="1200" spc="-70" dirty="0">
                <a:solidFill>
                  <a:schemeClr val="bg1">
                    <a:lumMod val="95000"/>
                  </a:schemeClr>
                </a:solidFill>
                <a:latin typeface="Arial MT"/>
                <a:cs typeface="Arial MT"/>
              </a:rPr>
              <a:t> </a:t>
            </a:r>
            <a:r>
              <a:rPr lang="es-CO" sz="1200" spc="-75" dirty="0">
                <a:solidFill>
                  <a:schemeClr val="bg1">
                    <a:lumMod val="95000"/>
                  </a:schemeClr>
                </a:solidFill>
                <a:latin typeface="Arial MT"/>
                <a:cs typeface="Arial MT"/>
              </a:rPr>
              <a:t>del</a:t>
            </a:r>
            <a:r>
              <a:rPr lang="es-CO" sz="1200" spc="-95" dirty="0">
                <a:solidFill>
                  <a:schemeClr val="bg1">
                    <a:lumMod val="95000"/>
                  </a:schemeClr>
                </a:solidFill>
                <a:latin typeface="Arial MT"/>
                <a:cs typeface="Arial MT"/>
              </a:rPr>
              <a:t> </a:t>
            </a:r>
            <a:r>
              <a:rPr lang="es-CO" sz="1200" spc="-70" dirty="0">
                <a:solidFill>
                  <a:schemeClr val="bg1">
                    <a:lumMod val="95000"/>
                  </a:schemeClr>
                </a:solidFill>
                <a:latin typeface="Arial MT"/>
                <a:cs typeface="Arial MT"/>
                <a:hlinkClick r:id="rId7">
                  <a:extLst>
                    <a:ext uri="{A12FA001-AC4F-418D-AE19-62706E023703}">
                      <ahyp:hlinkClr xmlns:ahyp="http://schemas.microsoft.com/office/drawing/2018/hyperlinkcolor" val="tx"/>
                    </a:ext>
                  </a:extLst>
                </a:hlinkClick>
              </a:rPr>
              <a:t>artículo</a:t>
            </a:r>
            <a:r>
              <a:rPr lang="es-CO" sz="1200" spc="-114" dirty="0">
                <a:solidFill>
                  <a:schemeClr val="bg1">
                    <a:lumMod val="95000"/>
                  </a:schemeClr>
                </a:solidFill>
                <a:latin typeface="Arial MT"/>
                <a:cs typeface="Arial MT"/>
              </a:rPr>
              <a:t> </a:t>
            </a:r>
            <a:r>
              <a:rPr lang="es-CO" sz="1200" i="1" spc="-114" dirty="0" err="1">
                <a:solidFill>
                  <a:schemeClr val="bg1">
                    <a:lumMod val="95000"/>
                  </a:schemeClr>
                </a:solidFill>
                <a:latin typeface="Arial"/>
                <a:cs typeface="Arial"/>
              </a:rPr>
              <a:t>Attention</a:t>
            </a:r>
            <a:r>
              <a:rPr lang="es-CO" sz="1200" i="1" spc="-60" dirty="0">
                <a:solidFill>
                  <a:schemeClr val="bg1">
                    <a:lumMod val="95000"/>
                  </a:schemeClr>
                </a:solidFill>
                <a:latin typeface="Arial"/>
                <a:cs typeface="Arial"/>
              </a:rPr>
              <a:t> </a:t>
            </a:r>
            <a:r>
              <a:rPr lang="es-CO" sz="1200" i="1" spc="-150" dirty="0" err="1">
                <a:solidFill>
                  <a:schemeClr val="bg1">
                    <a:lumMod val="95000"/>
                  </a:schemeClr>
                </a:solidFill>
                <a:latin typeface="Arial"/>
                <a:cs typeface="Arial"/>
              </a:rPr>
              <a:t>is</a:t>
            </a:r>
            <a:r>
              <a:rPr lang="es-CO" sz="1200" i="1" spc="-85" dirty="0">
                <a:solidFill>
                  <a:schemeClr val="bg1">
                    <a:lumMod val="95000"/>
                  </a:schemeClr>
                </a:solidFill>
                <a:latin typeface="Arial"/>
                <a:cs typeface="Arial"/>
              </a:rPr>
              <a:t> </a:t>
            </a:r>
            <a:r>
              <a:rPr lang="es-CO" sz="1200" i="1" spc="-55" dirty="0" err="1">
                <a:solidFill>
                  <a:schemeClr val="bg1">
                    <a:lumMod val="95000"/>
                  </a:schemeClr>
                </a:solidFill>
                <a:latin typeface="Arial"/>
                <a:cs typeface="Arial"/>
              </a:rPr>
              <a:t>all</a:t>
            </a:r>
            <a:r>
              <a:rPr lang="es-CO" sz="1200" i="1" spc="-90" dirty="0">
                <a:solidFill>
                  <a:schemeClr val="bg1">
                    <a:lumMod val="95000"/>
                  </a:schemeClr>
                </a:solidFill>
                <a:latin typeface="Arial"/>
                <a:cs typeface="Arial"/>
              </a:rPr>
              <a:t> </a:t>
            </a:r>
            <a:r>
              <a:rPr lang="es-CO" sz="1200" i="1" spc="-25" dirty="0" err="1">
                <a:solidFill>
                  <a:schemeClr val="bg1">
                    <a:lumMod val="95000"/>
                  </a:schemeClr>
                </a:solidFill>
                <a:latin typeface="Arial"/>
                <a:cs typeface="Arial"/>
              </a:rPr>
              <a:t>you</a:t>
            </a:r>
            <a:endParaRPr lang="es-CO" sz="1200" dirty="0">
              <a:solidFill>
                <a:schemeClr val="bg1">
                  <a:lumMod val="95000"/>
                </a:schemeClr>
              </a:solidFill>
              <a:latin typeface="Arial"/>
              <a:cs typeface="Arial"/>
            </a:endParaRPr>
          </a:p>
          <a:p>
            <a:endParaRPr lang="es-CO" dirty="0"/>
          </a:p>
        </p:txBody>
      </p:sp>
      <p:sp>
        <p:nvSpPr>
          <p:cNvPr id="21" name="Rectangle 4">
            <a:extLst>
              <a:ext uri="{FF2B5EF4-FFF2-40B4-BE49-F238E27FC236}">
                <a16:creationId xmlns:a16="http://schemas.microsoft.com/office/drawing/2014/main" id="{660E9230-81ED-8409-F729-09F1F85D21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This gave rise to the models known as transformers.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2" name="Rectangle 5">
            <a:extLst>
              <a:ext uri="{FF2B5EF4-FFF2-40B4-BE49-F238E27FC236}">
                <a16:creationId xmlns:a16="http://schemas.microsoft.com/office/drawing/2014/main" id="{DFE73524-1119-3035-E2DC-337E1A213F9D}"/>
              </a:ext>
            </a:extLst>
          </p:cNvPr>
          <p:cNvSpPr>
            <a:spLocks noChangeArrowheads="1"/>
          </p:cNvSpPr>
          <p:nvPr/>
        </p:nvSpPr>
        <p:spPr bwMode="auto">
          <a:xfrm>
            <a:off x="0" y="0"/>
            <a:ext cx="23304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23" name="Rectangle 6">
            <a:extLst>
              <a:ext uri="{FF2B5EF4-FFF2-40B4-BE49-F238E27FC236}">
                <a16:creationId xmlns:a16="http://schemas.microsoft.com/office/drawing/2014/main" id="{0DA465C5-7032-923F-9526-DC3CE1C7E01A}"/>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Inter"/>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lum bright="70000" contrast="-70000"/>
          </a:blip>
          <a:stretch>
            <a:fillRect/>
          </a:stretch>
        </p:blipFill>
        <p:spPr>
          <a:xfrm>
            <a:off x="-13253" y="-9144"/>
            <a:ext cx="12254074" cy="6885432"/>
          </a:xfrm>
          <a:prstGeom prst="rect">
            <a:avLst/>
          </a:prstGeom>
        </p:spPr>
      </p:pic>
      <p:sp>
        <p:nvSpPr>
          <p:cNvPr id="5" name="body1"/>
          <p:cNvSpPr>
            <a:spLocks noGrp="1"/>
          </p:cNvSpPr>
          <p:nvPr>
            <p:ph sz="quarter" idx="10"/>
          </p:nvPr>
        </p:nvSpPr>
        <p:spPr>
          <a:xfrm>
            <a:off x="734060" y="219837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1. Understanding Language Models</a:t>
            </a:r>
          </a:p>
          <a:p>
            <a:pPr lvl="1"/>
            <a:endParaRPr lang="en-US" dirty="0"/>
          </a:p>
          <a:p>
            <a:pPr lvl="2"/>
            <a:endParaRPr lang="en-US" dirty="0"/>
          </a:p>
          <a:p>
            <a:pPr lvl="3"/>
            <a:endParaRPr lang="en-US" dirty="0"/>
          </a:p>
          <a:p>
            <a:pPr lvl="4"/>
            <a:endParaRPr lang="en-US" dirty="0"/>
          </a:p>
        </p:txBody>
      </p:sp>
      <p:sp>
        <p:nvSpPr>
          <p:cNvPr id="6" name="header"/>
          <p:cNvSpPr>
            <a:spLocks noGrp="1"/>
          </p:cNvSpPr>
          <p:nvPr>
            <p:ph type="title"/>
          </p:nvPr>
        </p:nvSpPr>
        <p:spPr>
          <a:xfrm>
            <a:off x="734060" y="892810"/>
            <a:ext cx="6129655" cy="1286510"/>
          </a:xfrm>
          <a:prstGeom prst="rect">
            <a:avLst/>
          </a:prstGeom>
        </p:spPr>
        <p:txBody>
          <a:bodyPr/>
          <a:lstStyle>
            <a:lvl1pPr>
              <a:defRPr sz="3600" b="0">
                <a:solidFill>
                  <a:schemeClr val="bg1"/>
                </a:solidFill>
                <a:latin typeface="Poppins Light" panose="00000A00000000000000" charset="0"/>
                <a:cs typeface="Poppins Light" panose="00000A00000000000000" charset="0"/>
              </a:defRPr>
            </a:lvl1pPr>
          </a:lstStyle>
          <a:p>
            <a:pPr algn="l"/>
            <a:r>
              <a:rPr lang="en-US" b="1" dirty="0">
                <a:solidFill>
                  <a:schemeClr val="tx1"/>
                </a:solidFill>
              </a:rPr>
              <a:t>Content</a:t>
            </a:r>
          </a:p>
        </p:txBody>
      </p:sp>
      <p:sp>
        <p:nvSpPr>
          <p:cNvPr id="7" name="body2"/>
          <p:cNvSpPr>
            <a:spLocks noGrp="1"/>
          </p:cNvSpPr>
          <p:nvPr>
            <p:ph sz="quarter" idx="11"/>
          </p:nvPr>
        </p:nvSpPr>
        <p:spPr>
          <a:xfrm>
            <a:off x="734060" y="298831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2. The Evolution of Language Models</a:t>
            </a:r>
          </a:p>
          <a:p>
            <a:pPr lvl="1"/>
            <a:endParaRPr lang="en-US" dirty="0"/>
          </a:p>
          <a:p>
            <a:pPr lvl="2"/>
            <a:endParaRPr lang="en-US" dirty="0"/>
          </a:p>
          <a:p>
            <a:pPr lvl="3"/>
            <a:endParaRPr lang="en-US" dirty="0"/>
          </a:p>
          <a:p>
            <a:pPr lvl="4"/>
            <a:endParaRPr lang="en-US" dirty="0"/>
          </a:p>
        </p:txBody>
      </p:sp>
      <p:sp>
        <p:nvSpPr>
          <p:cNvPr id="4" name="body3"/>
          <p:cNvSpPr>
            <a:spLocks noGrp="1"/>
          </p:cNvSpPr>
          <p:nvPr>
            <p:ph sz="quarter" idx="12"/>
          </p:nvPr>
        </p:nvSpPr>
        <p:spPr>
          <a:xfrm>
            <a:off x="734060" y="376428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3. Large Language Models (LLMs)</a:t>
            </a:r>
          </a:p>
          <a:p>
            <a:pPr lvl="1"/>
            <a:endParaRPr lang="en-US" dirty="0"/>
          </a:p>
          <a:p>
            <a:pPr lvl="2"/>
            <a:endParaRPr lang="en-US" dirty="0"/>
          </a:p>
          <a:p>
            <a:pPr lvl="3"/>
            <a:endParaRPr lang="en-US" dirty="0"/>
          </a:p>
          <a:p>
            <a:pPr lvl="4"/>
            <a:endParaRPr lang="en-US" dirty="0"/>
          </a:p>
        </p:txBody>
      </p:sp>
      <p:sp>
        <p:nvSpPr>
          <p:cNvPr id="8" name="body4"/>
          <p:cNvSpPr>
            <a:spLocks noGrp="1"/>
          </p:cNvSpPr>
          <p:nvPr>
            <p:ph sz="quarter" idx="13"/>
          </p:nvPr>
        </p:nvSpPr>
        <p:spPr>
          <a:xfrm>
            <a:off x="734060" y="454025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4. Types of LLMs</a:t>
            </a:r>
          </a:p>
          <a:p>
            <a:pPr lvl="1"/>
            <a:endParaRPr lang="en-US" dirty="0"/>
          </a:p>
          <a:p>
            <a:pPr lvl="2"/>
            <a:endParaRPr lang="en-US" dirty="0"/>
          </a:p>
          <a:p>
            <a:pPr lvl="3"/>
            <a:endParaRPr lang="en-US" dirty="0"/>
          </a:p>
          <a:p>
            <a:pPr lvl="4"/>
            <a:endParaRPr lang="en-US" dirty="0"/>
          </a:p>
        </p:txBody>
      </p:sp>
      <p:sp>
        <p:nvSpPr>
          <p:cNvPr id="10" name="body5"/>
          <p:cNvSpPr>
            <a:spLocks noGrp="1"/>
          </p:cNvSpPr>
          <p:nvPr>
            <p:ph sz="quarter" idx="14"/>
          </p:nvPr>
        </p:nvSpPr>
        <p:spPr>
          <a:xfrm>
            <a:off x="734060" y="5329555"/>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5. Tools for Working with LLMs</a:t>
            </a:r>
          </a:p>
          <a:p>
            <a:pPr lvl="1"/>
            <a:endParaRPr lang="en-US" dirty="0"/>
          </a:p>
          <a:p>
            <a:pPr lvl="2"/>
            <a:endParaRPr lang="en-US" dirty="0"/>
          </a:p>
          <a:p>
            <a:pPr lvl="3"/>
            <a:endParaRPr lang="en-US" dirty="0"/>
          </a:p>
          <a:p>
            <a:pPr lvl="4"/>
            <a:endParaRPr lang="en-US" dirty="0"/>
          </a:p>
        </p:txBody>
      </p:sp>
      <p:pic>
        <p:nvPicPr>
          <p:cNvPr id="13" name="object 26">
            <a:extLst>
              <a:ext uri="{FF2B5EF4-FFF2-40B4-BE49-F238E27FC236}">
                <a16:creationId xmlns:a16="http://schemas.microsoft.com/office/drawing/2014/main" id="{83DD5307-26B3-86D5-1E19-5ADDFB830C04}"/>
              </a:ext>
            </a:extLst>
          </p:cNvPr>
          <p:cNvPicPr/>
          <p:nvPr/>
        </p:nvPicPr>
        <p:blipFill>
          <a:blip r:embed="rId3" cstate="print">
            <a:duotone>
              <a:prstClr val="black"/>
              <a:srgbClr val="D9C3A5">
                <a:tint val="50000"/>
                <a:satMod val="180000"/>
              </a:srgbClr>
            </a:duotone>
          </a:blip>
          <a:stretch>
            <a:fillRect/>
          </a:stretch>
        </p:blipFill>
        <p:spPr>
          <a:xfrm>
            <a:off x="6007396" y="1478965"/>
            <a:ext cx="5395160" cy="43998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Section 3</a:t>
            </a:r>
          </a:p>
          <a:p>
            <a:pPr lvl="1"/>
            <a:endParaRPr lang="en-US" dirty="0"/>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pPr algn="ctr"/>
            <a:r>
              <a:rPr lang="en-US" dirty="0"/>
              <a:t>Large Language Models (LLMs)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121567"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Defining LLMs</a:t>
            </a:r>
          </a:p>
        </p:txBody>
      </p:sp>
      <p:sp>
        <p:nvSpPr>
          <p:cNvPr id="25" name="body1"/>
          <p:cNvSpPr>
            <a:spLocks noGrp="1"/>
          </p:cNvSpPr>
          <p:nvPr>
            <p:ph sz="quarter" idx="10"/>
          </p:nvPr>
        </p:nvSpPr>
        <p:spPr>
          <a:xfrm>
            <a:off x="8399866" y="1255805"/>
            <a:ext cx="3276442" cy="4435792"/>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b="1" dirty="0"/>
              <a:t>Deep Neural Networks</a:t>
            </a:r>
          </a:p>
          <a:p>
            <a:pPr lvl="4"/>
            <a:endParaRPr lang="en-US" dirty="0"/>
          </a:p>
          <a:p>
            <a:pPr lvl="4" algn="just"/>
            <a:r>
              <a:rPr lang="en-US" dirty="0"/>
              <a:t>LLMs (Large Language Models) are based on the transformer architecture, a type of deep neural network specifically designed to handle sequential data. Unlike traditional machine learning models that simulate human brain function through layers of interconnected nodes, transformers use mechanisms like attention to process inputs in parallel. This architecture allows LLMs to efficiently manage and learn from massive datasets, significantly enhancing their capability to understand and generate human-like text</a:t>
            </a:r>
          </a:p>
        </p:txBody>
      </p:sp>
      <p:sp>
        <p:nvSpPr>
          <p:cNvPr id="16" name="object 36">
            <a:extLst>
              <a:ext uri="{FF2B5EF4-FFF2-40B4-BE49-F238E27FC236}">
                <a16:creationId xmlns:a16="http://schemas.microsoft.com/office/drawing/2014/main" id="{CC66D073-EE11-FBFC-2041-8D2FAA72E458}"/>
              </a:ext>
            </a:extLst>
          </p:cNvPr>
          <p:cNvSpPr/>
          <p:nvPr/>
        </p:nvSpPr>
        <p:spPr>
          <a:xfrm>
            <a:off x="515692" y="5635249"/>
            <a:ext cx="5431356" cy="1155183"/>
          </a:xfrm>
          <a:custGeom>
            <a:avLst/>
            <a:gdLst/>
            <a:ahLst/>
            <a:cxnLst/>
            <a:rect l="l" t="t" r="r" b="b"/>
            <a:pathLst>
              <a:path w="5431790" h="466090">
                <a:moveTo>
                  <a:pt x="5353939" y="0"/>
                </a:moveTo>
                <a:lnTo>
                  <a:pt x="77597" y="0"/>
                </a:lnTo>
                <a:lnTo>
                  <a:pt x="47395" y="6096"/>
                </a:lnTo>
                <a:lnTo>
                  <a:pt x="22729" y="22725"/>
                </a:lnTo>
                <a:lnTo>
                  <a:pt x="6098" y="47389"/>
                </a:lnTo>
                <a:lnTo>
                  <a:pt x="0" y="77596"/>
                </a:lnTo>
                <a:lnTo>
                  <a:pt x="0" y="387972"/>
                </a:lnTo>
                <a:lnTo>
                  <a:pt x="6098" y="418181"/>
                </a:lnTo>
                <a:lnTo>
                  <a:pt x="22729" y="442850"/>
                </a:lnTo>
                <a:lnTo>
                  <a:pt x="47395" y="459483"/>
                </a:lnTo>
                <a:lnTo>
                  <a:pt x="77597" y="465581"/>
                </a:lnTo>
                <a:lnTo>
                  <a:pt x="5353939" y="465581"/>
                </a:lnTo>
                <a:lnTo>
                  <a:pt x="5384140" y="459483"/>
                </a:lnTo>
                <a:lnTo>
                  <a:pt x="5408806" y="442850"/>
                </a:lnTo>
                <a:lnTo>
                  <a:pt x="5425437" y="418181"/>
                </a:lnTo>
                <a:lnTo>
                  <a:pt x="5431536" y="387972"/>
                </a:lnTo>
                <a:lnTo>
                  <a:pt x="5431536" y="77596"/>
                </a:lnTo>
                <a:lnTo>
                  <a:pt x="5425437" y="47389"/>
                </a:lnTo>
                <a:lnTo>
                  <a:pt x="5408806" y="22725"/>
                </a:lnTo>
                <a:lnTo>
                  <a:pt x="5384140" y="6096"/>
                </a:lnTo>
                <a:lnTo>
                  <a:pt x="5353939" y="0"/>
                </a:lnTo>
                <a:close/>
              </a:path>
            </a:pathLst>
          </a:custGeom>
          <a:solidFill>
            <a:srgbClr val="8EB4E2"/>
          </a:solidFill>
        </p:spPr>
        <p:txBody>
          <a:bodyPr wrap="square" lIns="0" tIns="0" rIns="0" bIns="0" rtlCol="0" anchor="t"/>
          <a:lstStyle/>
          <a:p>
            <a:endParaRPr lang="en-US" dirty="0"/>
          </a:p>
          <a:p>
            <a:endParaRPr lang="en-US" dirty="0"/>
          </a:p>
          <a:p>
            <a:endParaRPr lang="en-US" dirty="0"/>
          </a:p>
          <a:p>
            <a:endParaRPr lang="en-US" dirty="0"/>
          </a:p>
          <a:p>
            <a:endParaRPr lang="en-US" dirty="0"/>
          </a:p>
          <a:p>
            <a:endParaRPr lang="en-US" dirty="0"/>
          </a:p>
          <a:p>
            <a:endParaRPr lang="en-US" dirty="0"/>
          </a:p>
          <a:p>
            <a:endParaRPr dirty="0"/>
          </a:p>
        </p:txBody>
      </p:sp>
      <p:pic>
        <p:nvPicPr>
          <p:cNvPr id="15" name="object 32">
            <a:extLst>
              <a:ext uri="{FF2B5EF4-FFF2-40B4-BE49-F238E27FC236}">
                <a16:creationId xmlns:a16="http://schemas.microsoft.com/office/drawing/2014/main" id="{8954303A-7E97-6903-DBD9-8834617F3081}"/>
              </a:ext>
            </a:extLst>
          </p:cNvPr>
          <p:cNvPicPr/>
          <p:nvPr/>
        </p:nvPicPr>
        <p:blipFill>
          <a:blip r:embed="rId5" cstate="print"/>
          <a:stretch>
            <a:fillRect/>
          </a:stretch>
        </p:blipFill>
        <p:spPr>
          <a:xfrm>
            <a:off x="680470" y="5643751"/>
            <a:ext cx="526326" cy="544317"/>
          </a:xfrm>
          <a:prstGeom prst="rect">
            <a:avLst/>
          </a:prstGeom>
        </p:spPr>
      </p:pic>
      <p:pic>
        <p:nvPicPr>
          <p:cNvPr id="9" name="object 26">
            <a:extLst>
              <a:ext uri="{FF2B5EF4-FFF2-40B4-BE49-F238E27FC236}">
                <a16:creationId xmlns:a16="http://schemas.microsoft.com/office/drawing/2014/main" id="{32B2E16A-3556-75E2-2475-2308DBA9ED96}"/>
              </a:ext>
            </a:extLst>
          </p:cNvPr>
          <p:cNvPicPr/>
          <p:nvPr/>
        </p:nvPicPr>
        <p:blipFill>
          <a:blip r:embed="rId6" cstate="print"/>
          <a:stretch>
            <a:fillRect/>
          </a:stretch>
        </p:blipFill>
        <p:spPr>
          <a:xfrm>
            <a:off x="664876" y="6261375"/>
            <a:ext cx="526326" cy="544317"/>
          </a:xfrm>
          <a:prstGeom prst="rect">
            <a:avLst/>
          </a:prstGeom>
        </p:spPr>
      </p:pic>
      <p:grpSp>
        <p:nvGrpSpPr>
          <p:cNvPr id="10" name="object 27">
            <a:extLst>
              <a:ext uri="{FF2B5EF4-FFF2-40B4-BE49-F238E27FC236}">
                <a16:creationId xmlns:a16="http://schemas.microsoft.com/office/drawing/2014/main" id="{CF414496-5DF5-C31A-561C-4C86EB280F3D}"/>
              </a:ext>
            </a:extLst>
          </p:cNvPr>
          <p:cNvGrpSpPr/>
          <p:nvPr/>
        </p:nvGrpSpPr>
        <p:grpSpPr>
          <a:xfrm>
            <a:off x="1263354" y="5966335"/>
            <a:ext cx="477395" cy="504064"/>
            <a:chOff x="3002668" y="5269383"/>
            <a:chExt cx="586740" cy="587375"/>
          </a:xfrm>
        </p:grpSpPr>
        <p:sp>
          <p:nvSpPr>
            <p:cNvPr id="11" name="object 28">
              <a:extLst>
                <a:ext uri="{FF2B5EF4-FFF2-40B4-BE49-F238E27FC236}">
                  <a16:creationId xmlns:a16="http://schemas.microsoft.com/office/drawing/2014/main" id="{803652BC-9F45-363E-A423-B99E47D64C2D}"/>
                </a:ext>
              </a:extLst>
            </p:cNvPr>
            <p:cNvSpPr/>
            <p:nvPr/>
          </p:nvSpPr>
          <p:spPr>
            <a:xfrm>
              <a:off x="3002668" y="5269383"/>
              <a:ext cx="279400" cy="279400"/>
            </a:xfrm>
            <a:custGeom>
              <a:avLst/>
              <a:gdLst/>
              <a:ahLst/>
              <a:cxnLst/>
              <a:rect l="l" t="t" r="r" b="b"/>
              <a:pathLst>
                <a:path w="279400" h="279400">
                  <a:moveTo>
                    <a:pt x="278834" y="278977"/>
                  </a:moveTo>
                  <a:lnTo>
                    <a:pt x="0" y="278977"/>
                  </a:lnTo>
                  <a:lnTo>
                    <a:pt x="0" y="0"/>
                  </a:lnTo>
                  <a:lnTo>
                    <a:pt x="278834" y="0"/>
                  </a:lnTo>
                  <a:lnTo>
                    <a:pt x="278834" y="278977"/>
                  </a:lnTo>
                  <a:close/>
                </a:path>
              </a:pathLst>
            </a:custGeom>
            <a:solidFill>
              <a:srgbClr val="F0511B"/>
            </a:solidFill>
          </p:spPr>
          <p:txBody>
            <a:bodyPr wrap="square" lIns="0" tIns="0" rIns="0" bIns="0" rtlCol="0"/>
            <a:lstStyle/>
            <a:p>
              <a:endParaRPr/>
            </a:p>
          </p:txBody>
        </p:sp>
        <p:sp>
          <p:nvSpPr>
            <p:cNvPr id="12" name="object 29">
              <a:extLst>
                <a:ext uri="{FF2B5EF4-FFF2-40B4-BE49-F238E27FC236}">
                  <a16:creationId xmlns:a16="http://schemas.microsoft.com/office/drawing/2014/main" id="{A2C5BD36-1AF2-9C21-E774-80B71581270B}"/>
                </a:ext>
              </a:extLst>
            </p:cNvPr>
            <p:cNvSpPr/>
            <p:nvPr/>
          </p:nvSpPr>
          <p:spPr>
            <a:xfrm>
              <a:off x="3310538" y="5269383"/>
              <a:ext cx="279400" cy="279400"/>
            </a:xfrm>
            <a:custGeom>
              <a:avLst/>
              <a:gdLst/>
              <a:ahLst/>
              <a:cxnLst/>
              <a:rect l="l" t="t" r="r" b="b"/>
              <a:pathLst>
                <a:path w="279400" h="279400">
                  <a:moveTo>
                    <a:pt x="278829" y="278977"/>
                  </a:moveTo>
                  <a:lnTo>
                    <a:pt x="0" y="278977"/>
                  </a:lnTo>
                  <a:lnTo>
                    <a:pt x="0" y="0"/>
                  </a:lnTo>
                  <a:lnTo>
                    <a:pt x="278829" y="0"/>
                  </a:lnTo>
                  <a:lnTo>
                    <a:pt x="278829" y="278977"/>
                  </a:lnTo>
                  <a:close/>
                </a:path>
              </a:pathLst>
            </a:custGeom>
            <a:solidFill>
              <a:srgbClr val="80CC28"/>
            </a:solidFill>
          </p:spPr>
          <p:txBody>
            <a:bodyPr wrap="square" lIns="0" tIns="0" rIns="0" bIns="0" rtlCol="0"/>
            <a:lstStyle/>
            <a:p>
              <a:endParaRPr/>
            </a:p>
          </p:txBody>
        </p:sp>
        <p:sp>
          <p:nvSpPr>
            <p:cNvPr id="13" name="object 30">
              <a:extLst>
                <a:ext uri="{FF2B5EF4-FFF2-40B4-BE49-F238E27FC236}">
                  <a16:creationId xmlns:a16="http://schemas.microsoft.com/office/drawing/2014/main" id="{1D58F7C3-90FB-8361-B5C7-6515F7C62F6F}"/>
                </a:ext>
              </a:extLst>
            </p:cNvPr>
            <p:cNvSpPr/>
            <p:nvPr/>
          </p:nvSpPr>
          <p:spPr>
            <a:xfrm>
              <a:off x="3002669" y="5577516"/>
              <a:ext cx="279400" cy="279400"/>
            </a:xfrm>
            <a:custGeom>
              <a:avLst/>
              <a:gdLst/>
              <a:ahLst/>
              <a:cxnLst/>
              <a:rect l="l" t="t" r="r" b="b"/>
              <a:pathLst>
                <a:path w="279400" h="279400">
                  <a:moveTo>
                    <a:pt x="278826" y="278974"/>
                  </a:moveTo>
                  <a:lnTo>
                    <a:pt x="0" y="278974"/>
                  </a:lnTo>
                  <a:lnTo>
                    <a:pt x="0" y="0"/>
                  </a:lnTo>
                  <a:lnTo>
                    <a:pt x="278826" y="0"/>
                  </a:lnTo>
                  <a:lnTo>
                    <a:pt x="278826" y="278974"/>
                  </a:lnTo>
                  <a:close/>
                </a:path>
              </a:pathLst>
            </a:custGeom>
            <a:solidFill>
              <a:srgbClr val="00ACEE"/>
            </a:solidFill>
          </p:spPr>
          <p:txBody>
            <a:bodyPr wrap="square" lIns="0" tIns="0" rIns="0" bIns="0" rtlCol="0"/>
            <a:lstStyle/>
            <a:p>
              <a:endParaRPr/>
            </a:p>
          </p:txBody>
        </p:sp>
        <p:sp>
          <p:nvSpPr>
            <p:cNvPr id="14" name="object 31">
              <a:extLst>
                <a:ext uri="{FF2B5EF4-FFF2-40B4-BE49-F238E27FC236}">
                  <a16:creationId xmlns:a16="http://schemas.microsoft.com/office/drawing/2014/main" id="{DC0105C8-75A7-D77A-677F-06F3513A3093}"/>
                </a:ext>
              </a:extLst>
            </p:cNvPr>
            <p:cNvSpPr/>
            <p:nvPr/>
          </p:nvSpPr>
          <p:spPr>
            <a:xfrm>
              <a:off x="3310539" y="5577516"/>
              <a:ext cx="279400" cy="279400"/>
            </a:xfrm>
            <a:custGeom>
              <a:avLst/>
              <a:gdLst/>
              <a:ahLst/>
              <a:cxnLst/>
              <a:rect l="l" t="t" r="r" b="b"/>
              <a:pathLst>
                <a:path w="279400" h="279400">
                  <a:moveTo>
                    <a:pt x="278829" y="278974"/>
                  </a:moveTo>
                  <a:lnTo>
                    <a:pt x="0" y="278974"/>
                  </a:lnTo>
                  <a:lnTo>
                    <a:pt x="0" y="0"/>
                  </a:lnTo>
                  <a:lnTo>
                    <a:pt x="278829" y="0"/>
                  </a:lnTo>
                  <a:lnTo>
                    <a:pt x="278829" y="278974"/>
                  </a:lnTo>
                  <a:close/>
                </a:path>
              </a:pathLst>
            </a:custGeom>
            <a:solidFill>
              <a:srgbClr val="FABB08"/>
            </a:solidFill>
          </p:spPr>
          <p:txBody>
            <a:bodyPr wrap="square" lIns="0" tIns="0" rIns="0" bIns="0" rtlCol="0"/>
            <a:lstStyle/>
            <a:p>
              <a:endParaRPr/>
            </a:p>
          </p:txBody>
        </p:sp>
      </p:grpSp>
      <p:sp>
        <p:nvSpPr>
          <p:cNvPr id="48" name="object 75">
            <a:extLst>
              <a:ext uri="{FF2B5EF4-FFF2-40B4-BE49-F238E27FC236}">
                <a16:creationId xmlns:a16="http://schemas.microsoft.com/office/drawing/2014/main" id="{74A79C4A-CCCE-1F99-B121-E667039D1772}"/>
              </a:ext>
            </a:extLst>
          </p:cNvPr>
          <p:cNvSpPr/>
          <p:nvPr/>
        </p:nvSpPr>
        <p:spPr>
          <a:xfrm>
            <a:off x="386004" y="4129001"/>
            <a:ext cx="36195" cy="90170"/>
          </a:xfrm>
          <a:custGeom>
            <a:avLst/>
            <a:gdLst/>
            <a:ahLst/>
            <a:cxnLst/>
            <a:rect l="l" t="t" r="r" b="b"/>
            <a:pathLst>
              <a:path w="36195" h="90170">
                <a:moveTo>
                  <a:pt x="35774" y="89629"/>
                </a:moveTo>
                <a:lnTo>
                  <a:pt x="22728" y="89629"/>
                </a:lnTo>
                <a:lnTo>
                  <a:pt x="22728" y="11423"/>
                </a:lnTo>
                <a:lnTo>
                  <a:pt x="3227" y="19912"/>
                </a:lnTo>
                <a:lnTo>
                  <a:pt x="0" y="9226"/>
                </a:lnTo>
                <a:lnTo>
                  <a:pt x="5840" y="7411"/>
                </a:lnTo>
                <a:lnTo>
                  <a:pt x="12410" y="5160"/>
                </a:lnTo>
                <a:lnTo>
                  <a:pt x="26687" y="0"/>
                </a:lnTo>
                <a:lnTo>
                  <a:pt x="35774" y="0"/>
                </a:lnTo>
                <a:lnTo>
                  <a:pt x="35774" y="89629"/>
                </a:lnTo>
                <a:close/>
              </a:path>
            </a:pathLst>
          </a:custGeom>
          <a:solidFill>
            <a:srgbClr val="000000"/>
          </a:solidFill>
        </p:spPr>
        <p:txBody>
          <a:bodyPr wrap="square" lIns="0" tIns="0" rIns="0" bIns="0" rtlCol="0"/>
          <a:lstStyle/>
          <a:p>
            <a:endParaRPr/>
          </a:p>
        </p:txBody>
      </p:sp>
      <p:sp>
        <p:nvSpPr>
          <p:cNvPr id="79" name="CuadroTexto 78">
            <a:extLst>
              <a:ext uri="{FF2B5EF4-FFF2-40B4-BE49-F238E27FC236}">
                <a16:creationId xmlns:a16="http://schemas.microsoft.com/office/drawing/2014/main" id="{84120CF7-0118-E75F-3DEB-3BC12A1403DB}"/>
              </a:ext>
            </a:extLst>
          </p:cNvPr>
          <p:cNvSpPr txBox="1"/>
          <p:nvPr/>
        </p:nvSpPr>
        <p:spPr>
          <a:xfrm>
            <a:off x="1764344" y="5615770"/>
            <a:ext cx="3599393" cy="1200329"/>
          </a:xfrm>
          <a:prstGeom prst="rect">
            <a:avLst/>
          </a:prstGeom>
          <a:noFill/>
        </p:spPr>
        <p:txBody>
          <a:bodyPr wrap="square" rtlCol="0">
            <a:spAutoFit/>
          </a:bodyPr>
          <a:lstStyle/>
          <a:p>
            <a:r>
              <a:rPr lang="en-US" dirty="0"/>
              <a:t>LLMs are transformers trained on massive data sets and have a large number of parameters (ranging from </a:t>
            </a:r>
            <a:r>
              <a:rPr lang="es-CO" sz="1800" spc="-10" dirty="0">
                <a:cs typeface="Arial MT"/>
              </a:rPr>
              <a:t>10</a:t>
            </a:r>
            <a:r>
              <a:rPr lang="es-CO" sz="1800" spc="-15" baseline="25462" dirty="0">
                <a:cs typeface="Arial MT"/>
              </a:rPr>
              <a:t>9</a:t>
            </a:r>
            <a:r>
              <a:rPr lang="es-CO" sz="1800" spc="-75" baseline="25462" dirty="0">
                <a:cs typeface="Arial MT"/>
              </a:rPr>
              <a:t> </a:t>
            </a:r>
            <a:r>
              <a:rPr lang="es-CO" sz="1800" spc="-125" dirty="0" err="1">
                <a:cs typeface="Arial MT"/>
              </a:rPr>
              <a:t>to</a:t>
            </a:r>
            <a:r>
              <a:rPr lang="es-CO" sz="1800" spc="-110" dirty="0">
                <a:cs typeface="Arial MT"/>
              </a:rPr>
              <a:t> </a:t>
            </a:r>
            <a:r>
              <a:rPr lang="es-CO" sz="1800" spc="-10" dirty="0">
                <a:cs typeface="Arial MT"/>
              </a:rPr>
              <a:t>10</a:t>
            </a:r>
            <a:r>
              <a:rPr lang="es-CO" sz="1800" spc="-15" baseline="25462" dirty="0">
                <a:cs typeface="Arial MT"/>
              </a:rPr>
              <a:t>11</a:t>
            </a:r>
            <a:r>
              <a:rPr lang="en-US" dirty="0"/>
              <a:t>).</a:t>
            </a:r>
            <a:endParaRPr lang="es-CO" dirty="0"/>
          </a:p>
        </p:txBody>
      </p:sp>
      <p:pic>
        <p:nvPicPr>
          <p:cNvPr id="19" name="object 22">
            <a:extLst>
              <a:ext uri="{FF2B5EF4-FFF2-40B4-BE49-F238E27FC236}">
                <a16:creationId xmlns:a16="http://schemas.microsoft.com/office/drawing/2014/main" id="{1F663453-FA68-94E8-C88C-E528862438D3}"/>
              </a:ext>
            </a:extLst>
          </p:cNvPr>
          <p:cNvPicPr/>
          <p:nvPr/>
        </p:nvPicPr>
        <p:blipFill>
          <a:blip r:embed="rId7" cstate="print"/>
          <a:stretch>
            <a:fillRect/>
          </a:stretch>
        </p:blipFill>
        <p:spPr>
          <a:xfrm>
            <a:off x="696000" y="1979502"/>
            <a:ext cx="899921" cy="899921"/>
          </a:xfrm>
          <a:prstGeom prst="rect">
            <a:avLst/>
          </a:prstGeom>
        </p:spPr>
      </p:pic>
      <p:sp>
        <p:nvSpPr>
          <p:cNvPr id="20" name="object 23">
            <a:extLst>
              <a:ext uri="{FF2B5EF4-FFF2-40B4-BE49-F238E27FC236}">
                <a16:creationId xmlns:a16="http://schemas.microsoft.com/office/drawing/2014/main" id="{C056011B-E12B-DA22-64BA-21CDCDF5F49F}"/>
              </a:ext>
            </a:extLst>
          </p:cNvPr>
          <p:cNvSpPr txBox="1"/>
          <p:nvPr/>
        </p:nvSpPr>
        <p:spPr>
          <a:xfrm>
            <a:off x="1956766" y="1685732"/>
            <a:ext cx="2368550" cy="1243930"/>
          </a:xfrm>
          <a:prstGeom prst="rect">
            <a:avLst/>
          </a:prstGeom>
        </p:spPr>
        <p:txBody>
          <a:bodyPr vert="horz" wrap="square" lIns="0" tIns="12700" rIns="0" bIns="0" rtlCol="0">
            <a:spAutoFit/>
          </a:bodyPr>
          <a:lstStyle/>
          <a:p>
            <a:pPr marL="12700" marR="735330">
              <a:lnSpc>
                <a:spcPct val="100000"/>
              </a:lnSpc>
              <a:spcBef>
                <a:spcPts val="100"/>
              </a:spcBef>
            </a:pPr>
            <a:r>
              <a:rPr lang="es-CO" sz="1600" b="1" spc="-229" dirty="0">
                <a:solidFill>
                  <a:schemeClr val="bg1"/>
                </a:solidFill>
                <a:latin typeface="Arial"/>
                <a:cs typeface="Arial"/>
              </a:rPr>
              <a:t>Deep Neural Networks</a:t>
            </a:r>
          </a:p>
          <a:p>
            <a:pPr marL="12700" marR="5080">
              <a:lnSpc>
                <a:spcPct val="100000"/>
              </a:lnSpc>
              <a:spcBef>
                <a:spcPts val="10"/>
              </a:spcBef>
            </a:pPr>
            <a:r>
              <a:rPr lang="en-US" sz="1600" spc="-90" dirty="0">
                <a:solidFill>
                  <a:schemeClr val="bg1"/>
                </a:solidFill>
                <a:latin typeface="Arial MT"/>
                <a:cs typeface="Arial MT"/>
              </a:rPr>
              <a:t>A machine learning model designed to simulate the functioning of the human brain.</a:t>
            </a:r>
          </a:p>
        </p:txBody>
      </p:sp>
      <p:pic>
        <p:nvPicPr>
          <p:cNvPr id="21" name="object 24">
            <a:extLst>
              <a:ext uri="{FF2B5EF4-FFF2-40B4-BE49-F238E27FC236}">
                <a16:creationId xmlns:a16="http://schemas.microsoft.com/office/drawing/2014/main" id="{E03C4D0F-62C7-2396-3228-8ED019CD7A4B}"/>
              </a:ext>
            </a:extLst>
          </p:cNvPr>
          <p:cNvPicPr/>
          <p:nvPr/>
        </p:nvPicPr>
        <p:blipFill>
          <a:blip r:embed="rId8" cstate="print"/>
          <a:stretch>
            <a:fillRect/>
          </a:stretch>
        </p:blipFill>
        <p:spPr>
          <a:xfrm>
            <a:off x="635704" y="4035452"/>
            <a:ext cx="1110995" cy="1110995"/>
          </a:xfrm>
          <a:prstGeom prst="rect">
            <a:avLst/>
          </a:prstGeom>
        </p:spPr>
      </p:pic>
      <p:sp>
        <p:nvSpPr>
          <p:cNvPr id="22" name="object 25">
            <a:extLst>
              <a:ext uri="{FF2B5EF4-FFF2-40B4-BE49-F238E27FC236}">
                <a16:creationId xmlns:a16="http://schemas.microsoft.com/office/drawing/2014/main" id="{4792BCD9-B615-6B09-F643-F3421B0168C1}"/>
              </a:ext>
            </a:extLst>
          </p:cNvPr>
          <p:cNvSpPr txBox="1"/>
          <p:nvPr/>
        </p:nvSpPr>
        <p:spPr>
          <a:xfrm>
            <a:off x="1889456" y="3936917"/>
            <a:ext cx="2435860" cy="1041311"/>
          </a:xfrm>
          <a:prstGeom prst="rect">
            <a:avLst/>
          </a:prstGeom>
        </p:spPr>
        <p:txBody>
          <a:bodyPr vert="horz" wrap="square" lIns="0" tIns="12700" rIns="0" bIns="0" rtlCol="0">
            <a:spAutoFit/>
          </a:bodyPr>
          <a:lstStyle/>
          <a:p>
            <a:pPr marL="12700">
              <a:lnSpc>
                <a:spcPct val="100000"/>
              </a:lnSpc>
              <a:spcBef>
                <a:spcPts val="100"/>
              </a:spcBef>
            </a:pPr>
            <a:r>
              <a:rPr lang="en-US" sz="1600" b="1" spc="-95" dirty="0">
                <a:solidFill>
                  <a:schemeClr val="bg1"/>
                </a:solidFill>
                <a:latin typeface="Arial"/>
                <a:cs typeface="Arial"/>
              </a:rPr>
              <a:t>Transformers</a:t>
            </a:r>
          </a:p>
          <a:p>
            <a:pPr marL="12700">
              <a:lnSpc>
                <a:spcPct val="100000"/>
              </a:lnSpc>
              <a:spcBef>
                <a:spcPts val="100"/>
              </a:spcBef>
            </a:pPr>
            <a:r>
              <a:rPr lang="en-US" sz="1600" spc="-95" dirty="0">
                <a:solidFill>
                  <a:schemeClr val="bg1"/>
                </a:solidFill>
                <a:latin typeface="Arial"/>
                <a:cs typeface="Arial"/>
              </a:rPr>
              <a:t>Neural network architecture used for natural language processing (NLP) tasks</a:t>
            </a:r>
            <a:r>
              <a:rPr lang="en-US" sz="1800" b="1" spc="-95" dirty="0">
                <a:latin typeface="Arial"/>
                <a:cs typeface="Arial"/>
              </a:rPr>
              <a:t>.</a:t>
            </a:r>
          </a:p>
        </p:txBody>
      </p:sp>
      <p:pic>
        <p:nvPicPr>
          <p:cNvPr id="23" name="object 26">
            <a:extLst>
              <a:ext uri="{FF2B5EF4-FFF2-40B4-BE49-F238E27FC236}">
                <a16:creationId xmlns:a16="http://schemas.microsoft.com/office/drawing/2014/main" id="{91541196-9D1C-C275-6AAD-4E0A2BF59CD3}"/>
              </a:ext>
            </a:extLst>
          </p:cNvPr>
          <p:cNvPicPr/>
          <p:nvPr/>
        </p:nvPicPr>
        <p:blipFill>
          <a:blip r:embed="rId9" cstate="print"/>
          <a:stretch>
            <a:fillRect/>
          </a:stretch>
        </p:blipFill>
        <p:spPr>
          <a:xfrm>
            <a:off x="5655687" y="1207959"/>
            <a:ext cx="956297" cy="955547"/>
          </a:xfrm>
          <a:prstGeom prst="rect">
            <a:avLst/>
          </a:prstGeom>
        </p:spPr>
      </p:pic>
      <p:sp>
        <p:nvSpPr>
          <p:cNvPr id="26" name="object 27">
            <a:extLst>
              <a:ext uri="{FF2B5EF4-FFF2-40B4-BE49-F238E27FC236}">
                <a16:creationId xmlns:a16="http://schemas.microsoft.com/office/drawing/2014/main" id="{991D22FD-15BC-CD12-AEFC-6559AD5CF575}"/>
              </a:ext>
            </a:extLst>
          </p:cNvPr>
          <p:cNvSpPr txBox="1"/>
          <p:nvPr/>
        </p:nvSpPr>
        <p:spPr>
          <a:xfrm>
            <a:off x="5017360" y="2307619"/>
            <a:ext cx="2488565" cy="2241639"/>
          </a:xfrm>
          <a:prstGeom prst="rect">
            <a:avLst/>
          </a:prstGeom>
        </p:spPr>
        <p:txBody>
          <a:bodyPr vert="horz" wrap="square" lIns="0" tIns="12700" rIns="0" bIns="0" rtlCol="0">
            <a:spAutoFit/>
          </a:bodyPr>
          <a:lstStyle/>
          <a:p>
            <a:pPr marL="12700" marR="5080">
              <a:lnSpc>
                <a:spcPct val="100000"/>
              </a:lnSpc>
              <a:spcBef>
                <a:spcPts val="100"/>
              </a:spcBef>
            </a:pPr>
            <a:r>
              <a:rPr lang="es-CO" sz="1600" b="1" spc="-170" dirty="0">
                <a:solidFill>
                  <a:schemeClr val="bg1"/>
                </a:solidFill>
                <a:latin typeface="Arial"/>
                <a:cs typeface="Arial"/>
              </a:rPr>
              <a:t>Training and </a:t>
            </a:r>
            <a:r>
              <a:rPr lang="es-CO" sz="1600" b="1" spc="-170" dirty="0" err="1">
                <a:solidFill>
                  <a:schemeClr val="bg1"/>
                </a:solidFill>
                <a:latin typeface="Arial"/>
                <a:cs typeface="Arial"/>
              </a:rPr>
              <a:t>inference</a:t>
            </a:r>
            <a:r>
              <a:rPr lang="es-CO" sz="1600" b="1" spc="-170" dirty="0">
                <a:solidFill>
                  <a:schemeClr val="bg1"/>
                </a:solidFill>
                <a:latin typeface="Arial"/>
                <a:cs typeface="Arial"/>
              </a:rPr>
              <a:t> </a:t>
            </a:r>
            <a:r>
              <a:rPr lang="es-CO" sz="1600" b="1" spc="-170" dirty="0" err="1">
                <a:solidFill>
                  <a:schemeClr val="bg1"/>
                </a:solidFill>
                <a:latin typeface="Arial"/>
                <a:cs typeface="Arial"/>
              </a:rPr>
              <a:t>strategies</a:t>
            </a:r>
            <a:endParaRPr lang="es-CO" sz="1600" b="1" spc="-170" dirty="0">
              <a:solidFill>
                <a:schemeClr val="bg1"/>
              </a:solidFill>
              <a:latin typeface="Arial"/>
              <a:cs typeface="Arial"/>
            </a:endParaRPr>
          </a:p>
          <a:p>
            <a:pPr marL="298450" marR="93345" indent="-285750">
              <a:lnSpc>
                <a:spcPct val="100000"/>
              </a:lnSpc>
              <a:spcBef>
                <a:spcPts val="10"/>
              </a:spcBef>
              <a:buChar char="•"/>
              <a:tabLst>
                <a:tab pos="298450" algn="l"/>
              </a:tabLst>
            </a:pPr>
            <a:r>
              <a:rPr lang="en-US" sz="1600" spc="-85" dirty="0">
                <a:solidFill>
                  <a:schemeClr val="bg1"/>
                </a:solidFill>
                <a:latin typeface="Arial MT"/>
                <a:cs typeface="Arial MT"/>
              </a:rPr>
              <a:t>This involves adjusting the model parameters using datasets.</a:t>
            </a:r>
          </a:p>
          <a:p>
            <a:pPr>
              <a:lnSpc>
                <a:spcPct val="100000"/>
              </a:lnSpc>
              <a:spcBef>
                <a:spcPts val="90"/>
              </a:spcBef>
            </a:pPr>
            <a:endParaRPr sz="1600" dirty="0">
              <a:solidFill>
                <a:schemeClr val="bg1"/>
              </a:solidFill>
              <a:latin typeface="Arial MT"/>
              <a:cs typeface="Arial MT"/>
            </a:endParaRPr>
          </a:p>
          <a:p>
            <a:pPr marL="298450" marR="76200" indent="-285750">
              <a:lnSpc>
                <a:spcPct val="100000"/>
              </a:lnSpc>
              <a:buChar char="•"/>
              <a:tabLst>
                <a:tab pos="298450" algn="l"/>
              </a:tabLst>
            </a:pPr>
            <a:r>
              <a:rPr lang="en-US" sz="1600" spc="-185" dirty="0">
                <a:solidFill>
                  <a:schemeClr val="bg1"/>
                </a:solidFill>
                <a:latin typeface="Arial MT"/>
                <a:cs typeface="Arial MT"/>
              </a:rPr>
              <a:t>How the model makes predictions or generates results once it has been trained.</a:t>
            </a:r>
          </a:p>
        </p:txBody>
      </p:sp>
    </p:spTree>
    <p:extLst>
      <p:ext uri="{BB962C8B-B14F-4D97-AF65-F5344CB8AC3E}">
        <p14:creationId xmlns:p14="http://schemas.microsoft.com/office/powerpoint/2010/main" val="246462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121567"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Defining LLMs</a:t>
            </a:r>
          </a:p>
        </p:txBody>
      </p:sp>
      <p:sp>
        <p:nvSpPr>
          <p:cNvPr id="25" name="body1"/>
          <p:cNvSpPr>
            <a:spLocks noGrp="1"/>
          </p:cNvSpPr>
          <p:nvPr>
            <p:ph sz="quarter" idx="10"/>
          </p:nvPr>
        </p:nvSpPr>
        <p:spPr>
          <a:xfrm>
            <a:off x="6923413" y="891230"/>
            <a:ext cx="5023660" cy="4980109"/>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Evolution of Language Models</a:t>
            </a:r>
          </a:p>
          <a:p>
            <a:pPr lvl="4"/>
            <a:endParaRPr lang="en-US" sz="1000" dirty="0"/>
          </a:p>
          <a:p>
            <a:pPr marL="228600" lvl="4" indent="-228600" algn="just">
              <a:buFont typeface="+mj-lt"/>
              <a:buAutoNum type="arabicPeriod"/>
            </a:pPr>
            <a:r>
              <a:rPr lang="en-US" sz="1050" dirty="0" err="1"/>
              <a:t>ELMo</a:t>
            </a:r>
            <a:r>
              <a:rPr lang="en-US" sz="1050" dirty="0"/>
              <a:t> (2018, 94M): Pioneered contextualized word embeddings.</a:t>
            </a:r>
          </a:p>
          <a:p>
            <a:pPr marL="228600" lvl="4" indent="-228600" algn="just">
              <a:buFont typeface="+mj-lt"/>
              <a:buAutoNum type="arabicPeriod"/>
            </a:pPr>
            <a:r>
              <a:rPr lang="en-US" sz="1050" dirty="0"/>
              <a:t>BERT-Large (2018, 340M): Introduced deep bidirectional representations.</a:t>
            </a:r>
          </a:p>
          <a:p>
            <a:pPr marL="228600" lvl="4" indent="-228600" algn="just">
              <a:buFont typeface="+mj-lt"/>
              <a:buAutoNum type="arabicPeriod"/>
            </a:pPr>
            <a:r>
              <a:rPr lang="en-US" sz="1050" dirty="0"/>
              <a:t>GPT-2 (2019, 1.5B): Notorious for potential misuse in content generation.</a:t>
            </a:r>
          </a:p>
          <a:p>
            <a:pPr marL="228600" lvl="4" indent="-228600" algn="just">
              <a:buFont typeface="+mj-lt"/>
              <a:buAutoNum type="arabicPeriod"/>
            </a:pPr>
            <a:r>
              <a:rPr lang="en-US" sz="1050" dirty="0"/>
              <a:t>Megatron LM (2019, 3.3B): Optimized for efficient GPU training by NVIDIA.</a:t>
            </a:r>
          </a:p>
          <a:p>
            <a:pPr marL="228600" lvl="4" indent="-228600" algn="just">
              <a:buFont typeface="+mj-lt"/>
              <a:buAutoNum type="arabicPeriod"/>
            </a:pPr>
            <a:r>
              <a:rPr lang="en-US" sz="1050" dirty="0"/>
              <a:t>T5 (2020, 11B): Generalized NLP tasks into a text-to-text format.</a:t>
            </a:r>
          </a:p>
          <a:p>
            <a:pPr marL="228600" lvl="4" indent="-228600" algn="just">
              <a:buFont typeface="+mj-lt"/>
              <a:buAutoNum type="arabicPeriod"/>
            </a:pPr>
            <a:r>
              <a:rPr lang="en-US" sz="1050" dirty="0"/>
              <a:t>Turing-NLG (2020): Integrated language generation with a pre-trained transformer.</a:t>
            </a:r>
          </a:p>
          <a:p>
            <a:pPr marL="228600" lvl="4" indent="-228600" algn="just">
              <a:buFont typeface="+mj-lt"/>
              <a:buAutoNum type="arabicPeriod"/>
            </a:pPr>
            <a:r>
              <a:rPr lang="en-US" sz="1050" dirty="0"/>
              <a:t>GPT-3 (2020, 175B): Vastly influential in broad-spectrum AI applications.</a:t>
            </a:r>
          </a:p>
          <a:p>
            <a:pPr marL="228600" lvl="4" indent="-228600" algn="just">
              <a:buFont typeface="+mj-lt"/>
              <a:buAutoNum type="arabicPeriod"/>
            </a:pPr>
            <a:r>
              <a:rPr lang="en-US" sz="1050" dirty="0"/>
              <a:t>Megatron-Turing NLG (2021, 530B): A powerful model merging NVIDIA and Microsoft technologies.</a:t>
            </a:r>
          </a:p>
          <a:p>
            <a:pPr marL="228600" lvl="4" indent="-228600" algn="just">
              <a:buFont typeface="+mj-lt"/>
              <a:buAutoNum type="arabicPeriod"/>
            </a:pPr>
            <a:r>
              <a:rPr lang="en-US" sz="1050" dirty="0"/>
              <a:t>LLaMA-65B (2023, 65B): Known for efficiency, smaller size but powerful.</a:t>
            </a:r>
          </a:p>
          <a:p>
            <a:pPr marL="228600" lvl="4" indent="-228600" algn="just">
              <a:buFont typeface="+mj-lt"/>
              <a:buAutoNum type="arabicPeriod"/>
            </a:pPr>
            <a:r>
              <a:rPr lang="en-US" sz="1050" dirty="0"/>
              <a:t>GPT-4 (2023, 1.76T): Features trillions of parameters with advanced reasoning.</a:t>
            </a:r>
          </a:p>
          <a:p>
            <a:pPr marL="228600" lvl="4" indent="-228600" algn="just">
              <a:buFont typeface="+mj-lt"/>
              <a:buAutoNum type="arabicPeriod"/>
            </a:pPr>
            <a:r>
              <a:rPr lang="en-US" sz="1050" dirty="0"/>
              <a:t>ALPACA-7B (2023, 7B): Specializes in deep language understanding.</a:t>
            </a:r>
          </a:p>
          <a:p>
            <a:pPr marL="228600" lvl="4" indent="-228600" algn="just">
              <a:buFont typeface="+mj-lt"/>
              <a:buAutoNum type="arabicPeriod"/>
            </a:pPr>
            <a:r>
              <a:rPr lang="en-US" sz="1050" dirty="0"/>
              <a:t>Vicuna-13B (2024, 13B): Excels in specific applications, strong in reasoning</a:t>
            </a:r>
            <a:r>
              <a:rPr lang="en-US" sz="1000" dirty="0"/>
              <a:t>.</a:t>
            </a:r>
          </a:p>
        </p:txBody>
      </p:sp>
      <p:sp>
        <p:nvSpPr>
          <p:cNvPr id="16" name="object 36">
            <a:extLst>
              <a:ext uri="{FF2B5EF4-FFF2-40B4-BE49-F238E27FC236}">
                <a16:creationId xmlns:a16="http://schemas.microsoft.com/office/drawing/2014/main" id="{CC66D073-EE11-FBFC-2041-8D2FAA72E458}"/>
              </a:ext>
            </a:extLst>
          </p:cNvPr>
          <p:cNvSpPr/>
          <p:nvPr/>
        </p:nvSpPr>
        <p:spPr>
          <a:xfrm>
            <a:off x="515692" y="5635249"/>
            <a:ext cx="5431356" cy="1155183"/>
          </a:xfrm>
          <a:custGeom>
            <a:avLst/>
            <a:gdLst/>
            <a:ahLst/>
            <a:cxnLst/>
            <a:rect l="l" t="t" r="r" b="b"/>
            <a:pathLst>
              <a:path w="5431790" h="466090">
                <a:moveTo>
                  <a:pt x="5353939" y="0"/>
                </a:moveTo>
                <a:lnTo>
                  <a:pt x="77597" y="0"/>
                </a:lnTo>
                <a:lnTo>
                  <a:pt x="47395" y="6096"/>
                </a:lnTo>
                <a:lnTo>
                  <a:pt x="22729" y="22725"/>
                </a:lnTo>
                <a:lnTo>
                  <a:pt x="6098" y="47389"/>
                </a:lnTo>
                <a:lnTo>
                  <a:pt x="0" y="77596"/>
                </a:lnTo>
                <a:lnTo>
                  <a:pt x="0" y="387972"/>
                </a:lnTo>
                <a:lnTo>
                  <a:pt x="6098" y="418181"/>
                </a:lnTo>
                <a:lnTo>
                  <a:pt x="22729" y="442850"/>
                </a:lnTo>
                <a:lnTo>
                  <a:pt x="47395" y="459483"/>
                </a:lnTo>
                <a:lnTo>
                  <a:pt x="77597" y="465581"/>
                </a:lnTo>
                <a:lnTo>
                  <a:pt x="5353939" y="465581"/>
                </a:lnTo>
                <a:lnTo>
                  <a:pt x="5384140" y="459483"/>
                </a:lnTo>
                <a:lnTo>
                  <a:pt x="5408806" y="442850"/>
                </a:lnTo>
                <a:lnTo>
                  <a:pt x="5425437" y="418181"/>
                </a:lnTo>
                <a:lnTo>
                  <a:pt x="5431536" y="387972"/>
                </a:lnTo>
                <a:lnTo>
                  <a:pt x="5431536" y="77596"/>
                </a:lnTo>
                <a:lnTo>
                  <a:pt x="5425437" y="47389"/>
                </a:lnTo>
                <a:lnTo>
                  <a:pt x="5408806" y="22725"/>
                </a:lnTo>
                <a:lnTo>
                  <a:pt x="5384140" y="6096"/>
                </a:lnTo>
                <a:lnTo>
                  <a:pt x="5353939" y="0"/>
                </a:lnTo>
                <a:close/>
              </a:path>
            </a:pathLst>
          </a:custGeom>
          <a:solidFill>
            <a:srgbClr val="8EB4E2"/>
          </a:solidFill>
        </p:spPr>
        <p:txBody>
          <a:bodyPr wrap="square" lIns="0" tIns="0" rIns="0" bIns="0" rtlCol="0" anchor="t"/>
          <a:lstStyle/>
          <a:p>
            <a:endParaRPr lang="en-US" dirty="0"/>
          </a:p>
          <a:p>
            <a:endParaRPr lang="en-US" dirty="0"/>
          </a:p>
          <a:p>
            <a:endParaRPr lang="en-US" dirty="0"/>
          </a:p>
          <a:p>
            <a:endParaRPr lang="en-US" dirty="0"/>
          </a:p>
          <a:p>
            <a:endParaRPr lang="en-US" dirty="0"/>
          </a:p>
          <a:p>
            <a:endParaRPr lang="en-US" dirty="0"/>
          </a:p>
          <a:p>
            <a:endParaRPr lang="en-US" dirty="0"/>
          </a:p>
          <a:p>
            <a:endParaRPr dirty="0"/>
          </a:p>
        </p:txBody>
      </p:sp>
      <p:pic>
        <p:nvPicPr>
          <p:cNvPr id="15" name="object 32">
            <a:extLst>
              <a:ext uri="{FF2B5EF4-FFF2-40B4-BE49-F238E27FC236}">
                <a16:creationId xmlns:a16="http://schemas.microsoft.com/office/drawing/2014/main" id="{8954303A-7E97-6903-DBD9-8834617F3081}"/>
              </a:ext>
            </a:extLst>
          </p:cNvPr>
          <p:cNvPicPr/>
          <p:nvPr/>
        </p:nvPicPr>
        <p:blipFill>
          <a:blip r:embed="rId5" cstate="print"/>
          <a:stretch>
            <a:fillRect/>
          </a:stretch>
        </p:blipFill>
        <p:spPr>
          <a:xfrm>
            <a:off x="680470" y="5643751"/>
            <a:ext cx="526326" cy="544317"/>
          </a:xfrm>
          <a:prstGeom prst="rect">
            <a:avLst/>
          </a:prstGeom>
        </p:spPr>
      </p:pic>
      <p:pic>
        <p:nvPicPr>
          <p:cNvPr id="9" name="object 26">
            <a:extLst>
              <a:ext uri="{FF2B5EF4-FFF2-40B4-BE49-F238E27FC236}">
                <a16:creationId xmlns:a16="http://schemas.microsoft.com/office/drawing/2014/main" id="{32B2E16A-3556-75E2-2475-2308DBA9ED96}"/>
              </a:ext>
            </a:extLst>
          </p:cNvPr>
          <p:cNvPicPr/>
          <p:nvPr/>
        </p:nvPicPr>
        <p:blipFill>
          <a:blip r:embed="rId6" cstate="print"/>
          <a:stretch>
            <a:fillRect/>
          </a:stretch>
        </p:blipFill>
        <p:spPr>
          <a:xfrm>
            <a:off x="664876" y="6261375"/>
            <a:ext cx="526326" cy="544317"/>
          </a:xfrm>
          <a:prstGeom prst="rect">
            <a:avLst/>
          </a:prstGeom>
        </p:spPr>
      </p:pic>
      <p:grpSp>
        <p:nvGrpSpPr>
          <p:cNvPr id="10" name="object 27">
            <a:extLst>
              <a:ext uri="{FF2B5EF4-FFF2-40B4-BE49-F238E27FC236}">
                <a16:creationId xmlns:a16="http://schemas.microsoft.com/office/drawing/2014/main" id="{CF414496-5DF5-C31A-561C-4C86EB280F3D}"/>
              </a:ext>
            </a:extLst>
          </p:cNvPr>
          <p:cNvGrpSpPr/>
          <p:nvPr/>
        </p:nvGrpSpPr>
        <p:grpSpPr>
          <a:xfrm>
            <a:off x="1263354" y="5966335"/>
            <a:ext cx="477395" cy="504064"/>
            <a:chOff x="3002668" y="5269383"/>
            <a:chExt cx="586740" cy="587375"/>
          </a:xfrm>
        </p:grpSpPr>
        <p:sp>
          <p:nvSpPr>
            <p:cNvPr id="11" name="object 28">
              <a:extLst>
                <a:ext uri="{FF2B5EF4-FFF2-40B4-BE49-F238E27FC236}">
                  <a16:creationId xmlns:a16="http://schemas.microsoft.com/office/drawing/2014/main" id="{803652BC-9F45-363E-A423-B99E47D64C2D}"/>
                </a:ext>
              </a:extLst>
            </p:cNvPr>
            <p:cNvSpPr/>
            <p:nvPr/>
          </p:nvSpPr>
          <p:spPr>
            <a:xfrm>
              <a:off x="3002668" y="5269383"/>
              <a:ext cx="279400" cy="279400"/>
            </a:xfrm>
            <a:custGeom>
              <a:avLst/>
              <a:gdLst/>
              <a:ahLst/>
              <a:cxnLst/>
              <a:rect l="l" t="t" r="r" b="b"/>
              <a:pathLst>
                <a:path w="279400" h="279400">
                  <a:moveTo>
                    <a:pt x="278834" y="278977"/>
                  </a:moveTo>
                  <a:lnTo>
                    <a:pt x="0" y="278977"/>
                  </a:lnTo>
                  <a:lnTo>
                    <a:pt x="0" y="0"/>
                  </a:lnTo>
                  <a:lnTo>
                    <a:pt x="278834" y="0"/>
                  </a:lnTo>
                  <a:lnTo>
                    <a:pt x="278834" y="278977"/>
                  </a:lnTo>
                  <a:close/>
                </a:path>
              </a:pathLst>
            </a:custGeom>
            <a:solidFill>
              <a:srgbClr val="F0511B"/>
            </a:solidFill>
          </p:spPr>
          <p:txBody>
            <a:bodyPr wrap="square" lIns="0" tIns="0" rIns="0" bIns="0" rtlCol="0"/>
            <a:lstStyle/>
            <a:p>
              <a:endParaRPr/>
            </a:p>
          </p:txBody>
        </p:sp>
        <p:sp>
          <p:nvSpPr>
            <p:cNvPr id="12" name="object 29">
              <a:extLst>
                <a:ext uri="{FF2B5EF4-FFF2-40B4-BE49-F238E27FC236}">
                  <a16:creationId xmlns:a16="http://schemas.microsoft.com/office/drawing/2014/main" id="{A2C5BD36-1AF2-9C21-E774-80B71581270B}"/>
                </a:ext>
              </a:extLst>
            </p:cNvPr>
            <p:cNvSpPr/>
            <p:nvPr/>
          </p:nvSpPr>
          <p:spPr>
            <a:xfrm>
              <a:off x="3310538" y="5269383"/>
              <a:ext cx="279400" cy="279400"/>
            </a:xfrm>
            <a:custGeom>
              <a:avLst/>
              <a:gdLst/>
              <a:ahLst/>
              <a:cxnLst/>
              <a:rect l="l" t="t" r="r" b="b"/>
              <a:pathLst>
                <a:path w="279400" h="279400">
                  <a:moveTo>
                    <a:pt x="278829" y="278977"/>
                  </a:moveTo>
                  <a:lnTo>
                    <a:pt x="0" y="278977"/>
                  </a:lnTo>
                  <a:lnTo>
                    <a:pt x="0" y="0"/>
                  </a:lnTo>
                  <a:lnTo>
                    <a:pt x="278829" y="0"/>
                  </a:lnTo>
                  <a:lnTo>
                    <a:pt x="278829" y="278977"/>
                  </a:lnTo>
                  <a:close/>
                </a:path>
              </a:pathLst>
            </a:custGeom>
            <a:solidFill>
              <a:srgbClr val="80CC28"/>
            </a:solidFill>
          </p:spPr>
          <p:txBody>
            <a:bodyPr wrap="square" lIns="0" tIns="0" rIns="0" bIns="0" rtlCol="0"/>
            <a:lstStyle/>
            <a:p>
              <a:endParaRPr/>
            </a:p>
          </p:txBody>
        </p:sp>
        <p:sp>
          <p:nvSpPr>
            <p:cNvPr id="13" name="object 30">
              <a:extLst>
                <a:ext uri="{FF2B5EF4-FFF2-40B4-BE49-F238E27FC236}">
                  <a16:creationId xmlns:a16="http://schemas.microsoft.com/office/drawing/2014/main" id="{1D58F7C3-90FB-8361-B5C7-6515F7C62F6F}"/>
                </a:ext>
              </a:extLst>
            </p:cNvPr>
            <p:cNvSpPr/>
            <p:nvPr/>
          </p:nvSpPr>
          <p:spPr>
            <a:xfrm>
              <a:off x="3002669" y="5577516"/>
              <a:ext cx="279400" cy="279400"/>
            </a:xfrm>
            <a:custGeom>
              <a:avLst/>
              <a:gdLst/>
              <a:ahLst/>
              <a:cxnLst/>
              <a:rect l="l" t="t" r="r" b="b"/>
              <a:pathLst>
                <a:path w="279400" h="279400">
                  <a:moveTo>
                    <a:pt x="278826" y="278974"/>
                  </a:moveTo>
                  <a:lnTo>
                    <a:pt x="0" y="278974"/>
                  </a:lnTo>
                  <a:lnTo>
                    <a:pt x="0" y="0"/>
                  </a:lnTo>
                  <a:lnTo>
                    <a:pt x="278826" y="0"/>
                  </a:lnTo>
                  <a:lnTo>
                    <a:pt x="278826" y="278974"/>
                  </a:lnTo>
                  <a:close/>
                </a:path>
              </a:pathLst>
            </a:custGeom>
            <a:solidFill>
              <a:srgbClr val="00ACEE"/>
            </a:solidFill>
          </p:spPr>
          <p:txBody>
            <a:bodyPr wrap="square" lIns="0" tIns="0" rIns="0" bIns="0" rtlCol="0"/>
            <a:lstStyle/>
            <a:p>
              <a:endParaRPr/>
            </a:p>
          </p:txBody>
        </p:sp>
        <p:sp>
          <p:nvSpPr>
            <p:cNvPr id="14" name="object 31">
              <a:extLst>
                <a:ext uri="{FF2B5EF4-FFF2-40B4-BE49-F238E27FC236}">
                  <a16:creationId xmlns:a16="http://schemas.microsoft.com/office/drawing/2014/main" id="{DC0105C8-75A7-D77A-677F-06F3513A3093}"/>
                </a:ext>
              </a:extLst>
            </p:cNvPr>
            <p:cNvSpPr/>
            <p:nvPr/>
          </p:nvSpPr>
          <p:spPr>
            <a:xfrm>
              <a:off x="3310539" y="5577516"/>
              <a:ext cx="279400" cy="279400"/>
            </a:xfrm>
            <a:custGeom>
              <a:avLst/>
              <a:gdLst/>
              <a:ahLst/>
              <a:cxnLst/>
              <a:rect l="l" t="t" r="r" b="b"/>
              <a:pathLst>
                <a:path w="279400" h="279400">
                  <a:moveTo>
                    <a:pt x="278829" y="278974"/>
                  </a:moveTo>
                  <a:lnTo>
                    <a:pt x="0" y="278974"/>
                  </a:lnTo>
                  <a:lnTo>
                    <a:pt x="0" y="0"/>
                  </a:lnTo>
                  <a:lnTo>
                    <a:pt x="278829" y="0"/>
                  </a:lnTo>
                  <a:lnTo>
                    <a:pt x="278829" y="278974"/>
                  </a:lnTo>
                  <a:close/>
                </a:path>
              </a:pathLst>
            </a:custGeom>
            <a:solidFill>
              <a:srgbClr val="FABB08"/>
            </a:solidFill>
          </p:spPr>
          <p:txBody>
            <a:bodyPr wrap="square" lIns="0" tIns="0" rIns="0" bIns="0" rtlCol="0"/>
            <a:lstStyle/>
            <a:p>
              <a:endParaRPr/>
            </a:p>
          </p:txBody>
        </p:sp>
      </p:grpSp>
      <p:graphicFrame>
        <p:nvGraphicFramePr>
          <p:cNvPr id="38" name="object 62">
            <a:extLst>
              <a:ext uri="{FF2B5EF4-FFF2-40B4-BE49-F238E27FC236}">
                <a16:creationId xmlns:a16="http://schemas.microsoft.com/office/drawing/2014/main" id="{287CCB77-305A-4608-74E7-1783FE810919}"/>
              </a:ext>
            </a:extLst>
          </p:cNvPr>
          <p:cNvGraphicFramePr>
            <a:graphicFrameLocks noGrp="1"/>
          </p:cNvGraphicFramePr>
          <p:nvPr/>
        </p:nvGraphicFramePr>
        <p:xfrm>
          <a:off x="539247" y="2097800"/>
          <a:ext cx="6201409" cy="3121659"/>
        </p:xfrm>
        <a:graphic>
          <a:graphicData uri="http://schemas.openxmlformats.org/drawingml/2006/table">
            <a:tbl>
              <a:tblPr firstRow="1" bandRow="1">
                <a:tableStyleId>{2D5ABB26-0587-4C30-8999-92F81FD0307C}</a:tableStyleId>
              </a:tblPr>
              <a:tblGrid>
                <a:gridCol w="1037590">
                  <a:extLst>
                    <a:ext uri="{9D8B030D-6E8A-4147-A177-3AD203B41FA5}">
                      <a16:colId xmlns:a16="http://schemas.microsoft.com/office/drawing/2014/main" val="20000"/>
                    </a:ext>
                  </a:extLst>
                </a:gridCol>
                <a:gridCol w="1037590">
                  <a:extLst>
                    <a:ext uri="{9D8B030D-6E8A-4147-A177-3AD203B41FA5}">
                      <a16:colId xmlns:a16="http://schemas.microsoft.com/office/drawing/2014/main" val="20001"/>
                    </a:ext>
                  </a:extLst>
                </a:gridCol>
                <a:gridCol w="1028065">
                  <a:extLst>
                    <a:ext uri="{9D8B030D-6E8A-4147-A177-3AD203B41FA5}">
                      <a16:colId xmlns:a16="http://schemas.microsoft.com/office/drawing/2014/main" val="20002"/>
                    </a:ext>
                  </a:extLst>
                </a:gridCol>
                <a:gridCol w="1028064">
                  <a:extLst>
                    <a:ext uri="{9D8B030D-6E8A-4147-A177-3AD203B41FA5}">
                      <a16:colId xmlns:a16="http://schemas.microsoft.com/office/drawing/2014/main" val="20003"/>
                    </a:ext>
                  </a:extLst>
                </a:gridCol>
                <a:gridCol w="1035050">
                  <a:extLst>
                    <a:ext uri="{9D8B030D-6E8A-4147-A177-3AD203B41FA5}">
                      <a16:colId xmlns:a16="http://schemas.microsoft.com/office/drawing/2014/main" val="20004"/>
                    </a:ext>
                  </a:extLst>
                </a:gridCol>
                <a:gridCol w="1035050">
                  <a:extLst>
                    <a:ext uri="{9D8B030D-6E8A-4147-A177-3AD203B41FA5}">
                      <a16:colId xmlns:a16="http://schemas.microsoft.com/office/drawing/2014/main" val="20005"/>
                    </a:ext>
                  </a:extLst>
                </a:gridCol>
              </a:tblGrid>
              <a:tr h="528955">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0"/>
                  </a:ext>
                </a:extLst>
              </a:tr>
              <a:tr h="525780">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1"/>
                  </a:ext>
                </a:extLst>
              </a:tr>
              <a:tr h="521334">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2"/>
                  </a:ext>
                </a:extLst>
              </a:tr>
              <a:tr h="502920">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3"/>
                  </a:ext>
                </a:extLst>
              </a:tr>
              <a:tr h="525780">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4"/>
                  </a:ext>
                </a:extLst>
              </a:tr>
              <a:tr h="516890">
                <a:tc>
                  <a:txBody>
                    <a:bodyPr/>
                    <a:lstStyle/>
                    <a:p>
                      <a:pPr>
                        <a:lnSpc>
                          <a:spcPct val="100000"/>
                        </a:lnSpc>
                      </a:pPr>
                      <a:endParaRPr sz="1600" dirty="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dirty="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5"/>
                  </a:ext>
                </a:extLst>
              </a:tr>
            </a:tbl>
          </a:graphicData>
        </a:graphic>
      </p:graphicFrame>
      <p:sp>
        <p:nvSpPr>
          <p:cNvPr id="48" name="object 75">
            <a:extLst>
              <a:ext uri="{FF2B5EF4-FFF2-40B4-BE49-F238E27FC236}">
                <a16:creationId xmlns:a16="http://schemas.microsoft.com/office/drawing/2014/main" id="{74A79C4A-CCCE-1F99-B121-E667039D1772}"/>
              </a:ext>
            </a:extLst>
          </p:cNvPr>
          <p:cNvSpPr/>
          <p:nvPr/>
        </p:nvSpPr>
        <p:spPr>
          <a:xfrm>
            <a:off x="386004" y="4129001"/>
            <a:ext cx="36195" cy="90170"/>
          </a:xfrm>
          <a:custGeom>
            <a:avLst/>
            <a:gdLst/>
            <a:ahLst/>
            <a:cxnLst/>
            <a:rect l="l" t="t" r="r" b="b"/>
            <a:pathLst>
              <a:path w="36195" h="90170">
                <a:moveTo>
                  <a:pt x="35774" y="89629"/>
                </a:moveTo>
                <a:lnTo>
                  <a:pt x="22728" y="89629"/>
                </a:lnTo>
                <a:lnTo>
                  <a:pt x="22728" y="11423"/>
                </a:lnTo>
                <a:lnTo>
                  <a:pt x="3227" y="19912"/>
                </a:lnTo>
                <a:lnTo>
                  <a:pt x="0" y="9226"/>
                </a:lnTo>
                <a:lnTo>
                  <a:pt x="5840" y="7411"/>
                </a:lnTo>
                <a:lnTo>
                  <a:pt x="12410" y="5160"/>
                </a:lnTo>
                <a:lnTo>
                  <a:pt x="26687" y="0"/>
                </a:lnTo>
                <a:lnTo>
                  <a:pt x="35774" y="0"/>
                </a:lnTo>
                <a:lnTo>
                  <a:pt x="35774" y="89629"/>
                </a:lnTo>
                <a:close/>
              </a:path>
            </a:pathLst>
          </a:custGeom>
          <a:solidFill>
            <a:srgbClr val="000000"/>
          </a:solidFill>
        </p:spPr>
        <p:txBody>
          <a:bodyPr wrap="square" lIns="0" tIns="0" rIns="0" bIns="0" rtlCol="0"/>
          <a:lstStyle/>
          <a:p>
            <a:endParaRPr/>
          </a:p>
        </p:txBody>
      </p:sp>
      <p:pic>
        <p:nvPicPr>
          <p:cNvPr id="58" name="object 88">
            <a:extLst>
              <a:ext uri="{FF2B5EF4-FFF2-40B4-BE49-F238E27FC236}">
                <a16:creationId xmlns:a16="http://schemas.microsoft.com/office/drawing/2014/main" id="{913F68C0-B951-1258-FEEA-6E9238940993}"/>
              </a:ext>
            </a:extLst>
          </p:cNvPr>
          <p:cNvPicPr/>
          <p:nvPr/>
        </p:nvPicPr>
        <p:blipFill>
          <a:blip r:embed="rId7" cstate="print">
            <a:duotone>
              <a:schemeClr val="accent6">
                <a:shade val="45000"/>
                <a:satMod val="135000"/>
              </a:schemeClr>
              <a:prstClr val="white"/>
            </a:duotone>
          </a:blip>
          <a:stretch>
            <a:fillRect/>
          </a:stretch>
        </p:blipFill>
        <p:spPr>
          <a:xfrm>
            <a:off x="2470978" y="5371043"/>
            <a:ext cx="292318" cy="93143"/>
          </a:xfrm>
          <a:prstGeom prst="rect">
            <a:avLst/>
          </a:prstGeom>
        </p:spPr>
      </p:pic>
      <p:pic>
        <p:nvPicPr>
          <p:cNvPr id="65" name="object 95">
            <a:extLst>
              <a:ext uri="{FF2B5EF4-FFF2-40B4-BE49-F238E27FC236}">
                <a16:creationId xmlns:a16="http://schemas.microsoft.com/office/drawing/2014/main" id="{A2C291A7-862C-6F6A-3269-346A530A9222}"/>
              </a:ext>
            </a:extLst>
          </p:cNvPr>
          <p:cNvPicPr/>
          <p:nvPr/>
        </p:nvPicPr>
        <p:blipFill>
          <a:blip r:embed="rId8" cstate="print">
            <a:duotone>
              <a:schemeClr val="accent6">
                <a:shade val="45000"/>
                <a:satMod val="135000"/>
              </a:schemeClr>
              <a:prstClr val="white"/>
            </a:duotone>
          </a:blip>
          <a:stretch>
            <a:fillRect/>
          </a:stretch>
        </p:blipFill>
        <p:spPr>
          <a:xfrm>
            <a:off x="5565221" y="5371043"/>
            <a:ext cx="284465" cy="93144"/>
          </a:xfrm>
          <a:prstGeom prst="rect">
            <a:avLst/>
          </a:prstGeom>
        </p:spPr>
      </p:pic>
      <p:pic>
        <p:nvPicPr>
          <p:cNvPr id="66" name="object 96">
            <a:extLst>
              <a:ext uri="{FF2B5EF4-FFF2-40B4-BE49-F238E27FC236}">
                <a16:creationId xmlns:a16="http://schemas.microsoft.com/office/drawing/2014/main" id="{3545671A-196A-E14C-DE41-8C96EBA7FA16}"/>
              </a:ext>
            </a:extLst>
          </p:cNvPr>
          <p:cNvPicPr/>
          <p:nvPr/>
        </p:nvPicPr>
        <p:blipFill>
          <a:blip r:embed="rId9" cstate="print">
            <a:duotone>
              <a:schemeClr val="accent6">
                <a:shade val="45000"/>
                <a:satMod val="135000"/>
              </a:schemeClr>
              <a:prstClr val="white"/>
            </a:duotone>
          </a:blip>
          <a:stretch>
            <a:fillRect/>
          </a:stretch>
        </p:blipFill>
        <p:spPr>
          <a:xfrm>
            <a:off x="6596741" y="5371043"/>
            <a:ext cx="294753" cy="93143"/>
          </a:xfrm>
          <a:prstGeom prst="rect">
            <a:avLst/>
          </a:prstGeom>
        </p:spPr>
      </p:pic>
      <p:pic>
        <p:nvPicPr>
          <p:cNvPr id="67" name="object 97">
            <a:extLst>
              <a:ext uri="{FF2B5EF4-FFF2-40B4-BE49-F238E27FC236}">
                <a16:creationId xmlns:a16="http://schemas.microsoft.com/office/drawing/2014/main" id="{7711C156-F405-72EA-A12C-33B47255B778}"/>
              </a:ext>
            </a:extLst>
          </p:cNvPr>
          <p:cNvPicPr/>
          <p:nvPr/>
        </p:nvPicPr>
        <p:blipFill>
          <a:blip r:embed="rId10" cstate="print">
            <a:duotone>
              <a:schemeClr val="accent6">
                <a:shade val="45000"/>
                <a:satMod val="135000"/>
              </a:schemeClr>
              <a:prstClr val="white"/>
            </a:duotone>
          </a:blip>
          <a:stretch>
            <a:fillRect/>
          </a:stretch>
        </p:blipFill>
        <p:spPr>
          <a:xfrm>
            <a:off x="615217" y="2277897"/>
            <a:ext cx="6206222" cy="2639438"/>
          </a:xfrm>
          <a:prstGeom prst="rect">
            <a:avLst/>
          </a:prstGeom>
        </p:spPr>
      </p:pic>
      <p:sp>
        <p:nvSpPr>
          <p:cNvPr id="68" name="CuadroTexto 67">
            <a:extLst>
              <a:ext uri="{FF2B5EF4-FFF2-40B4-BE49-F238E27FC236}">
                <a16:creationId xmlns:a16="http://schemas.microsoft.com/office/drawing/2014/main" id="{D4ACB69A-A84F-0B88-AD25-42AC0983F170}"/>
              </a:ext>
            </a:extLst>
          </p:cNvPr>
          <p:cNvSpPr txBox="1"/>
          <p:nvPr/>
        </p:nvSpPr>
        <p:spPr>
          <a:xfrm>
            <a:off x="32841" y="1975588"/>
            <a:ext cx="577402" cy="261610"/>
          </a:xfrm>
          <a:prstGeom prst="rect">
            <a:avLst/>
          </a:prstGeom>
          <a:noFill/>
        </p:spPr>
        <p:txBody>
          <a:bodyPr wrap="none" rtlCol="0">
            <a:spAutoFit/>
          </a:bodyPr>
          <a:lstStyle/>
          <a:p>
            <a:r>
              <a:rPr lang="es-CO" sz="1100" b="1" dirty="0">
                <a:solidFill>
                  <a:schemeClr val="accent6">
                    <a:lumMod val="75000"/>
                  </a:schemeClr>
                </a:solidFill>
              </a:rPr>
              <a:t>10000</a:t>
            </a:r>
          </a:p>
        </p:txBody>
      </p:sp>
      <p:sp>
        <p:nvSpPr>
          <p:cNvPr id="69" name="CuadroTexto 68">
            <a:extLst>
              <a:ext uri="{FF2B5EF4-FFF2-40B4-BE49-F238E27FC236}">
                <a16:creationId xmlns:a16="http://schemas.microsoft.com/office/drawing/2014/main" id="{8B859CFA-E764-9BFB-0512-FF381FBF6A89}"/>
              </a:ext>
            </a:extLst>
          </p:cNvPr>
          <p:cNvSpPr txBox="1"/>
          <p:nvPr/>
        </p:nvSpPr>
        <p:spPr>
          <a:xfrm>
            <a:off x="108314" y="2481941"/>
            <a:ext cx="498855" cy="261610"/>
          </a:xfrm>
          <a:prstGeom prst="rect">
            <a:avLst/>
          </a:prstGeom>
          <a:noFill/>
        </p:spPr>
        <p:txBody>
          <a:bodyPr wrap="none" rtlCol="0">
            <a:spAutoFit/>
          </a:bodyPr>
          <a:lstStyle/>
          <a:p>
            <a:r>
              <a:rPr lang="es-CO" sz="1100" b="1" dirty="0">
                <a:solidFill>
                  <a:schemeClr val="accent6">
                    <a:lumMod val="75000"/>
                  </a:schemeClr>
                </a:solidFill>
              </a:rPr>
              <a:t>1000</a:t>
            </a:r>
          </a:p>
        </p:txBody>
      </p:sp>
      <p:sp>
        <p:nvSpPr>
          <p:cNvPr id="70" name="CuadroTexto 69">
            <a:extLst>
              <a:ext uri="{FF2B5EF4-FFF2-40B4-BE49-F238E27FC236}">
                <a16:creationId xmlns:a16="http://schemas.microsoft.com/office/drawing/2014/main" id="{7189699B-17E3-0B86-CD33-CE255547EE65}"/>
              </a:ext>
            </a:extLst>
          </p:cNvPr>
          <p:cNvSpPr txBox="1"/>
          <p:nvPr/>
        </p:nvSpPr>
        <p:spPr>
          <a:xfrm>
            <a:off x="174631" y="2988294"/>
            <a:ext cx="420308" cy="261610"/>
          </a:xfrm>
          <a:prstGeom prst="rect">
            <a:avLst/>
          </a:prstGeom>
          <a:noFill/>
        </p:spPr>
        <p:txBody>
          <a:bodyPr wrap="none" rtlCol="0">
            <a:spAutoFit/>
          </a:bodyPr>
          <a:lstStyle/>
          <a:p>
            <a:r>
              <a:rPr lang="es-CO" sz="1100" b="1" dirty="0">
                <a:solidFill>
                  <a:schemeClr val="accent6">
                    <a:lumMod val="75000"/>
                  </a:schemeClr>
                </a:solidFill>
              </a:rPr>
              <a:t>100</a:t>
            </a:r>
          </a:p>
        </p:txBody>
      </p:sp>
      <p:sp>
        <p:nvSpPr>
          <p:cNvPr id="71" name="CuadroTexto 70">
            <a:extLst>
              <a:ext uri="{FF2B5EF4-FFF2-40B4-BE49-F238E27FC236}">
                <a16:creationId xmlns:a16="http://schemas.microsoft.com/office/drawing/2014/main" id="{DCF252B3-42C7-E95E-67F0-DD07E6E03B7A}"/>
              </a:ext>
            </a:extLst>
          </p:cNvPr>
          <p:cNvSpPr txBox="1"/>
          <p:nvPr/>
        </p:nvSpPr>
        <p:spPr>
          <a:xfrm>
            <a:off x="249362" y="3511890"/>
            <a:ext cx="341760" cy="261610"/>
          </a:xfrm>
          <a:prstGeom prst="rect">
            <a:avLst/>
          </a:prstGeom>
          <a:noFill/>
        </p:spPr>
        <p:txBody>
          <a:bodyPr wrap="none" rtlCol="0">
            <a:spAutoFit/>
          </a:bodyPr>
          <a:lstStyle/>
          <a:p>
            <a:r>
              <a:rPr lang="es-CO" sz="1100" b="1" dirty="0">
                <a:solidFill>
                  <a:schemeClr val="accent6">
                    <a:lumMod val="75000"/>
                  </a:schemeClr>
                </a:solidFill>
              </a:rPr>
              <a:t>10</a:t>
            </a:r>
          </a:p>
        </p:txBody>
      </p:sp>
      <p:sp>
        <p:nvSpPr>
          <p:cNvPr id="72" name="CuadroTexto 71">
            <a:extLst>
              <a:ext uri="{FF2B5EF4-FFF2-40B4-BE49-F238E27FC236}">
                <a16:creationId xmlns:a16="http://schemas.microsoft.com/office/drawing/2014/main" id="{AA08FF13-05CE-81E7-6392-E5CAAC9B4C8B}"/>
              </a:ext>
            </a:extLst>
          </p:cNvPr>
          <p:cNvSpPr txBox="1"/>
          <p:nvPr/>
        </p:nvSpPr>
        <p:spPr>
          <a:xfrm>
            <a:off x="270793" y="4016101"/>
            <a:ext cx="263214" cy="261610"/>
          </a:xfrm>
          <a:prstGeom prst="rect">
            <a:avLst/>
          </a:prstGeom>
          <a:noFill/>
        </p:spPr>
        <p:txBody>
          <a:bodyPr wrap="none" rtlCol="0">
            <a:spAutoFit/>
          </a:bodyPr>
          <a:lstStyle/>
          <a:p>
            <a:r>
              <a:rPr lang="es-CO" sz="1100" b="1" dirty="0">
                <a:solidFill>
                  <a:schemeClr val="accent6">
                    <a:lumMod val="75000"/>
                  </a:schemeClr>
                </a:solidFill>
              </a:rPr>
              <a:t>1</a:t>
            </a:r>
          </a:p>
        </p:txBody>
      </p:sp>
      <p:sp>
        <p:nvSpPr>
          <p:cNvPr id="73" name="CuadroTexto 72">
            <a:extLst>
              <a:ext uri="{FF2B5EF4-FFF2-40B4-BE49-F238E27FC236}">
                <a16:creationId xmlns:a16="http://schemas.microsoft.com/office/drawing/2014/main" id="{F9389ECA-FF33-530A-9697-4EBEA69FC5DA}"/>
              </a:ext>
            </a:extLst>
          </p:cNvPr>
          <p:cNvSpPr txBox="1"/>
          <p:nvPr/>
        </p:nvSpPr>
        <p:spPr>
          <a:xfrm>
            <a:off x="219877" y="4539165"/>
            <a:ext cx="375424" cy="261610"/>
          </a:xfrm>
          <a:prstGeom prst="rect">
            <a:avLst/>
          </a:prstGeom>
          <a:noFill/>
        </p:spPr>
        <p:txBody>
          <a:bodyPr wrap="none" rtlCol="0">
            <a:spAutoFit/>
          </a:bodyPr>
          <a:lstStyle/>
          <a:p>
            <a:r>
              <a:rPr lang="es-CO" sz="1100" b="1" dirty="0">
                <a:solidFill>
                  <a:schemeClr val="accent6">
                    <a:lumMod val="75000"/>
                  </a:schemeClr>
                </a:solidFill>
              </a:rPr>
              <a:t>0.1</a:t>
            </a:r>
          </a:p>
        </p:txBody>
      </p:sp>
      <p:sp>
        <p:nvSpPr>
          <p:cNvPr id="74" name="CuadroTexto 73">
            <a:extLst>
              <a:ext uri="{FF2B5EF4-FFF2-40B4-BE49-F238E27FC236}">
                <a16:creationId xmlns:a16="http://schemas.microsoft.com/office/drawing/2014/main" id="{648E5692-5C83-D0D0-1CE5-EB64EE8CAE39}"/>
              </a:ext>
            </a:extLst>
          </p:cNvPr>
          <p:cNvSpPr txBox="1"/>
          <p:nvPr/>
        </p:nvSpPr>
        <p:spPr>
          <a:xfrm>
            <a:off x="158942" y="5032148"/>
            <a:ext cx="453970" cy="261610"/>
          </a:xfrm>
          <a:prstGeom prst="rect">
            <a:avLst/>
          </a:prstGeom>
          <a:noFill/>
        </p:spPr>
        <p:txBody>
          <a:bodyPr wrap="none" rtlCol="0">
            <a:spAutoFit/>
          </a:bodyPr>
          <a:lstStyle/>
          <a:p>
            <a:r>
              <a:rPr lang="es-CO" sz="1100" b="1" dirty="0">
                <a:solidFill>
                  <a:schemeClr val="accent6">
                    <a:lumMod val="75000"/>
                  </a:schemeClr>
                </a:solidFill>
              </a:rPr>
              <a:t>0.01</a:t>
            </a:r>
          </a:p>
        </p:txBody>
      </p:sp>
      <p:sp>
        <p:nvSpPr>
          <p:cNvPr id="75" name="CuadroTexto 74">
            <a:extLst>
              <a:ext uri="{FF2B5EF4-FFF2-40B4-BE49-F238E27FC236}">
                <a16:creationId xmlns:a16="http://schemas.microsoft.com/office/drawing/2014/main" id="{9D098FDD-0656-A99D-5ABC-6DB11A5020C0}"/>
              </a:ext>
            </a:extLst>
          </p:cNvPr>
          <p:cNvSpPr txBox="1"/>
          <p:nvPr/>
        </p:nvSpPr>
        <p:spPr>
          <a:xfrm>
            <a:off x="333395" y="5285959"/>
            <a:ext cx="498855" cy="261610"/>
          </a:xfrm>
          <a:prstGeom prst="rect">
            <a:avLst/>
          </a:prstGeom>
          <a:noFill/>
        </p:spPr>
        <p:txBody>
          <a:bodyPr wrap="none" rtlCol="0">
            <a:spAutoFit/>
          </a:bodyPr>
          <a:lstStyle/>
          <a:p>
            <a:r>
              <a:rPr lang="es-CO" sz="1100" b="1" dirty="0">
                <a:solidFill>
                  <a:schemeClr val="accent6">
                    <a:lumMod val="75000"/>
                  </a:schemeClr>
                </a:solidFill>
              </a:rPr>
              <a:t>2018</a:t>
            </a:r>
          </a:p>
        </p:txBody>
      </p:sp>
      <p:sp>
        <p:nvSpPr>
          <p:cNvPr id="76" name="CuadroTexto 75">
            <a:extLst>
              <a:ext uri="{FF2B5EF4-FFF2-40B4-BE49-F238E27FC236}">
                <a16:creationId xmlns:a16="http://schemas.microsoft.com/office/drawing/2014/main" id="{ECACC990-69A3-37CA-4883-96D274250C38}"/>
              </a:ext>
            </a:extLst>
          </p:cNvPr>
          <p:cNvSpPr txBox="1"/>
          <p:nvPr/>
        </p:nvSpPr>
        <p:spPr>
          <a:xfrm>
            <a:off x="1295238" y="5288935"/>
            <a:ext cx="498855" cy="261610"/>
          </a:xfrm>
          <a:prstGeom prst="rect">
            <a:avLst/>
          </a:prstGeom>
          <a:noFill/>
        </p:spPr>
        <p:txBody>
          <a:bodyPr wrap="none" rtlCol="0">
            <a:spAutoFit/>
          </a:bodyPr>
          <a:lstStyle/>
          <a:p>
            <a:r>
              <a:rPr lang="es-CO" sz="1100" b="1" dirty="0">
                <a:solidFill>
                  <a:schemeClr val="accent6">
                    <a:lumMod val="75000"/>
                  </a:schemeClr>
                </a:solidFill>
              </a:rPr>
              <a:t>2019</a:t>
            </a:r>
          </a:p>
        </p:txBody>
      </p:sp>
      <p:sp>
        <p:nvSpPr>
          <p:cNvPr id="77" name="CuadroTexto 76">
            <a:extLst>
              <a:ext uri="{FF2B5EF4-FFF2-40B4-BE49-F238E27FC236}">
                <a16:creationId xmlns:a16="http://schemas.microsoft.com/office/drawing/2014/main" id="{2771B222-83E5-85D6-C068-9522688D0F03}"/>
              </a:ext>
            </a:extLst>
          </p:cNvPr>
          <p:cNvSpPr txBox="1"/>
          <p:nvPr/>
        </p:nvSpPr>
        <p:spPr>
          <a:xfrm>
            <a:off x="3384747" y="5296549"/>
            <a:ext cx="498855" cy="261610"/>
          </a:xfrm>
          <a:prstGeom prst="rect">
            <a:avLst/>
          </a:prstGeom>
          <a:noFill/>
        </p:spPr>
        <p:txBody>
          <a:bodyPr wrap="none" rtlCol="0">
            <a:spAutoFit/>
          </a:bodyPr>
          <a:lstStyle/>
          <a:p>
            <a:r>
              <a:rPr lang="es-CO" sz="1100" b="1" dirty="0">
                <a:solidFill>
                  <a:schemeClr val="accent6">
                    <a:lumMod val="75000"/>
                  </a:schemeClr>
                </a:solidFill>
              </a:rPr>
              <a:t>2021</a:t>
            </a:r>
          </a:p>
        </p:txBody>
      </p:sp>
      <p:sp>
        <p:nvSpPr>
          <p:cNvPr id="78" name="CuadroTexto 77">
            <a:extLst>
              <a:ext uri="{FF2B5EF4-FFF2-40B4-BE49-F238E27FC236}">
                <a16:creationId xmlns:a16="http://schemas.microsoft.com/office/drawing/2014/main" id="{071BFCE1-F5FA-CC23-F8C5-72ABB4910EDB}"/>
              </a:ext>
            </a:extLst>
          </p:cNvPr>
          <p:cNvSpPr txBox="1"/>
          <p:nvPr/>
        </p:nvSpPr>
        <p:spPr>
          <a:xfrm>
            <a:off x="4437046" y="5288935"/>
            <a:ext cx="498855" cy="261610"/>
          </a:xfrm>
          <a:prstGeom prst="rect">
            <a:avLst/>
          </a:prstGeom>
          <a:noFill/>
        </p:spPr>
        <p:txBody>
          <a:bodyPr wrap="none" rtlCol="0">
            <a:spAutoFit/>
          </a:bodyPr>
          <a:lstStyle/>
          <a:p>
            <a:r>
              <a:rPr lang="es-CO" sz="1100" b="1" dirty="0">
                <a:solidFill>
                  <a:schemeClr val="accent6">
                    <a:lumMod val="75000"/>
                  </a:schemeClr>
                </a:solidFill>
              </a:rPr>
              <a:t>2022</a:t>
            </a:r>
          </a:p>
        </p:txBody>
      </p:sp>
      <p:sp>
        <p:nvSpPr>
          <p:cNvPr id="79" name="CuadroTexto 78">
            <a:extLst>
              <a:ext uri="{FF2B5EF4-FFF2-40B4-BE49-F238E27FC236}">
                <a16:creationId xmlns:a16="http://schemas.microsoft.com/office/drawing/2014/main" id="{84120CF7-0118-E75F-3DEB-3BC12A1403DB}"/>
              </a:ext>
            </a:extLst>
          </p:cNvPr>
          <p:cNvSpPr txBox="1"/>
          <p:nvPr/>
        </p:nvSpPr>
        <p:spPr>
          <a:xfrm>
            <a:off x="1764344" y="5615770"/>
            <a:ext cx="3599393" cy="1200329"/>
          </a:xfrm>
          <a:prstGeom prst="rect">
            <a:avLst/>
          </a:prstGeom>
          <a:noFill/>
        </p:spPr>
        <p:txBody>
          <a:bodyPr wrap="square" rtlCol="0">
            <a:spAutoFit/>
          </a:bodyPr>
          <a:lstStyle/>
          <a:p>
            <a:r>
              <a:rPr lang="en-US" dirty="0"/>
              <a:t>LLMs are transformers trained on massive data sets and have a large number of parameters (ranging from </a:t>
            </a:r>
            <a:r>
              <a:rPr lang="es-CO" sz="1800" spc="-10" dirty="0">
                <a:cs typeface="Arial MT"/>
              </a:rPr>
              <a:t>10</a:t>
            </a:r>
            <a:r>
              <a:rPr lang="es-CO" sz="1800" spc="-15" baseline="25462" dirty="0">
                <a:cs typeface="Arial MT"/>
              </a:rPr>
              <a:t>9</a:t>
            </a:r>
            <a:r>
              <a:rPr lang="es-CO" sz="1800" spc="-75" baseline="25462" dirty="0">
                <a:cs typeface="Arial MT"/>
              </a:rPr>
              <a:t> </a:t>
            </a:r>
            <a:r>
              <a:rPr lang="es-CO" sz="1800" spc="-125" dirty="0" err="1">
                <a:cs typeface="Arial MT"/>
              </a:rPr>
              <a:t>to</a:t>
            </a:r>
            <a:r>
              <a:rPr lang="es-CO" sz="1800" spc="-110" dirty="0">
                <a:cs typeface="Arial MT"/>
              </a:rPr>
              <a:t> </a:t>
            </a:r>
            <a:r>
              <a:rPr lang="es-CO" sz="1800" spc="-10" dirty="0">
                <a:cs typeface="Arial MT"/>
              </a:rPr>
              <a:t>10</a:t>
            </a:r>
            <a:r>
              <a:rPr lang="es-CO" sz="1800" spc="-15" baseline="25462" dirty="0">
                <a:cs typeface="Arial MT"/>
              </a:rPr>
              <a:t>11</a:t>
            </a:r>
            <a:r>
              <a:rPr lang="en-US" dirty="0"/>
              <a:t>).</a:t>
            </a:r>
            <a:endParaRPr lang="es-CO" dirty="0"/>
          </a:p>
        </p:txBody>
      </p:sp>
      <p:sp>
        <p:nvSpPr>
          <p:cNvPr id="4" name="CuadroTexto 3">
            <a:extLst>
              <a:ext uri="{FF2B5EF4-FFF2-40B4-BE49-F238E27FC236}">
                <a16:creationId xmlns:a16="http://schemas.microsoft.com/office/drawing/2014/main" id="{F13C5982-0173-CEE9-C055-93EDF383A306}"/>
              </a:ext>
            </a:extLst>
          </p:cNvPr>
          <p:cNvSpPr txBox="1"/>
          <p:nvPr/>
        </p:nvSpPr>
        <p:spPr>
          <a:xfrm>
            <a:off x="1377019" y="1478278"/>
            <a:ext cx="4533794" cy="472502"/>
          </a:xfrm>
          <a:prstGeom prst="rect">
            <a:avLst/>
          </a:prstGeom>
          <a:noFill/>
        </p:spPr>
        <p:txBody>
          <a:bodyPr wrap="square">
            <a:spAutoFit/>
          </a:body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2000" b="1" dirty="0">
                <a:solidFill>
                  <a:schemeClr val="accent6">
                    <a:lumMod val="75000"/>
                  </a:schemeClr>
                </a:solidFill>
              </a:rPr>
              <a:t>Model size (in billions of parameters)</a:t>
            </a:r>
          </a:p>
        </p:txBody>
      </p:sp>
    </p:spTree>
    <p:extLst>
      <p:ext uri="{BB962C8B-B14F-4D97-AF65-F5344CB8AC3E}">
        <p14:creationId xmlns:p14="http://schemas.microsoft.com/office/powerpoint/2010/main" val="3791112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14809"/>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Neural Networks and Transformers</a:t>
            </a:r>
          </a:p>
        </p:txBody>
      </p:sp>
      <p:sp>
        <p:nvSpPr>
          <p:cNvPr id="25" name="body1"/>
          <p:cNvSpPr>
            <a:spLocks noGrp="1"/>
          </p:cNvSpPr>
          <p:nvPr>
            <p:ph sz="quarter" idx="10"/>
          </p:nvPr>
        </p:nvSpPr>
        <p:spPr>
          <a:xfrm>
            <a:off x="2276298" y="4422980"/>
            <a:ext cx="4381767" cy="1175013"/>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4"/>
            <a:r>
              <a:rPr lang="en-US" dirty="0"/>
              <a:t>They have proven to perform better than humans in various tasks such as voice and object recognition, automatic translation, and automatic text generation.</a:t>
            </a:r>
          </a:p>
        </p:txBody>
      </p:sp>
      <p:sp>
        <p:nvSpPr>
          <p:cNvPr id="9" name="object 27">
            <a:extLst>
              <a:ext uri="{FF2B5EF4-FFF2-40B4-BE49-F238E27FC236}">
                <a16:creationId xmlns:a16="http://schemas.microsoft.com/office/drawing/2014/main" id="{32215127-DDF3-7DFB-5CCE-5B49BB18CC5D}"/>
              </a:ext>
            </a:extLst>
          </p:cNvPr>
          <p:cNvSpPr txBox="1"/>
          <p:nvPr/>
        </p:nvSpPr>
        <p:spPr>
          <a:xfrm>
            <a:off x="8794667" y="2257793"/>
            <a:ext cx="1169670" cy="276225"/>
          </a:xfrm>
          <a:prstGeom prst="rect">
            <a:avLst/>
          </a:prstGeom>
        </p:spPr>
        <p:txBody>
          <a:bodyPr vert="horz" wrap="square" lIns="0" tIns="12065" rIns="0" bIns="0" rtlCol="0">
            <a:spAutoFit/>
          </a:bodyPr>
          <a:lstStyle/>
          <a:p>
            <a:pPr marL="12700">
              <a:lnSpc>
                <a:spcPct val="100000"/>
              </a:lnSpc>
              <a:spcBef>
                <a:spcPts val="95"/>
              </a:spcBef>
            </a:pPr>
            <a:r>
              <a:rPr sz="1650" b="1" spc="-200" dirty="0">
                <a:latin typeface="Arial"/>
                <a:cs typeface="Arial"/>
              </a:rPr>
              <a:t>Red</a:t>
            </a:r>
            <a:r>
              <a:rPr sz="1650" b="1" spc="-105" dirty="0">
                <a:latin typeface="Arial"/>
                <a:cs typeface="Arial"/>
              </a:rPr>
              <a:t> </a:t>
            </a:r>
            <a:r>
              <a:rPr sz="1650" b="1" spc="-130" dirty="0">
                <a:latin typeface="Arial"/>
                <a:cs typeface="Arial"/>
              </a:rPr>
              <a:t>Neuronal</a:t>
            </a:r>
            <a:endParaRPr sz="1650">
              <a:latin typeface="Arial"/>
              <a:cs typeface="Arial"/>
            </a:endParaRPr>
          </a:p>
        </p:txBody>
      </p:sp>
      <p:sp>
        <p:nvSpPr>
          <p:cNvPr id="10" name="object 28">
            <a:extLst>
              <a:ext uri="{FF2B5EF4-FFF2-40B4-BE49-F238E27FC236}">
                <a16:creationId xmlns:a16="http://schemas.microsoft.com/office/drawing/2014/main" id="{8BFF5A4F-645F-80A3-D9F8-363003B5D4B9}"/>
              </a:ext>
            </a:extLst>
          </p:cNvPr>
          <p:cNvSpPr/>
          <p:nvPr/>
        </p:nvSpPr>
        <p:spPr>
          <a:xfrm>
            <a:off x="10713430" y="5125234"/>
            <a:ext cx="867410" cy="302260"/>
          </a:xfrm>
          <a:custGeom>
            <a:avLst/>
            <a:gdLst/>
            <a:ahLst/>
            <a:cxnLst/>
            <a:rect l="l" t="t" r="r" b="b"/>
            <a:pathLst>
              <a:path w="867409" h="302260">
                <a:moveTo>
                  <a:pt x="789903" y="302147"/>
                </a:moveTo>
                <a:lnTo>
                  <a:pt x="77407" y="302147"/>
                </a:lnTo>
                <a:lnTo>
                  <a:pt x="47276" y="296067"/>
                </a:lnTo>
                <a:lnTo>
                  <a:pt x="22671" y="279486"/>
                </a:lnTo>
                <a:lnTo>
                  <a:pt x="6082" y="254894"/>
                </a:lnTo>
                <a:lnTo>
                  <a:pt x="0" y="224780"/>
                </a:lnTo>
                <a:lnTo>
                  <a:pt x="0" y="77367"/>
                </a:lnTo>
                <a:lnTo>
                  <a:pt x="6082" y="47251"/>
                </a:lnTo>
                <a:lnTo>
                  <a:pt x="22671" y="22659"/>
                </a:lnTo>
                <a:lnTo>
                  <a:pt x="47276" y="6079"/>
                </a:lnTo>
                <a:lnTo>
                  <a:pt x="77407" y="0"/>
                </a:lnTo>
                <a:lnTo>
                  <a:pt x="789903" y="0"/>
                </a:lnTo>
                <a:lnTo>
                  <a:pt x="820033" y="6080"/>
                </a:lnTo>
                <a:lnTo>
                  <a:pt x="844638" y="22660"/>
                </a:lnTo>
                <a:lnTo>
                  <a:pt x="861228" y="47253"/>
                </a:lnTo>
                <a:lnTo>
                  <a:pt x="867311" y="77367"/>
                </a:lnTo>
                <a:lnTo>
                  <a:pt x="867311" y="224780"/>
                </a:lnTo>
                <a:lnTo>
                  <a:pt x="861228" y="254894"/>
                </a:lnTo>
                <a:lnTo>
                  <a:pt x="844638" y="279486"/>
                </a:lnTo>
                <a:lnTo>
                  <a:pt x="820033" y="296067"/>
                </a:lnTo>
                <a:lnTo>
                  <a:pt x="789903" y="302147"/>
                </a:lnTo>
                <a:close/>
              </a:path>
            </a:pathLst>
          </a:custGeom>
          <a:solidFill>
            <a:srgbClr val="37C770"/>
          </a:solidFill>
        </p:spPr>
        <p:txBody>
          <a:bodyPr wrap="square" lIns="0" tIns="0" rIns="0" bIns="0" rtlCol="0"/>
          <a:lstStyle/>
          <a:p>
            <a:endParaRPr/>
          </a:p>
        </p:txBody>
      </p:sp>
      <p:sp>
        <p:nvSpPr>
          <p:cNvPr id="11" name="object 29">
            <a:extLst>
              <a:ext uri="{FF2B5EF4-FFF2-40B4-BE49-F238E27FC236}">
                <a16:creationId xmlns:a16="http://schemas.microsoft.com/office/drawing/2014/main" id="{458E407C-F71E-C3BA-FE7C-DCAAFE4D3DFD}"/>
              </a:ext>
            </a:extLst>
          </p:cNvPr>
          <p:cNvSpPr txBox="1"/>
          <p:nvPr/>
        </p:nvSpPr>
        <p:spPr>
          <a:xfrm>
            <a:off x="10832589" y="5183390"/>
            <a:ext cx="630555" cy="151130"/>
          </a:xfrm>
          <a:prstGeom prst="rect">
            <a:avLst/>
          </a:prstGeom>
        </p:spPr>
        <p:txBody>
          <a:bodyPr vert="horz" wrap="square" lIns="0" tIns="15240" rIns="0" bIns="0" rtlCol="0">
            <a:spAutoFit/>
          </a:bodyPr>
          <a:lstStyle/>
          <a:p>
            <a:pPr marL="12700">
              <a:lnSpc>
                <a:spcPct val="100000"/>
              </a:lnSpc>
              <a:spcBef>
                <a:spcPts val="120"/>
              </a:spcBef>
            </a:pPr>
            <a:r>
              <a:rPr sz="800" b="1" spc="-90" dirty="0">
                <a:latin typeface="Arial"/>
                <a:cs typeface="Arial"/>
              </a:rPr>
              <a:t>Capa</a:t>
            </a:r>
            <a:r>
              <a:rPr sz="800" b="1" spc="-35" dirty="0">
                <a:latin typeface="Arial"/>
                <a:cs typeface="Arial"/>
              </a:rPr>
              <a:t> </a:t>
            </a:r>
            <a:r>
              <a:rPr sz="800" b="1" spc="-65" dirty="0">
                <a:latin typeface="Arial"/>
                <a:cs typeface="Arial"/>
              </a:rPr>
              <a:t>de</a:t>
            </a:r>
            <a:r>
              <a:rPr sz="800" b="1" spc="-30" dirty="0">
                <a:latin typeface="Arial"/>
                <a:cs typeface="Arial"/>
              </a:rPr>
              <a:t> </a:t>
            </a:r>
            <a:r>
              <a:rPr sz="800" b="1" spc="-50" dirty="0">
                <a:latin typeface="Arial"/>
                <a:cs typeface="Arial"/>
              </a:rPr>
              <a:t>salida</a:t>
            </a:r>
            <a:endParaRPr sz="800">
              <a:latin typeface="Arial"/>
              <a:cs typeface="Arial"/>
            </a:endParaRPr>
          </a:p>
        </p:txBody>
      </p:sp>
      <p:grpSp>
        <p:nvGrpSpPr>
          <p:cNvPr id="12" name="object 30">
            <a:extLst>
              <a:ext uri="{FF2B5EF4-FFF2-40B4-BE49-F238E27FC236}">
                <a16:creationId xmlns:a16="http://schemas.microsoft.com/office/drawing/2014/main" id="{6266A8FC-DBD0-E597-2FF9-46C493E60E08}"/>
              </a:ext>
            </a:extLst>
          </p:cNvPr>
          <p:cNvGrpSpPr/>
          <p:nvPr/>
        </p:nvGrpSpPr>
        <p:grpSpPr>
          <a:xfrm>
            <a:off x="7240070" y="2681275"/>
            <a:ext cx="4301770" cy="2290896"/>
            <a:chOff x="7240070" y="2681275"/>
            <a:chExt cx="4301770" cy="2290896"/>
          </a:xfrm>
        </p:grpSpPr>
        <p:sp>
          <p:nvSpPr>
            <p:cNvPr id="13" name="object 31">
              <a:extLst>
                <a:ext uri="{FF2B5EF4-FFF2-40B4-BE49-F238E27FC236}">
                  <a16:creationId xmlns:a16="http://schemas.microsoft.com/office/drawing/2014/main" id="{1F72B476-ABCA-3623-CBF3-FB1B605D6A83}"/>
                </a:ext>
              </a:extLst>
            </p:cNvPr>
            <p:cNvSpPr/>
            <p:nvPr/>
          </p:nvSpPr>
          <p:spPr>
            <a:xfrm>
              <a:off x="7621793" y="3548295"/>
              <a:ext cx="745490" cy="295275"/>
            </a:xfrm>
            <a:custGeom>
              <a:avLst/>
              <a:gdLst/>
              <a:ahLst/>
              <a:cxnLst/>
              <a:rect l="l" t="t" r="r" b="b"/>
              <a:pathLst>
                <a:path w="745490" h="295275">
                  <a:moveTo>
                    <a:pt x="0" y="295175"/>
                  </a:moveTo>
                  <a:lnTo>
                    <a:pt x="745212" y="0"/>
                  </a:lnTo>
                </a:path>
              </a:pathLst>
            </a:custGeom>
            <a:ln w="9871">
              <a:solidFill>
                <a:schemeClr val="bg1"/>
              </a:solidFill>
            </a:ln>
          </p:spPr>
          <p:txBody>
            <a:bodyPr wrap="square" lIns="0" tIns="0" rIns="0" bIns="0" rtlCol="0"/>
            <a:lstStyle/>
            <a:p>
              <a:endParaRPr>
                <a:ln>
                  <a:solidFill>
                    <a:schemeClr val="bg1"/>
                  </a:solidFill>
                </a:ln>
              </a:endParaRPr>
            </a:p>
          </p:txBody>
        </p:sp>
        <p:sp>
          <p:nvSpPr>
            <p:cNvPr id="14" name="object 32">
              <a:extLst>
                <a:ext uri="{FF2B5EF4-FFF2-40B4-BE49-F238E27FC236}">
                  <a16:creationId xmlns:a16="http://schemas.microsoft.com/office/drawing/2014/main" id="{7DE8F246-6850-8CBF-B530-5381F78EDED9}"/>
                </a:ext>
              </a:extLst>
            </p:cNvPr>
            <p:cNvSpPr/>
            <p:nvPr/>
          </p:nvSpPr>
          <p:spPr>
            <a:xfrm>
              <a:off x="7477477" y="3028548"/>
              <a:ext cx="295275" cy="295275"/>
            </a:xfrm>
            <a:custGeom>
              <a:avLst/>
              <a:gdLst/>
              <a:ahLst/>
              <a:cxnLst/>
              <a:rect l="l" t="t" r="r" b="b"/>
              <a:pathLst>
                <a:path w="295275" h="295275">
                  <a:moveTo>
                    <a:pt x="147552" y="294940"/>
                  </a:move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5454"/>
            </a:solidFill>
          </p:spPr>
          <p:txBody>
            <a:bodyPr wrap="square" lIns="0" tIns="0" rIns="0" bIns="0" rtlCol="0"/>
            <a:lstStyle/>
            <a:p>
              <a:endParaRPr/>
            </a:p>
          </p:txBody>
        </p:sp>
        <p:sp>
          <p:nvSpPr>
            <p:cNvPr id="15" name="object 33">
              <a:extLst>
                <a:ext uri="{FF2B5EF4-FFF2-40B4-BE49-F238E27FC236}">
                  <a16:creationId xmlns:a16="http://schemas.microsoft.com/office/drawing/2014/main" id="{433C0FFD-83C2-A411-4291-1692AA1F54F1}"/>
                </a:ext>
              </a:extLst>
            </p:cNvPr>
            <p:cNvSpPr/>
            <p:nvPr/>
          </p:nvSpPr>
          <p:spPr>
            <a:xfrm>
              <a:off x="7477477" y="3028548"/>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16" name="object 34">
              <a:extLst>
                <a:ext uri="{FF2B5EF4-FFF2-40B4-BE49-F238E27FC236}">
                  <a16:creationId xmlns:a16="http://schemas.microsoft.com/office/drawing/2014/main" id="{0BFFA721-F215-F9B0-5E8D-B9C1D742EA2C}"/>
                </a:ext>
              </a:extLst>
            </p:cNvPr>
            <p:cNvSpPr/>
            <p:nvPr/>
          </p:nvSpPr>
          <p:spPr>
            <a:xfrm>
              <a:off x="7477477" y="4334380"/>
              <a:ext cx="295275" cy="295275"/>
            </a:xfrm>
            <a:custGeom>
              <a:avLst/>
              <a:gdLst/>
              <a:ahLst/>
              <a:cxnLst/>
              <a:rect l="l" t="t" r="r" b="b"/>
              <a:pathLst>
                <a:path w="295275" h="295275">
                  <a:moveTo>
                    <a:pt x="147552" y="294940"/>
                  </a:move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5454"/>
            </a:solidFill>
          </p:spPr>
          <p:txBody>
            <a:bodyPr wrap="square" lIns="0" tIns="0" rIns="0" bIns="0" rtlCol="0"/>
            <a:lstStyle/>
            <a:p>
              <a:endParaRPr/>
            </a:p>
          </p:txBody>
        </p:sp>
        <p:sp>
          <p:nvSpPr>
            <p:cNvPr id="17" name="object 35">
              <a:extLst>
                <a:ext uri="{FF2B5EF4-FFF2-40B4-BE49-F238E27FC236}">
                  <a16:creationId xmlns:a16="http://schemas.microsoft.com/office/drawing/2014/main" id="{270F4BC8-69D7-F496-ACE9-A5EEE93B2F1E}"/>
                </a:ext>
              </a:extLst>
            </p:cNvPr>
            <p:cNvSpPr/>
            <p:nvPr/>
          </p:nvSpPr>
          <p:spPr>
            <a:xfrm>
              <a:off x="7477477" y="4334380"/>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18" name="object 36">
              <a:extLst>
                <a:ext uri="{FF2B5EF4-FFF2-40B4-BE49-F238E27FC236}">
                  <a16:creationId xmlns:a16="http://schemas.microsoft.com/office/drawing/2014/main" id="{F9BA1B1B-4290-01E6-3841-3EE55668FAE8}"/>
                </a:ext>
              </a:extLst>
            </p:cNvPr>
            <p:cNvSpPr/>
            <p:nvPr/>
          </p:nvSpPr>
          <p:spPr>
            <a:xfrm>
              <a:off x="7477477" y="3681464"/>
              <a:ext cx="295275" cy="295275"/>
            </a:xfrm>
            <a:custGeom>
              <a:avLst/>
              <a:gdLst/>
              <a:ahLst/>
              <a:cxnLst/>
              <a:rect l="l" t="t" r="r" b="b"/>
              <a:pathLst>
                <a:path w="295275" h="295275">
                  <a:moveTo>
                    <a:pt x="147552" y="294940"/>
                  </a:move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5454"/>
            </a:solidFill>
          </p:spPr>
          <p:txBody>
            <a:bodyPr wrap="square" lIns="0" tIns="0" rIns="0" bIns="0" rtlCol="0"/>
            <a:lstStyle/>
            <a:p>
              <a:endParaRPr/>
            </a:p>
          </p:txBody>
        </p:sp>
        <p:sp>
          <p:nvSpPr>
            <p:cNvPr id="19" name="object 37">
              <a:extLst>
                <a:ext uri="{FF2B5EF4-FFF2-40B4-BE49-F238E27FC236}">
                  <a16:creationId xmlns:a16="http://schemas.microsoft.com/office/drawing/2014/main" id="{BECD4E55-E0C4-AED0-7F16-83A6D5664637}"/>
                </a:ext>
              </a:extLst>
            </p:cNvPr>
            <p:cNvSpPr/>
            <p:nvPr/>
          </p:nvSpPr>
          <p:spPr>
            <a:xfrm>
              <a:off x="7477477" y="3681464"/>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20" name="object 38">
              <a:extLst>
                <a:ext uri="{FF2B5EF4-FFF2-40B4-BE49-F238E27FC236}">
                  <a16:creationId xmlns:a16="http://schemas.microsoft.com/office/drawing/2014/main" id="{83EC7931-73C9-EF6E-EC02-01ED6467E9F7}"/>
                </a:ext>
              </a:extLst>
            </p:cNvPr>
            <p:cNvSpPr/>
            <p:nvPr/>
          </p:nvSpPr>
          <p:spPr>
            <a:xfrm>
              <a:off x="8356624" y="2681275"/>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21" name="object 39">
              <a:extLst>
                <a:ext uri="{FF2B5EF4-FFF2-40B4-BE49-F238E27FC236}">
                  <a16:creationId xmlns:a16="http://schemas.microsoft.com/office/drawing/2014/main" id="{B43F4368-95A6-2C05-7244-1A436BBFE9CD}"/>
                </a:ext>
              </a:extLst>
            </p:cNvPr>
            <p:cNvSpPr/>
            <p:nvPr/>
          </p:nvSpPr>
          <p:spPr>
            <a:xfrm>
              <a:off x="8356624" y="2681275"/>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22" name="object 40">
              <a:extLst>
                <a:ext uri="{FF2B5EF4-FFF2-40B4-BE49-F238E27FC236}">
                  <a16:creationId xmlns:a16="http://schemas.microsoft.com/office/drawing/2014/main" id="{DDA0E1BF-36A1-17A3-04BA-703626B1C2D3}"/>
                </a:ext>
              </a:extLst>
            </p:cNvPr>
            <p:cNvSpPr/>
            <p:nvPr/>
          </p:nvSpPr>
          <p:spPr>
            <a:xfrm>
              <a:off x="8356624" y="4011689"/>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23" name="object 41">
              <a:extLst>
                <a:ext uri="{FF2B5EF4-FFF2-40B4-BE49-F238E27FC236}">
                  <a16:creationId xmlns:a16="http://schemas.microsoft.com/office/drawing/2014/main" id="{9B222D08-A566-8D7E-744E-CA39297F52BB}"/>
                </a:ext>
              </a:extLst>
            </p:cNvPr>
            <p:cNvSpPr/>
            <p:nvPr/>
          </p:nvSpPr>
          <p:spPr>
            <a:xfrm>
              <a:off x="8356624" y="4011689"/>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26" name="object 42">
              <a:extLst>
                <a:ext uri="{FF2B5EF4-FFF2-40B4-BE49-F238E27FC236}">
                  <a16:creationId xmlns:a16="http://schemas.microsoft.com/office/drawing/2014/main" id="{DDD0BFF6-FD04-56C7-7ED6-6A54971281CC}"/>
                </a:ext>
              </a:extLst>
            </p:cNvPr>
            <p:cNvSpPr/>
            <p:nvPr/>
          </p:nvSpPr>
          <p:spPr>
            <a:xfrm>
              <a:off x="8356624" y="4676896"/>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27" name="object 43">
              <a:extLst>
                <a:ext uri="{FF2B5EF4-FFF2-40B4-BE49-F238E27FC236}">
                  <a16:creationId xmlns:a16="http://schemas.microsoft.com/office/drawing/2014/main" id="{725DB527-71B7-AF61-6EE3-DC38E6D16243}"/>
                </a:ext>
              </a:extLst>
            </p:cNvPr>
            <p:cNvSpPr/>
            <p:nvPr/>
          </p:nvSpPr>
          <p:spPr>
            <a:xfrm>
              <a:off x="8356624" y="4676896"/>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28" name="object 44">
              <a:extLst>
                <a:ext uri="{FF2B5EF4-FFF2-40B4-BE49-F238E27FC236}">
                  <a16:creationId xmlns:a16="http://schemas.microsoft.com/office/drawing/2014/main" id="{EB5D5DE2-4165-7859-6BA6-DA9E9B347A31}"/>
                </a:ext>
              </a:extLst>
            </p:cNvPr>
            <p:cNvSpPr/>
            <p:nvPr/>
          </p:nvSpPr>
          <p:spPr>
            <a:xfrm>
              <a:off x="8356624" y="3346482"/>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29" name="object 45">
              <a:extLst>
                <a:ext uri="{FF2B5EF4-FFF2-40B4-BE49-F238E27FC236}">
                  <a16:creationId xmlns:a16="http://schemas.microsoft.com/office/drawing/2014/main" id="{C1635894-0949-B278-BA92-2B65E8AFF0B9}"/>
                </a:ext>
              </a:extLst>
            </p:cNvPr>
            <p:cNvSpPr/>
            <p:nvPr/>
          </p:nvSpPr>
          <p:spPr>
            <a:xfrm>
              <a:off x="8356624" y="3346482"/>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0" name="object 46">
              <a:extLst>
                <a:ext uri="{FF2B5EF4-FFF2-40B4-BE49-F238E27FC236}">
                  <a16:creationId xmlns:a16="http://schemas.microsoft.com/office/drawing/2014/main" id="{514C3471-9FCD-4DC2-658E-3606447F84F5}"/>
                </a:ext>
              </a:extLst>
            </p:cNvPr>
            <p:cNvSpPr/>
            <p:nvPr/>
          </p:nvSpPr>
          <p:spPr>
            <a:xfrm>
              <a:off x="9235788" y="2681275"/>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31" name="object 47">
              <a:extLst>
                <a:ext uri="{FF2B5EF4-FFF2-40B4-BE49-F238E27FC236}">
                  <a16:creationId xmlns:a16="http://schemas.microsoft.com/office/drawing/2014/main" id="{F2D15794-E5A8-4488-1124-B7AE2EC5ACB2}"/>
                </a:ext>
              </a:extLst>
            </p:cNvPr>
            <p:cNvSpPr/>
            <p:nvPr/>
          </p:nvSpPr>
          <p:spPr>
            <a:xfrm>
              <a:off x="9235788" y="2681275"/>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2" name="object 48">
              <a:extLst>
                <a:ext uri="{FF2B5EF4-FFF2-40B4-BE49-F238E27FC236}">
                  <a16:creationId xmlns:a16="http://schemas.microsoft.com/office/drawing/2014/main" id="{56570554-E684-9D6C-45C8-63AB6831E0E0}"/>
                </a:ext>
              </a:extLst>
            </p:cNvPr>
            <p:cNvSpPr/>
            <p:nvPr/>
          </p:nvSpPr>
          <p:spPr>
            <a:xfrm>
              <a:off x="9235788" y="4011689"/>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33" name="object 49">
              <a:extLst>
                <a:ext uri="{FF2B5EF4-FFF2-40B4-BE49-F238E27FC236}">
                  <a16:creationId xmlns:a16="http://schemas.microsoft.com/office/drawing/2014/main" id="{431D810A-9AD4-785B-E2DD-31C30D678DEF}"/>
                </a:ext>
              </a:extLst>
            </p:cNvPr>
            <p:cNvSpPr/>
            <p:nvPr/>
          </p:nvSpPr>
          <p:spPr>
            <a:xfrm>
              <a:off x="9235788" y="4011689"/>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4" name="object 50">
              <a:extLst>
                <a:ext uri="{FF2B5EF4-FFF2-40B4-BE49-F238E27FC236}">
                  <a16:creationId xmlns:a16="http://schemas.microsoft.com/office/drawing/2014/main" id="{31ACF7A8-77EF-42D3-57D4-A4F0EAF3E8FF}"/>
                </a:ext>
              </a:extLst>
            </p:cNvPr>
            <p:cNvSpPr/>
            <p:nvPr/>
          </p:nvSpPr>
          <p:spPr>
            <a:xfrm>
              <a:off x="9235788" y="4676896"/>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35" name="object 51">
              <a:extLst>
                <a:ext uri="{FF2B5EF4-FFF2-40B4-BE49-F238E27FC236}">
                  <a16:creationId xmlns:a16="http://schemas.microsoft.com/office/drawing/2014/main" id="{8DF7BE8D-71D9-1C0A-4D9B-E1DA96C501C1}"/>
                </a:ext>
              </a:extLst>
            </p:cNvPr>
            <p:cNvSpPr/>
            <p:nvPr/>
          </p:nvSpPr>
          <p:spPr>
            <a:xfrm>
              <a:off x="9235788" y="4676896"/>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6" name="object 52">
              <a:extLst>
                <a:ext uri="{FF2B5EF4-FFF2-40B4-BE49-F238E27FC236}">
                  <a16:creationId xmlns:a16="http://schemas.microsoft.com/office/drawing/2014/main" id="{D7A1DBC9-FF06-3FB0-7FAD-32083AE6BD0E}"/>
                </a:ext>
              </a:extLst>
            </p:cNvPr>
            <p:cNvSpPr/>
            <p:nvPr/>
          </p:nvSpPr>
          <p:spPr>
            <a:xfrm>
              <a:off x="9235788" y="3346482"/>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37" name="object 53">
              <a:extLst>
                <a:ext uri="{FF2B5EF4-FFF2-40B4-BE49-F238E27FC236}">
                  <a16:creationId xmlns:a16="http://schemas.microsoft.com/office/drawing/2014/main" id="{728CB6DA-E51B-ADA5-D8EA-168DBAA10FB6}"/>
                </a:ext>
              </a:extLst>
            </p:cNvPr>
            <p:cNvSpPr/>
            <p:nvPr/>
          </p:nvSpPr>
          <p:spPr>
            <a:xfrm>
              <a:off x="9235788" y="3346482"/>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8" name="object 54">
              <a:extLst>
                <a:ext uri="{FF2B5EF4-FFF2-40B4-BE49-F238E27FC236}">
                  <a16:creationId xmlns:a16="http://schemas.microsoft.com/office/drawing/2014/main" id="{6B47D6C2-63E9-F16C-0B86-A0089C0393F9}"/>
                </a:ext>
              </a:extLst>
            </p:cNvPr>
            <p:cNvSpPr/>
            <p:nvPr/>
          </p:nvSpPr>
          <p:spPr>
            <a:xfrm>
              <a:off x="10999514" y="3681463"/>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3" y="7518"/>
                  </a:lnTo>
                  <a:lnTo>
                    <a:pt x="147547" y="0"/>
                  </a:lnTo>
                  <a:lnTo>
                    <a:pt x="194186" y="7516"/>
                  </a:lnTo>
                  <a:lnTo>
                    <a:pt x="234691" y="28451"/>
                  </a:lnTo>
                  <a:lnTo>
                    <a:pt x="266631" y="60375"/>
                  </a:lnTo>
                  <a:lnTo>
                    <a:pt x="287578" y="100857"/>
                  </a:lnTo>
                  <a:lnTo>
                    <a:pt x="295100" y="147470"/>
                  </a:lnTo>
                  <a:lnTo>
                    <a:pt x="287578" y="194082"/>
                  </a:lnTo>
                  <a:lnTo>
                    <a:pt x="266631" y="234564"/>
                  </a:lnTo>
                  <a:lnTo>
                    <a:pt x="234692" y="266487"/>
                  </a:lnTo>
                  <a:lnTo>
                    <a:pt x="194188" y="287422"/>
                  </a:lnTo>
                  <a:lnTo>
                    <a:pt x="147552" y="294940"/>
                  </a:lnTo>
                  <a:close/>
                </a:path>
              </a:pathLst>
            </a:custGeom>
            <a:solidFill>
              <a:srgbClr val="37C770"/>
            </a:solidFill>
          </p:spPr>
          <p:txBody>
            <a:bodyPr wrap="square" lIns="0" tIns="0" rIns="0" bIns="0" rtlCol="0"/>
            <a:lstStyle/>
            <a:p>
              <a:endParaRPr/>
            </a:p>
          </p:txBody>
        </p:sp>
        <p:sp>
          <p:nvSpPr>
            <p:cNvPr id="39" name="object 55">
              <a:extLst>
                <a:ext uri="{FF2B5EF4-FFF2-40B4-BE49-F238E27FC236}">
                  <a16:creationId xmlns:a16="http://schemas.microsoft.com/office/drawing/2014/main" id="{7A3AE4CB-4B3A-9283-C8CF-3E51A0034901}"/>
                </a:ext>
              </a:extLst>
            </p:cNvPr>
            <p:cNvSpPr/>
            <p:nvPr/>
          </p:nvSpPr>
          <p:spPr>
            <a:xfrm>
              <a:off x="10999514" y="3681464"/>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3" y="7518"/>
                  </a:lnTo>
                  <a:lnTo>
                    <a:pt x="147547" y="0"/>
                  </a:lnTo>
                  <a:lnTo>
                    <a:pt x="194186" y="7516"/>
                  </a:lnTo>
                  <a:lnTo>
                    <a:pt x="234691" y="28451"/>
                  </a:lnTo>
                  <a:lnTo>
                    <a:pt x="266631" y="60375"/>
                  </a:lnTo>
                  <a:lnTo>
                    <a:pt x="287578" y="100857"/>
                  </a:lnTo>
                  <a:lnTo>
                    <a:pt x="295100" y="147470"/>
                  </a:lnTo>
                  <a:close/>
                </a:path>
              </a:pathLst>
            </a:custGeom>
            <a:ln w="19168">
              <a:solidFill>
                <a:srgbClr val="000000"/>
              </a:solidFill>
            </a:ln>
          </p:spPr>
          <p:txBody>
            <a:bodyPr wrap="square" lIns="0" tIns="0" rIns="0" bIns="0" rtlCol="0"/>
            <a:lstStyle/>
            <a:p>
              <a:endParaRPr/>
            </a:p>
          </p:txBody>
        </p:sp>
        <p:sp>
          <p:nvSpPr>
            <p:cNvPr id="40" name="object 56">
              <a:extLst>
                <a:ext uri="{FF2B5EF4-FFF2-40B4-BE49-F238E27FC236}">
                  <a16:creationId xmlns:a16="http://schemas.microsoft.com/office/drawing/2014/main" id="{85AE0A1D-69F2-DAA6-EBF1-7BD7214964AD}"/>
                </a:ext>
              </a:extLst>
            </p:cNvPr>
            <p:cNvSpPr/>
            <p:nvPr/>
          </p:nvSpPr>
          <p:spPr>
            <a:xfrm>
              <a:off x="10114903" y="3681464"/>
              <a:ext cx="295275" cy="295275"/>
            </a:xfrm>
            <a:custGeom>
              <a:avLst/>
              <a:gdLst/>
              <a:ahLst/>
              <a:cxnLst/>
              <a:rect l="l" t="t" r="r" b="b"/>
              <a:pathLst>
                <a:path w="295275" h="295275">
                  <a:moveTo>
                    <a:pt x="147552" y="294940"/>
                  </a:moveTo>
                  <a:lnTo>
                    <a:pt x="100913" y="287422"/>
                  </a:lnTo>
                  <a:lnTo>
                    <a:pt x="60409" y="266487"/>
                  </a:lnTo>
                  <a:lnTo>
                    <a:pt x="28468" y="234564"/>
                  </a:lnTo>
                  <a:lnTo>
                    <a:pt x="7522" y="194082"/>
                  </a:lnTo>
                  <a:lnTo>
                    <a:pt x="0" y="147470"/>
                  </a:lnTo>
                  <a:lnTo>
                    <a:pt x="7522" y="100858"/>
                  </a:lnTo>
                  <a:lnTo>
                    <a:pt x="28468" y="60376"/>
                  </a:lnTo>
                  <a:lnTo>
                    <a:pt x="60408" y="28453"/>
                  </a:lnTo>
                  <a:lnTo>
                    <a:pt x="100911" y="7518"/>
                  </a:lnTo>
                  <a:lnTo>
                    <a:pt x="147547" y="0"/>
                  </a:lnTo>
                  <a:lnTo>
                    <a:pt x="194186" y="7518"/>
                  </a:lnTo>
                  <a:lnTo>
                    <a:pt x="234691"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41" name="object 57">
              <a:extLst>
                <a:ext uri="{FF2B5EF4-FFF2-40B4-BE49-F238E27FC236}">
                  <a16:creationId xmlns:a16="http://schemas.microsoft.com/office/drawing/2014/main" id="{AED44693-2D44-C5AA-778C-0D7E568C8C25}"/>
                </a:ext>
              </a:extLst>
            </p:cNvPr>
            <p:cNvSpPr/>
            <p:nvPr/>
          </p:nvSpPr>
          <p:spPr>
            <a:xfrm>
              <a:off x="10114903" y="3681464"/>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3" y="287422"/>
                  </a:lnTo>
                  <a:lnTo>
                    <a:pt x="60409" y="266487"/>
                  </a:lnTo>
                  <a:lnTo>
                    <a:pt x="28468" y="234564"/>
                  </a:lnTo>
                  <a:lnTo>
                    <a:pt x="7522" y="194082"/>
                  </a:lnTo>
                  <a:lnTo>
                    <a:pt x="0" y="147470"/>
                  </a:lnTo>
                  <a:lnTo>
                    <a:pt x="7522" y="100858"/>
                  </a:lnTo>
                  <a:lnTo>
                    <a:pt x="28468" y="60376"/>
                  </a:lnTo>
                  <a:lnTo>
                    <a:pt x="60408" y="28453"/>
                  </a:lnTo>
                  <a:lnTo>
                    <a:pt x="100911" y="7518"/>
                  </a:lnTo>
                  <a:lnTo>
                    <a:pt x="147547" y="0"/>
                  </a:lnTo>
                  <a:lnTo>
                    <a:pt x="194186" y="7518"/>
                  </a:lnTo>
                  <a:lnTo>
                    <a:pt x="234691"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42" name="object 58">
              <a:extLst>
                <a:ext uri="{FF2B5EF4-FFF2-40B4-BE49-F238E27FC236}">
                  <a16:creationId xmlns:a16="http://schemas.microsoft.com/office/drawing/2014/main" id="{E4F0D162-7316-E85F-5A0F-8D6A84E0661B}"/>
                </a:ext>
              </a:extLst>
            </p:cNvPr>
            <p:cNvSpPr/>
            <p:nvPr/>
          </p:nvSpPr>
          <p:spPr>
            <a:xfrm>
              <a:off x="10120388" y="4334380"/>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43" name="object 59">
              <a:extLst>
                <a:ext uri="{FF2B5EF4-FFF2-40B4-BE49-F238E27FC236}">
                  <a16:creationId xmlns:a16="http://schemas.microsoft.com/office/drawing/2014/main" id="{EC7DFB0B-E784-1C56-4BD3-401C074308E5}"/>
                </a:ext>
              </a:extLst>
            </p:cNvPr>
            <p:cNvSpPr/>
            <p:nvPr/>
          </p:nvSpPr>
          <p:spPr>
            <a:xfrm>
              <a:off x="10120388" y="4334380"/>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44" name="object 60">
              <a:extLst>
                <a:ext uri="{FF2B5EF4-FFF2-40B4-BE49-F238E27FC236}">
                  <a16:creationId xmlns:a16="http://schemas.microsoft.com/office/drawing/2014/main" id="{64C51E2B-9E47-2864-7416-FB59EB895EB2}"/>
                </a:ext>
              </a:extLst>
            </p:cNvPr>
            <p:cNvSpPr/>
            <p:nvPr/>
          </p:nvSpPr>
          <p:spPr>
            <a:xfrm>
              <a:off x="10120388" y="3028548"/>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45" name="object 61">
              <a:extLst>
                <a:ext uri="{FF2B5EF4-FFF2-40B4-BE49-F238E27FC236}">
                  <a16:creationId xmlns:a16="http://schemas.microsoft.com/office/drawing/2014/main" id="{F0B3E218-07B8-CA98-A56A-5BB95AC59A76}"/>
                </a:ext>
              </a:extLst>
            </p:cNvPr>
            <p:cNvSpPr/>
            <p:nvPr/>
          </p:nvSpPr>
          <p:spPr>
            <a:xfrm>
              <a:off x="10120388" y="3028548"/>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46" name="object 62">
              <a:extLst>
                <a:ext uri="{FF2B5EF4-FFF2-40B4-BE49-F238E27FC236}">
                  <a16:creationId xmlns:a16="http://schemas.microsoft.com/office/drawing/2014/main" id="{74E88399-C411-A52B-F279-50EF29014C17}"/>
                </a:ext>
              </a:extLst>
            </p:cNvPr>
            <p:cNvSpPr/>
            <p:nvPr/>
          </p:nvSpPr>
          <p:spPr>
            <a:xfrm>
              <a:off x="7763144" y="3880815"/>
              <a:ext cx="603250" cy="226695"/>
            </a:xfrm>
            <a:custGeom>
              <a:avLst/>
              <a:gdLst/>
              <a:ahLst/>
              <a:cxnLst/>
              <a:rect l="l" t="t" r="r" b="b"/>
              <a:pathLst>
                <a:path w="603250" h="226695">
                  <a:moveTo>
                    <a:pt x="0" y="0"/>
                  </a:moveTo>
                  <a:lnTo>
                    <a:pt x="602915" y="226452"/>
                  </a:lnTo>
                </a:path>
              </a:pathLst>
            </a:custGeom>
            <a:ln w="9871">
              <a:solidFill>
                <a:schemeClr val="bg1"/>
              </a:solidFill>
            </a:ln>
          </p:spPr>
          <p:txBody>
            <a:bodyPr wrap="square" lIns="0" tIns="0" rIns="0" bIns="0" rtlCol="0"/>
            <a:lstStyle/>
            <a:p>
              <a:endParaRPr>
                <a:ln>
                  <a:solidFill>
                    <a:schemeClr val="bg1"/>
                  </a:solidFill>
                </a:ln>
              </a:endParaRPr>
            </a:p>
          </p:txBody>
        </p:sp>
        <p:sp>
          <p:nvSpPr>
            <p:cNvPr id="47" name="object 63">
              <a:extLst>
                <a:ext uri="{FF2B5EF4-FFF2-40B4-BE49-F238E27FC236}">
                  <a16:creationId xmlns:a16="http://schemas.microsoft.com/office/drawing/2014/main" id="{34F46066-EA08-A6C6-EB41-B1D6DB5D91AA}"/>
                </a:ext>
              </a:extLst>
            </p:cNvPr>
            <p:cNvSpPr/>
            <p:nvPr/>
          </p:nvSpPr>
          <p:spPr>
            <a:xfrm>
              <a:off x="7722672" y="3939484"/>
              <a:ext cx="683895" cy="774700"/>
            </a:xfrm>
            <a:custGeom>
              <a:avLst/>
              <a:gdLst/>
              <a:ahLst/>
              <a:cxnLst/>
              <a:rect l="l" t="t" r="r" b="b"/>
              <a:pathLst>
                <a:path w="683895" h="774700">
                  <a:moveTo>
                    <a:pt x="0" y="0"/>
                  </a:moveTo>
                  <a:lnTo>
                    <a:pt x="683859" y="774324"/>
                  </a:lnTo>
                </a:path>
              </a:pathLst>
            </a:custGeom>
            <a:ln w="9874">
              <a:solidFill>
                <a:schemeClr val="bg1"/>
              </a:solidFill>
            </a:ln>
          </p:spPr>
          <p:txBody>
            <a:bodyPr wrap="square" lIns="0" tIns="0" rIns="0" bIns="0" rtlCol="0"/>
            <a:lstStyle/>
            <a:p>
              <a:endParaRPr>
                <a:ln>
                  <a:solidFill>
                    <a:schemeClr val="bg1"/>
                  </a:solidFill>
                </a:ln>
              </a:endParaRPr>
            </a:p>
          </p:txBody>
        </p:sp>
        <p:sp>
          <p:nvSpPr>
            <p:cNvPr id="48" name="object 64">
              <a:extLst>
                <a:ext uri="{FF2B5EF4-FFF2-40B4-BE49-F238E27FC236}">
                  <a16:creationId xmlns:a16="http://schemas.microsoft.com/office/drawing/2014/main" id="{A2CA163F-E19A-6281-6282-E3523FF88C05}"/>
                </a:ext>
              </a:extLst>
            </p:cNvPr>
            <p:cNvSpPr/>
            <p:nvPr/>
          </p:nvSpPr>
          <p:spPr>
            <a:xfrm>
              <a:off x="7722410" y="2939534"/>
              <a:ext cx="684530" cy="779145"/>
            </a:xfrm>
            <a:custGeom>
              <a:avLst/>
              <a:gdLst/>
              <a:ahLst/>
              <a:cxnLst/>
              <a:rect l="l" t="t" r="r" b="b"/>
              <a:pathLst>
                <a:path w="684529" h="779145">
                  <a:moveTo>
                    <a:pt x="0" y="778589"/>
                  </a:moveTo>
                  <a:lnTo>
                    <a:pt x="684382" y="0"/>
                  </a:lnTo>
                </a:path>
              </a:pathLst>
            </a:custGeom>
            <a:ln w="9874">
              <a:solidFill>
                <a:schemeClr val="bg1"/>
              </a:solidFill>
            </a:ln>
          </p:spPr>
          <p:txBody>
            <a:bodyPr wrap="square" lIns="0" tIns="0" rIns="0" bIns="0" rtlCol="0"/>
            <a:lstStyle/>
            <a:p>
              <a:endParaRPr>
                <a:ln>
                  <a:solidFill>
                    <a:schemeClr val="bg1"/>
                  </a:solidFill>
                </a:ln>
              </a:endParaRPr>
            </a:p>
          </p:txBody>
        </p:sp>
        <p:sp>
          <p:nvSpPr>
            <p:cNvPr id="49" name="object 65">
              <a:extLst>
                <a:ext uri="{FF2B5EF4-FFF2-40B4-BE49-F238E27FC236}">
                  <a16:creationId xmlns:a16="http://schemas.microsoft.com/office/drawing/2014/main" id="{0DE04678-F760-8B45-DF8D-A4E0AEAB03FA}"/>
                </a:ext>
              </a:extLst>
            </p:cNvPr>
            <p:cNvSpPr/>
            <p:nvPr/>
          </p:nvSpPr>
          <p:spPr>
            <a:xfrm>
              <a:off x="7763771" y="3226179"/>
              <a:ext cx="601980" cy="217804"/>
            </a:xfrm>
            <a:custGeom>
              <a:avLst/>
              <a:gdLst/>
              <a:ahLst/>
              <a:cxnLst/>
              <a:rect l="l" t="t" r="r" b="b"/>
              <a:pathLst>
                <a:path w="601979" h="217804">
                  <a:moveTo>
                    <a:pt x="0" y="0"/>
                  </a:moveTo>
                  <a:lnTo>
                    <a:pt x="601657" y="217616"/>
                  </a:lnTo>
                </a:path>
              </a:pathLst>
            </a:custGeom>
            <a:ln w="9871">
              <a:solidFill>
                <a:schemeClr val="bg1"/>
              </a:solidFill>
            </a:ln>
          </p:spPr>
          <p:txBody>
            <a:bodyPr wrap="square" lIns="0" tIns="0" rIns="0" bIns="0" rtlCol="0"/>
            <a:lstStyle/>
            <a:p>
              <a:endParaRPr/>
            </a:p>
          </p:txBody>
        </p:sp>
        <p:sp>
          <p:nvSpPr>
            <p:cNvPr id="50" name="object 66">
              <a:extLst>
                <a:ext uri="{FF2B5EF4-FFF2-40B4-BE49-F238E27FC236}">
                  <a16:creationId xmlns:a16="http://schemas.microsoft.com/office/drawing/2014/main" id="{F9DB129E-45E2-6D37-54B7-D3D6433A4017}"/>
                </a:ext>
              </a:extLst>
            </p:cNvPr>
            <p:cNvSpPr/>
            <p:nvPr/>
          </p:nvSpPr>
          <p:spPr>
            <a:xfrm>
              <a:off x="7762247" y="2882954"/>
              <a:ext cx="605155" cy="239395"/>
            </a:xfrm>
            <a:custGeom>
              <a:avLst/>
              <a:gdLst/>
              <a:ahLst/>
              <a:cxnLst/>
              <a:rect l="l" t="t" r="r" b="b"/>
              <a:pathLst>
                <a:path w="605154" h="239394">
                  <a:moveTo>
                    <a:pt x="0" y="238856"/>
                  </a:moveTo>
                  <a:lnTo>
                    <a:pt x="604709" y="0"/>
                  </a:lnTo>
                </a:path>
              </a:pathLst>
            </a:custGeom>
            <a:ln w="9871">
              <a:solidFill>
                <a:schemeClr val="bg1"/>
              </a:solidFill>
            </a:ln>
          </p:spPr>
          <p:txBody>
            <a:bodyPr wrap="square" lIns="0" tIns="0" rIns="0" bIns="0" rtlCol="0"/>
            <a:lstStyle/>
            <a:p>
              <a:endParaRPr dirty="0">
                <a:ln>
                  <a:solidFill>
                    <a:schemeClr val="bg1"/>
                  </a:solidFill>
                </a:ln>
              </a:endParaRPr>
            </a:p>
          </p:txBody>
        </p:sp>
        <p:sp>
          <p:nvSpPr>
            <p:cNvPr id="51" name="object 67">
              <a:extLst>
                <a:ext uri="{FF2B5EF4-FFF2-40B4-BE49-F238E27FC236}">
                  <a16:creationId xmlns:a16="http://schemas.microsoft.com/office/drawing/2014/main" id="{08AA8333-F111-1F66-F074-D95A3572E1CB}"/>
                </a:ext>
              </a:extLst>
            </p:cNvPr>
            <p:cNvSpPr/>
            <p:nvPr/>
          </p:nvSpPr>
          <p:spPr>
            <a:xfrm>
              <a:off x="7723351" y="3285980"/>
              <a:ext cx="682625" cy="763270"/>
            </a:xfrm>
            <a:custGeom>
              <a:avLst/>
              <a:gdLst/>
              <a:ahLst/>
              <a:cxnLst/>
              <a:rect l="l" t="t" r="r" b="b"/>
              <a:pathLst>
                <a:path w="682625" h="763270">
                  <a:moveTo>
                    <a:pt x="0" y="0"/>
                  </a:moveTo>
                  <a:lnTo>
                    <a:pt x="682501" y="763225"/>
                  </a:lnTo>
                </a:path>
              </a:pathLst>
            </a:custGeom>
            <a:ln w="9873">
              <a:solidFill>
                <a:schemeClr val="bg1"/>
              </a:solidFill>
            </a:ln>
          </p:spPr>
          <p:txBody>
            <a:bodyPr wrap="square" lIns="0" tIns="0" rIns="0" bIns="0" rtlCol="0"/>
            <a:lstStyle/>
            <a:p>
              <a:endParaRPr>
                <a:ln>
                  <a:solidFill>
                    <a:schemeClr val="bg1"/>
                  </a:solidFill>
                </a:ln>
              </a:endParaRPr>
            </a:p>
          </p:txBody>
        </p:sp>
        <p:sp>
          <p:nvSpPr>
            <p:cNvPr id="52" name="object 68">
              <a:extLst>
                <a:ext uri="{FF2B5EF4-FFF2-40B4-BE49-F238E27FC236}">
                  <a16:creationId xmlns:a16="http://schemas.microsoft.com/office/drawing/2014/main" id="{2BF185CC-4FCD-95AE-D599-43E6362A648C}"/>
                </a:ext>
              </a:extLst>
            </p:cNvPr>
            <p:cNvSpPr/>
            <p:nvPr/>
          </p:nvSpPr>
          <p:spPr>
            <a:xfrm>
              <a:off x="7694436" y="3306132"/>
              <a:ext cx="740410" cy="1388110"/>
            </a:xfrm>
            <a:custGeom>
              <a:avLst/>
              <a:gdLst/>
              <a:ahLst/>
              <a:cxnLst/>
              <a:rect l="l" t="t" r="r" b="b"/>
              <a:pathLst>
                <a:path w="740409" h="1388110">
                  <a:moveTo>
                    <a:pt x="0" y="0"/>
                  </a:moveTo>
                  <a:lnTo>
                    <a:pt x="740330" y="1388090"/>
                  </a:lnTo>
                </a:path>
              </a:pathLst>
            </a:custGeom>
            <a:ln w="9875">
              <a:solidFill>
                <a:schemeClr val="bg1"/>
              </a:solidFill>
            </a:ln>
          </p:spPr>
          <p:txBody>
            <a:bodyPr wrap="square" lIns="0" tIns="0" rIns="0" bIns="0" rtlCol="0"/>
            <a:lstStyle/>
            <a:p>
              <a:endParaRPr>
                <a:ln>
                  <a:solidFill>
                    <a:schemeClr val="bg1"/>
                  </a:solidFill>
                </a:ln>
              </a:endParaRPr>
            </a:p>
          </p:txBody>
        </p:sp>
        <p:sp>
          <p:nvSpPr>
            <p:cNvPr id="53" name="object 69">
              <a:extLst>
                <a:ext uri="{FF2B5EF4-FFF2-40B4-BE49-F238E27FC236}">
                  <a16:creationId xmlns:a16="http://schemas.microsoft.com/office/drawing/2014/main" id="{DE331665-D85E-FE71-F59A-AE90B07FE0CF}"/>
                </a:ext>
              </a:extLst>
            </p:cNvPr>
            <p:cNvSpPr/>
            <p:nvPr/>
          </p:nvSpPr>
          <p:spPr>
            <a:xfrm>
              <a:off x="7762500" y="4535406"/>
              <a:ext cx="604520" cy="235585"/>
            </a:xfrm>
            <a:custGeom>
              <a:avLst/>
              <a:gdLst/>
              <a:ahLst/>
              <a:cxnLst/>
              <a:rect l="l" t="t" r="r" b="b"/>
              <a:pathLst>
                <a:path w="604520" h="235585">
                  <a:moveTo>
                    <a:pt x="0" y="0"/>
                  </a:moveTo>
                  <a:lnTo>
                    <a:pt x="604204" y="235417"/>
                  </a:lnTo>
                </a:path>
              </a:pathLst>
            </a:custGeom>
            <a:ln w="9871">
              <a:solidFill>
                <a:schemeClr val="bg1"/>
              </a:solidFill>
            </a:ln>
          </p:spPr>
          <p:txBody>
            <a:bodyPr wrap="square" lIns="0" tIns="0" rIns="0" bIns="0" rtlCol="0"/>
            <a:lstStyle/>
            <a:p>
              <a:endParaRPr>
                <a:ln>
                  <a:solidFill>
                    <a:schemeClr val="bg1"/>
                  </a:solidFill>
                </a:ln>
              </a:endParaRPr>
            </a:p>
          </p:txBody>
        </p:sp>
        <p:sp>
          <p:nvSpPr>
            <p:cNvPr id="54" name="object 70">
              <a:extLst>
                <a:ext uri="{FF2B5EF4-FFF2-40B4-BE49-F238E27FC236}">
                  <a16:creationId xmlns:a16="http://schemas.microsoft.com/office/drawing/2014/main" id="{1DCE61B4-D7D0-E134-4160-0B71F85E6F7D}"/>
                </a:ext>
              </a:extLst>
            </p:cNvPr>
            <p:cNvSpPr/>
            <p:nvPr/>
          </p:nvSpPr>
          <p:spPr>
            <a:xfrm>
              <a:off x="7763531" y="4209982"/>
              <a:ext cx="602615" cy="221615"/>
            </a:xfrm>
            <a:custGeom>
              <a:avLst/>
              <a:gdLst/>
              <a:ahLst/>
              <a:cxnLst/>
              <a:rect l="l" t="t" r="r" b="b"/>
              <a:pathLst>
                <a:path w="602615" h="221614">
                  <a:moveTo>
                    <a:pt x="0" y="221011"/>
                  </a:moveTo>
                  <a:lnTo>
                    <a:pt x="602140" y="0"/>
                  </a:lnTo>
                </a:path>
              </a:pathLst>
            </a:custGeom>
            <a:ln w="9871">
              <a:solidFill>
                <a:schemeClr val="bg1"/>
              </a:solidFill>
            </a:ln>
          </p:spPr>
          <p:txBody>
            <a:bodyPr wrap="square" lIns="0" tIns="0" rIns="0" bIns="0" rtlCol="0"/>
            <a:lstStyle/>
            <a:p>
              <a:endParaRPr/>
            </a:p>
          </p:txBody>
        </p:sp>
        <p:sp>
          <p:nvSpPr>
            <p:cNvPr id="55" name="object 71">
              <a:extLst>
                <a:ext uri="{FF2B5EF4-FFF2-40B4-BE49-F238E27FC236}">
                  <a16:creationId xmlns:a16="http://schemas.microsoft.com/office/drawing/2014/main" id="{1394F1CF-1D37-9542-BCE2-B5D355FBBC9F}"/>
                </a:ext>
              </a:extLst>
            </p:cNvPr>
            <p:cNvSpPr/>
            <p:nvPr/>
          </p:nvSpPr>
          <p:spPr>
            <a:xfrm>
              <a:off x="7723090" y="3604136"/>
              <a:ext cx="683260" cy="767715"/>
            </a:xfrm>
            <a:custGeom>
              <a:avLst/>
              <a:gdLst/>
              <a:ahLst/>
              <a:cxnLst/>
              <a:rect l="l" t="t" r="r" b="b"/>
              <a:pathLst>
                <a:path w="683259" h="767714">
                  <a:moveTo>
                    <a:pt x="0" y="767534"/>
                  </a:moveTo>
                  <a:lnTo>
                    <a:pt x="683023" y="0"/>
                  </a:lnTo>
                </a:path>
              </a:pathLst>
            </a:custGeom>
            <a:ln w="9874">
              <a:solidFill>
                <a:schemeClr val="bg1"/>
              </a:solidFill>
            </a:ln>
          </p:spPr>
          <p:txBody>
            <a:bodyPr wrap="square" lIns="0" tIns="0" rIns="0" bIns="0" rtlCol="0"/>
            <a:lstStyle/>
            <a:p>
              <a:endParaRPr>
                <a:ln>
                  <a:solidFill>
                    <a:schemeClr val="bg1"/>
                  </a:solidFill>
                </a:ln>
              </a:endParaRPr>
            </a:p>
          </p:txBody>
        </p:sp>
        <p:sp>
          <p:nvSpPr>
            <p:cNvPr id="56" name="object 72">
              <a:extLst>
                <a:ext uri="{FF2B5EF4-FFF2-40B4-BE49-F238E27FC236}">
                  <a16:creationId xmlns:a16="http://schemas.microsoft.com/office/drawing/2014/main" id="{46C22EED-645C-7D11-CF5F-6A0F6C1AAD5B}"/>
                </a:ext>
              </a:extLst>
            </p:cNvPr>
            <p:cNvSpPr/>
            <p:nvPr/>
          </p:nvSpPr>
          <p:spPr>
            <a:xfrm>
              <a:off x="7694280" y="2958946"/>
              <a:ext cx="741045" cy="1393190"/>
            </a:xfrm>
            <a:custGeom>
              <a:avLst/>
              <a:gdLst/>
              <a:ahLst/>
              <a:cxnLst/>
              <a:rect l="l" t="t" r="r" b="b"/>
              <a:pathLst>
                <a:path w="741045" h="1393189">
                  <a:moveTo>
                    <a:pt x="0" y="1392704"/>
                  </a:moveTo>
                  <a:lnTo>
                    <a:pt x="740644" y="0"/>
                  </a:lnTo>
                </a:path>
              </a:pathLst>
            </a:custGeom>
            <a:ln w="9875">
              <a:solidFill>
                <a:schemeClr val="bg1"/>
              </a:solidFill>
            </a:ln>
          </p:spPr>
          <p:txBody>
            <a:bodyPr wrap="square" lIns="0" tIns="0" rIns="0" bIns="0" rtlCol="0"/>
            <a:lstStyle/>
            <a:p>
              <a:endParaRPr dirty="0">
                <a:ln>
                  <a:solidFill>
                    <a:schemeClr val="bg1"/>
                  </a:solidFill>
                </a:ln>
              </a:endParaRPr>
            </a:p>
          </p:txBody>
        </p:sp>
        <p:sp>
          <p:nvSpPr>
            <p:cNvPr id="57" name="object 73">
              <a:extLst>
                <a:ext uri="{FF2B5EF4-FFF2-40B4-BE49-F238E27FC236}">
                  <a16:creationId xmlns:a16="http://schemas.microsoft.com/office/drawing/2014/main" id="{9A4837EE-C1B9-18B5-C8FE-0006E93FA5C0}"/>
                </a:ext>
              </a:extLst>
            </p:cNvPr>
            <p:cNvSpPr/>
            <p:nvPr/>
          </p:nvSpPr>
          <p:spPr>
            <a:xfrm>
              <a:off x="8651723" y="2828724"/>
              <a:ext cx="584200" cy="0"/>
            </a:xfrm>
            <a:custGeom>
              <a:avLst/>
              <a:gdLst/>
              <a:ahLst/>
              <a:cxnLst/>
              <a:rect l="l" t="t" r="r" b="b"/>
              <a:pathLst>
                <a:path w="584200">
                  <a:moveTo>
                    <a:pt x="0" y="0"/>
                  </a:moveTo>
                  <a:lnTo>
                    <a:pt x="584047" y="0"/>
                  </a:lnTo>
                </a:path>
              </a:pathLst>
            </a:custGeom>
            <a:ln w="9871">
              <a:solidFill>
                <a:schemeClr val="bg1"/>
              </a:solidFill>
            </a:ln>
          </p:spPr>
          <p:txBody>
            <a:bodyPr wrap="square" lIns="0" tIns="0" rIns="0" bIns="0" rtlCol="0"/>
            <a:lstStyle/>
            <a:p>
              <a:endParaRPr>
                <a:ln>
                  <a:solidFill>
                    <a:schemeClr val="bg1"/>
                  </a:solidFill>
                </a:ln>
              </a:endParaRPr>
            </a:p>
          </p:txBody>
        </p:sp>
        <p:sp>
          <p:nvSpPr>
            <p:cNvPr id="58" name="object 74">
              <a:extLst>
                <a:ext uri="{FF2B5EF4-FFF2-40B4-BE49-F238E27FC236}">
                  <a16:creationId xmlns:a16="http://schemas.microsoft.com/office/drawing/2014/main" id="{DB3CCD2C-22AA-7B49-9748-561F2B4378E5}"/>
                </a:ext>
              </a:extLst>
            </p:cNvPr>
            <p:cNvSpPr/>
            <p:nvPr/>
          </p:nvSpPr>
          <p:spPr>
            <a:xfrm>
              <a:off x="8621811" y="2917773"/>
              <a:ext cx="643890" cy="487680"/>
            </a:xfrm>
            <a:custGeom>
              <a:avLst/>
              <a:gdLst/>
              <a:ahLst/>
              <a:cxnLst/>
              <a:rect l="l" t="t" r="r" b="b"/>
              <a:pathLst>
                <a:path w="643890" h="487679">
                  <a:moveTo>
                    <a:pt x="0" y="0"/>
                  </a:moveTo>
                  <a:lnTo>
                    <a:pt x="643871" y="487157"/>
                  </a:lnTo>
                </a:path>
              </a:pathLst>
            </a:custGeom>
            <a:ln w="9872">
              <a:solidFill>
                <a:schemeClr val="bg1"/>
              </a:solidFill>
            </a:ln>
          </p:spPr>
          <p:txBody>
            <a:bodyPr wrap="square" lIns="0" tIns="0" rIns="0" bIns="0" rtlCol="0"/>
            <a:lstStyle/>
            <a:p>
              <a:endParaRPr>
                <a:ln>
                  <a:solidFill>
                    <a:schemeClr val="bg1"/>
                  </a:solidFill>
                </a:ln>
              </a:endParaRPr>
            </a:p>
          </p:txBody>
        </p:sp>
        <p:sp>
          <p:nvSpPr>
            <p:cNvPr id="59" name="object 75">
              <a:extLst>
                <a:ext uri="{FF2B5EF4-FFF2-40B4-BE49-F238E27FC236}">
                  <a16:creationId xmlns:a16="http://schemas.microsoft.com/office/drawing/2014/main" id="{B62E8556-B689-F956-19DE-FB8E16AFC03C}"/>
                </a:ext>
              </a:extLst>
            </p:cNvPr>
            <p:cNvSpPr/>
            <p:nvPr/>
          </p:nvSpPr>
          <p:spPr>
            <a:xfrm>
              <a:off x="8585489" y="2951808"/>
              <a:ext cx="716915" cy="1084580"/>
            </a:xfrm>
            <a:custGeom>
              <a:avLst/>
              <a:gdLst/>
              <a:ahLst/>
              <a:cxnLst/>
              <a:rect l="l" t="t" r="r" b="b"/>
              <a:pathLst>
                <a:path w="716915" h="1084579">
                  <a:moveTo>
                    <a:pt x="0" y="0"/>
                  </a:moveTo>
                  <a:lnTo>
                    <a:pt x="716515" y="1084297"/>
                  </a:lnTo>
                </a:path>
              </a:pathLst>
            </a:custGeom>
            <a:ln w="9874">
              <a:solidFill>
                <a:schemeClr val="bg1"/>
              </a:solidFill>
            </a:ln>
          </p:spPr>
          <p:txBody>
            <a:bodyPr wrap="square" lIns="0" tIns="0" rIns="0" bIns="0" rtlCol="0"/>
            <a:lstStyle/>
            <a:p>
              <a:endParaRPr dirty="0">
                <a:ln>
                  <a:solidFill>
                    <a:schemeClr val="bg1"/>
                  </a:solidFill>
                </a:ln>
              </a:endParaRPr>
            </a:p>
          </p:txBody>
        </p:sp>
        <p:sp>
          <p:nvSpPr>
            <p:cNvPr id="60" name="object 76">
              <a:extLst>
                <a:ext uri="{FF2B5EF4-FFF2-40B4-BE49-F238E27FC236}">
                  <a16:creationId xmlns:a16="http://schemas.microsoft.com/office/drawing/2014/main" id="{4AAF7140-F047-6796-90EB-5D1443376A1A}"/>
                </a:ext>
              </a:extLst>
            </p:cNvPr>
            <p:cNvSpPr/>
            <p:nvPr/>
          </p:nvSpPr>
          <p:spPr>
            <a:xfrm>
              <a:off x="8563633" y="2963690"/>
              <a:ext cx="760730" cy="1725930"/>
            </a:xfrm>
            <a:custGeom>
              <a:avLst/>
              <a:gdLst/>
              <a:ahLst/>
              <a:cxnLst/>
              <a:rect l="l" t="t" r="r" b="b"/>
              <a:pathLst>
                <a:path w="760729" h="1725929">
                  <a:moveTo>
                    <a:pt x="0" y="0"/>
                  </a:moveTo>
                  <a:lnTo>
                    <a:pt x="760235" y="1725701"/>
                  </a:lnTo>
                </a:path>
              </a:pathLst>
            </a:custGeom>
            <a:ln w="9875">
              <a:solidFill>
                <a:schemeClr val="bg1"/>
              </a:solidFill>
            </a:ln>
          </p:spPr>
          <p:txBody>
            <a:bodyPr wrap="square" lIns="0" tIns="0" rIns="0" bIns="0" rtlCol="0"/>
            <a:lstStyle/>
            <a:p>
              <a:endParaRPr>
                <a:ln>
                  <a:solidFill>
                    <a:schemeClr val="bg1"/>
                  </a:solidFill>
                </a:ln>
              </a:endParaRPr>
            </a:p>
          </p:txBody>
        </p:sp>
        <p:sp>
          <p:nvSpPr>
            <p:cNvPr id="61" name="object 77">
              <a:extLst>
                <a:ext uri="{FF2B5EF4-FFF2-40B4-BE49-F238E27FC236}">
                  <a16:creationId xmlns:a16="http://schemas.microsoft.com/office/drawing/2014/main" id="{1D295703-DDAD-BF0B-3233-E4434B832A7D}"/>
                </a:ext>
              </a:extLst>
            </p:cNvPr>
            <p:cNvSpPr/>
            <p:nvPr/>
          </p:nvSpPr>
          <p:spPr>
            <a:xfrm>
              <a:off x="8621811" y="2917773"/>
              <a:ext cx="643890" cy="487680"/>
            </a:xfrm>
            <a:custGeom>
              <a:avLst/>
              <a:gdLst/>
              <a:ahLst/>
              <a:cxnLst/>
              <a:rect l="l" t="t" r="r" b="b"/>
              <a:pathLst>
                <a:path w="643890" h="487679">
                  <a:moveTo>
                    <a:pt x="0" y="487157"/>
                  </a:moveTo>
                  <a:lnTo>
                    <a:pt x="643871" y="0"/>
                  </a:lnTo>
                </a:path>
              </a:pathLst>
            </a:custGeom>
            <a:ln w="9872">
              <a:solidFill>
                <a:schemeClr val="bg1"/>
              </a:solidFill>
            </a:ln>
          </p:spPr>
          <p:txBody>
            <a:bodyPr wrap="square" lIns="0" tIns="0" rIns="0" bIns="0" rtlCol="0"/>
            <a:lstStyle/>
            <a:p>
              <a:endParaRPr>
                <a:ln>
                  <a:solidFill>
                    <a:schemeClr val="bg1"/>
                  </a:solidFill>
                </a:ln>
              </a:endParaRPr>
            </a:p>
          </p:txBody>
        </p:sp>
        <p:sp>
          <p:nvSpPr>
            <p:cNvPr id="62" name="object 78">
              <a:extLst>
                <a:ext uri="{FF2B5EF4-FFF2-40B4-BE49-F238E27FC236}">
                  <a16:creationId xmlns:a16="http://schemas.microsoft.com/office/drawing/2014/main" id="{AF7B296E-97AF-53A3-D3CD-8C5BEEFD9037}"/>
                </a:ext>
              </a:extLst>
            </p:cNvPr>
            <p:cNvSpPr/>
            <p:nvPr/>
          </p:nvSpPr>
          <p:spPr>
            <a:xfrm>
              <a:off x="8651723" y="3493935"/>
              <a:ext cx="584200" cy="0"/>
            </a:xfrm>
            <a:custGeom>
              <a:avLst/>
              <a:gdLst/>
              <a:ahLst/>
              <a:cxnLst/>
              <a:rect l="l" t="t" r="r" b="b"/>
              <a:pathLst>
                <a:path w="584200">
                  <a:moveTo>
                    <a:pt x="0" y="0"/>
                  </a:moveTo>
                  <a:lnTo>
                    <a:pt x="584047" y="0"/>
                  </a:lnTo>
                </a:path>
              </a:pathLst>
            </a:custGeom>
            <a:ln w="9871">
              <a:solidFill>
                <a:schemeClr val="bg1"/>
              </a:solidFill>
            </a:ln>
          </p:spPr>
          <p:txBody>
            <a:bodyPr wrap="square" lIns="0" tIns="0" rIns="0" bIns="0" rtlCol="0"/>
            <a:lstStyle/>
            <a:p>
              <a:endParaRPr>
                <a:ln>
                  <a:solidFill>
                    <a:schemeClr val="bg1"/>
                  </a:solidFill>
                </a:ln>
              </a:endParaRPr>
            </a:p>
          </p:txBody>
        </p:sp>
        <p:sp>
          <p:nvSpPr>
            <p:cNvPr id="63" name="object 79">
              <a:extLst>
                <a:ext uri="{FF2B5EF4-FFF2-40B4-BE49-F238E27FC236}">
                  <a16:creationId xmlns:a16="http://schemas.microsoft.com/office/drawing/2014/main" id="{250F27B2-D671-DB9A-3A47-BEDB2A9FBC5B}"/>
                </a:ext>
              </a:extLst>
            </p:cNvPr>
            <p:cNvSpPr/>
            <p:nvPr/>
          </p:nvSpPr>
          <p:spPr>
            <a:xfrm>
              <a:off x="8621811" y="3582940"/>
              <a:ext cx="643890" cy="487680"/>
            </a:xfrm>
            <a:custGeom>
              <a:avLst/>
              <a:gdLst/>
              <a:ahLst/>
              <a:cxnLst/>
              <a:rect l="l" t="t" r="r" b="b"/>
              <a:pathLst>
                <a:path w="643890" h="487679">
                  <a:moveTo>
                    <a:pt x="0" y="0"/>
                  </a:moveTo>
                  <a:lnTo>
                    <a:pt x="643871" y="487200"/>
                  </a:lnTo>
                </a:path>
              </a:pathLst>
            </a:custGeom>
            <a:ln w="9872">
              <a:solidFill>
                <a:schemeClr val="bg1"/>
              </a:solidFill>
            </a:ln>
          </p:spPr>
          <p:txBody>
            <a:bodyPr wrap="square" lIns="0" tIns="0" rIns="0" bIns="0" rtlCol="0"/>
            <a:lstStyle/>
            <a:p>
              <a:endParaRPr>
                <a:ln>
                  <a:solidFill>
                    <a:schemeClr val="bg1"/>
                  </a:solidFill>
                </a:ln>
              </a:endParaRPr>
            </a:p>
          </p:txBody>
        </p:sp>
        <p:sp>
          <p:nvSpPr>
            <p:cNvPr id="64" name="object 80">
              <a:extLst>
                <a:ext uri="{FF2B5EF4-FFF2-40B4-BE49-F238E27FC236}">
                  <a16:creationId xmlns:a16="http://schemas.microsoft.com/office/drawing/2014/main" id="{43BC89AE-BC0A-95BD-7338-D41B627F172A}"/>
                </a:ext>
              </a:extLst>
            </p:cNvPr>
            <p:cNvSpPr/>
            <p:nvPr/>
          </p:nvSpPr>
          <p:spPr>
            <a:xfrm>
              <a:off x="8585489" y="3617019"/>
              <a:ext cx="716915" cy="1084580"/>
            </a:xfrm>
            <a:custGeom>
              <a:avLst/>
              <a:gdLst/>
              <a:ahLst/>
              <a:cxnLst/>
              <a:rect l="l" t="t" r="r" b="b"/>
              <a:pathLst>
                <a:path w="716915" h="1084579">
                  <a:moveTo>
                    <a:pt x="0" y="0"/>
                  </a:moveTo>
                  <a:lnTo>
                    <a:pt x="716515" y="1084297"/>
                  </a:lnTo>
                </a:path>
              </a:pathLst>
            </a:custGeom>
            <a:ln w="9874">
              <a:solidFill>
                <a:schemeClr val="bg1"/>
              </a:solidFill>
            </a:ln>
          </p:spPr>
          <p:txBody>
            <a:bodyPr wrap="square" lIns="0" tIns="0" rIns="0" bIns="0" rtlCol="0"/>
            <a:lstStyle/>
            <a:p>
              <a:endParaRPr>
                <a:ln>
                  <a:solidFill>
                    <a:schemeClr val="bg1"/>
                  </a:solidFill>
                </a:ln>
              </a:endParaRPr>
            </a:p>
          </p:txBody>
        </p:sp>
        <p:sp>
          <p:nvSpPr>
            <p:cNvPr id="65" name="object 81">
              <a:extLst>
                <a:ext uri="{FF2B5EF4-FFF2-40B4-BE49-F238E27FC236}">
                  <a16:creationId xmlns:a16="http://schemas.microsoft.com/office/drawing/2014/main" id="{F43B5C19-5274-5E6C-057E-F9A81F945C9A}"/>
                </a:ext>
              </a:extLst>
            </p:cNvPr>
            <p:cNvSpPr/>
            <p:nvPr/>
          </p:nvSpPr>
          <p:spPr>
            <a:xfrm>
              <a:off x="8585489" y="2951808"/>
              <a:ext cx="716915" cy="1084580"/>
            </a:xfrm>
            <a:custGeom>
              <a:avLst/>
              <a:gdLst/>
              <a:ahLst/>
              <a:cxnLst/>
              <a:rect l="l" t="t" r="r" b="b"/>
              <a:pathLst>
                <a:path w="716915" h="1084579">
                  <a:moveTo>
                    <a:pt x="0" y="1084297"/>
                  </a:moveTo>
                  <a:lnTo>
                    <a:pt x="716515" y="0"/>
                  </a:lnTo>
                </a:path>
              </a:pathLst>
            </a:custGeom>
            <a:ln w="9874">
              <a:solidFill>
                <a:schemeClr val="bg1"/>
              </a:solidFill>
            </a:ln>
          </p:spPr>
          <p:txBody>
            <a:bodyPr wrap="square" lIns="0" tIns="0" rIns="0" bIns="0" rtlCol="0"/>
            <a:lstStyle/>
            <a:p>
              <a:endParaRPr>
                <a:ln>
                  <a:solidFill>
                    <a:schemeClr val="bg1"/>
                  </a:solidFill>
                </a:ln>
              </a:endParaRPr>
            </a:p>
          </p:txBody>
        </p:sp>
        <p:sp>
          <p:nvSpPr>
            <p:cNvPr id="66" name="object 82">
              <a:extLst>
                <a:ext uri="{FF2B5EF4-FFF2-40B4-BE49-F238E27FC236}">
                  <a16:creationId xmlns:a16="http://schemas.microsoft.com/office/drawing/2014/main" id="{5B23D242-8BAA-37F0-3A63-BC41C9FD4F2E}"/>
                </a:ext>
              </a:extLst>
            </p:cNvPr>
            <p:cNvSpPr/>
            <p:nvPr/>
          </p:nvSpPr>
          <p:spPr>
            <a:xfrm>
              <a:off x="8621811" y="3582941"/>
              <a:ext cx="643890" cy="487680"/>
            </a:xfrm>
            <a:custGeom>
              <a:avLst/>
              <a:gdLst/>
              <a:ahLst/>
              <a:cxnLst/>
              <a:rect l="l" t="t" r="r" b="b"/>
              <a:pathLst>
                <a:path w="643890" h="487679">
                  <a:moveTo>
                    <a:pt x="0" y="487200"/>
                  </a:moveTo>
                  <a:lnTo>
                    <a:pt x="643871" y="0"/>
                  </a:lnTo>
                </a:path>
              </a:pathLst>
            </a:custGeom>
            <a:ln w="9872">
              <a:solidFill>
                <a:schemeClr val="bg1"/>
              </a:solidFill>
            </a:ln>
          </p:spPr>
          <p:txBody>
            <a:bodyPr wrap="square" lIns="0" tIns="0" rIns="0" bIns="0" rtlCol="0"/>
            <a:lstStyle/>
            <a:p>
              <a:endParaRPr>
                <a:ln>
                  <a:solidFill>
                    <a:schemeClr val="bg1"/>
                  </a:solidFill>
                </a:ln>
              </a:endParaRPr>
            </a:p>
          </p:txBody>
        </p:sp>
        <p:sp>
          <p:nvSpPr>
            <p:cNvPr id="67" name="object 83">
              <a:extLst>
                <a:ext uri="{FF2B5EF4-FFF2-40B4-BE49-F238E27FC236}">
                  <a16:creationId xmlns:a16="http://schemas.microsoft.com/office/drawing/2014/main" id="{04AC09F2-F818-9AF5-BB5A-14614022590D}"/>
                </a:ext>
              </a:extLst>
            </p:cNvPr>
            <p:cNvSpPr/>
            <p:nvPr/>
          </p:nvSpPr>
          <p:spPr>
            <a:xfrm>
              <a:off x="8651723" y="4159146"/>
              <a:ext cx="584200" cy="0"/>
            </a:xfrm>
            <a:custGeom>
              <a:avLst/>
              <a:gdLst/>
              <a:ahLst/>
              <a:cxnLst/>
              <a:rect l="l" t="t" r="r" b="b"/>
              <a:pathLst>
                <a:path w="584200">
                  <a:moveTo>
                    <a:pt x="0" y="0"/>
                  </a:moveTo>
                  <a:lnTo>
                    <a:pt x="584047" y="0"/>
                  </a:lnTo>
                </a:path>
              </a:pathLst>
            </a:custGeom>
            <a:ln w="9871">
              <a:solidFill>
                <a:schemeClr val="bg1"/>
              </a:solidFill>
            </a:ln>
          </p:spPr>
          <p:txBody>
            <a:bodyPr wrap="square" lIns="0" tIns="0" rIns="0" bIns="0" rtlCol="0"/>
            <a:lstStyle/>
            <a:p>
              <a:endParaRPr>
                <a:ln>
                  <a:solidFill>
                    <a:schemeClr val="bg1"/>
                  </a:solidFill>
                </a:ln>
              </a:endParaRPr>
            </a:p>
          </p:txBody>
        </p:sp>
        <p:sp>
          <p:nvSpPr>
            <p:cNvPr id="68" name="object 84">
              <a:extLst>
                <a:ext uri="{FF2B5EF4-FFF2-40B4-BE49-F238E27FC236}">
                  <a16:creationId xmlns:a16="http://schemas.microsoft.com/office/drawing/2014/main" id="{1C050BCB-94E8-B0D5-A94A-201140A9E725}"/>
                </a:ext>
              </a:extLst>
            </p:cNvPr>
            <p:cNvSpPr/>
            <p:nvPr/>
          </p:nvSpPr>
          <p:spPr>
            <a:xfrm>
              <a:off x="8621811" y="4248152"/>
              <a:ext cx="643890" cy="487680"/>
            </a:xfrm>
            <a:custGeom>
              <a:avLst/>
              <a:gdLst/>
              <a:ahLst/>
              <a:cxnLst/>
              <a:rect l="l" t="t" r="r" b="b"/>
              <a:pathLst>
                <a:path w="643890" h="487679">
                  <a:moveTo>
                    <a:pt x="0" y="0"/>
                  </a:moveTo>
                  <a:lnTo>
                    <a:pt x="643871" y="487200"/>
                  </a:lnTo>
                </a:path>
              </a:pathLst>
            </a:custGeom>
            <a:ln w="9872">
              <a:solidFill>
                <a:schemeClr val="bg1"/>
              </a:solidFill>
            </a:ln>
          </p:spPr>
          <p:txBody>
            <a:bodyPr wrap="square" lIns="0" tIns="0" rIns="0" bIns="0" rtlCol="0"/>
            <a:lstStyle/>
            <a:p>
              <a:endParaRPr>
                <a:ln>
                  <a:solidFill>
                    <a:schemeClr val="bg1"/>
                  </a:solidFill>
                </a:ln>
              </a:endParaRPr>
            </a:p>
          </p:txBody>
        </p:sp>
        <p:sp>
          <p:nvSpPr>
            <p:cNvPr id="69" name="object 85">
              <a:extLst>
                <a:ext uri="{FF2B5EF4-FFF2-40B4-BE49-F238E27FC236}">
                  <a16:creationId xmlns:a16="http://schemas.microsoft.com/office/drawing/2014/main" id="{B2F3C581-3E5D-2945-EB0A-0F5EB62DAC23}"/>
                </a:ext>
              </a:extLst>
            </p:cNvPr>
            <p:cNvSpPr/>
            <p:nvPr/>
          </p:nvSpPr>
          <p:spPr>
            <a:xfrm>
              <a:off x="8563633" y="2963690"/>
              <a:ext cx="760730" cy="1725930"/>
            </a:xfrm>
            <a:custGeom>
              <a:avLst/>
              <a:gdLst/>
              <a:ahLst/>
              <a:cxnLst/>
              <a:rect l="l" t="t" r="r" b="b"/>
              <a:pathLst>
                <a:path w="760729" h="1725929">
                  <a:moveTo>
                    <a:pt x="0" y="1725701"/>
                  </a:moveTo>
                  <a:lnTo>
                    <a:pt x="760235" y="0"/>
                  </a:lnTo>
                </a:path>
              </a:pathLst>
            </a:custGeom>
            <a:ln w="9875">
              <a:solidFill>
                <a:schemeClr val="bg1"/>
              </a:solidFill>
            </a:ln>
          </p:spPr>
          <p:txBody>
            <a:bodyPr wrap="square" lIns="0" tIns="0" rIns="0" bIns="0" rtlCol="0"/>
            <a:lstStyle/>
            <a:p>
              <a:endParaRPr dirty="0">
                <a:ln>
                  <a:solidFill>
                    <a:schemeClr val="bg1"/>
                  </a:solidFill>
                </a:ln>
              </a:endParaRPr>
            </a:p>
          </p:txBody>
        </p:sp>
        <p:sp>
          <p:nvSpPr>
            <p:cNvPr id="70" name="object 86">
              <a:extLst>
                <a:ext uri="{FF2B5EF4-FFF2-40B4-BE49-F238E27FC236}">
                  <a16:creationId xmlns:a16="http://schemas.microsoft.com/office/drawing/2014/main" id="{6E2EC105-6D5B-69EF-ABE6-24911FFEA35D}"/>
                </a:ext>
              </a:extLst>
            </p:cNvPr>
            <p:cNvSpPr/>
            <p:nvPr/>
          </p:nvSpPr>
          <p:spPr>
            <a:xfrm>
              <a:off x="8585489" y="3617019"/>
              <a:ext cx="716915" cy="1084580"/>
            </a:xfrm>
            <a:custGeom>
              <a:avLst/>
              <a:gdLst/>
              <a:ahLst/>
              <a:cxnLst/>
              <a:rect l="l" t="t" r="r" b="b"/>
              <a:pathLst>
                <a:path w="716915" h="1084579">
                  <a:moveTo>
                    <a:pt x="0" y="1084297"/>
                  </a:moveTo>
                  <a:lnTo>
                    <a:pt x="716515" y="0"/>
                  </a:lnTo>
                </a:path>
              </a:pathLst>
            </a:custGeom>
            <a:ln w="9874">
              <a:solidFill>
                <a:schemeClr val="bg1"/>
              </a:solidFill>
            </a:ln>
          </p:spPr>
          <p:txBody>
            <a:bodyPr wrap="square" lIns="0" tIns="0" rIns="0" bIns="0" rtlCol="0"/>
            <a:lstStyle/>
            <a:p>
              <a:endParaRPr dirty="0">
                <a:ln>
                  <a:solidFill>
                    <a:schemeClr val="bg1"/>
                  </a:solidFill>
                </a:ln>
              </a:endParaRPr>
            </a:p>
          </p:txBody>
        </p:sp>
        <p:sp>
          <p:nvSpPr>
            <p:cNvPr id="71" name="object 87">
              <a:extLst>
                <a:ext uri="{FF2B5EF4-FFF2-40B4-BE49-F238E27FC236}">
                  <a16:creationId xmlns:a16="http://schemas.microsoft.com/office/drawing/2014/main" id="{D1D5F820-6E4D-BA5F-6DAA-14D5A786AFDC}"/>
                </a:ext>
              </a:extLst>
            </p:cNvPr>
            <p:cNvSpPr/>
            <p:nvPr/>
          </p:nvSpPr>
          <p:spPr>
            <a:xfrm>
              <a:off x="8621811" y="4248152"/>
              <a:ext cx="643890" cy="487680"/>
            </a:xfrm>
            <a:custGeom>
              <a:avLst/>
              <a:gdLst/>
              <a:ahLst/>
              <a:cxnLst/>
              <a:rect l="l" t="t" r="r" b="b"/>
              <a:pathLst>
                <a:path w="643890" h="487679">
                  <a:moveTo>
                    <a:pt x="0" y="487200"/>
                  </a:moveTo>
                  <a:lnTo>
                    <a:pt x="643871" y="0"/>
                  </a:lnTo>
                </a:path>
              </a:pathLst>
            </a:custGeom>
            <a:ln w="9872">
              <a:solidFill>
                <a:schemeClr val="bg1"/>
              </a:solidFill>
            </a:ln>
          </p:spPr>
          <p:txBody>
            <a:bodyPr wrap="square" lIns="0" tIns="0" rIns="0" bIns="0" rtlCol="0"/>
            <a:lstStyle/>
            <a:p>
              <a:endParaRPr>
                <a:ln>
                  <a:solidFill>
                    <a:schemeClr val="bg1"/>
                  </a:solidFill>
                </a:ln>
              </a:endParaRPr>
            </a:p>
          </p:txBody>
        </p:sp>
        <p:sp>
          <p:nvSpPr>
            <p:cNvPr id="72" name="object 88">
              <a:extLst>
                <a:ext uri="{FF2B5EF4-FFF2-40B4-BE49-F238E27FC236}">
                  <a16:creationId xmlns:a16="http://schemas.microsoft.com/office/drawing/2014/main" id="{9A4BE780-4F4B-23EC-2C8E-B2AD2ED66E2B}"/>
                </a:ext>
              </a:extLst>
            </p:cNvPr>
            <p:cNvSpPr/>
            <p:nvPr/>
          </p:nvSpPr>
          <p:spPr>
            <a:xfrm>
              <a:off x="8651723" y="4824358"/>
              <a:ext cx="584200" cy="0"/>
            </a:xfrm>
            <a:custGeom>
              <a:avLst/>
              <a:gdLst/>
              <a:ahLst/>
              <a:cxnLst/>
              <a:rect l="l" t="t" r="r" b="b"/>
              <a:pathLst>
                <a:path w="584200">
                  <a:moveTo>
                    <a:pt x="0" y="0"/>
                  </a:moveTo>
                  <a:lnTo>
                    <a:pt x="584047" y="0"/>
                  </a:lnTo>
                </a:path>
              </a:pathLst>
            </a:custGeom>
            <a:ln w="9871">
              <a:solidFill>
                <a:schemeClr val="bg1"/>
              </a:solidFill>
            </a:ln>
          </p:spPr>
          <p:txBody>
            <a:bodyPr wrap="square" lIns="0" tIns="0" rIns="0" bIns="0" rtlCol="0"/>
            <a:lstStyle/>
            <a:p>
              <a:endParaRPr>
                <a:ln>
                  <a:solidFill>
                    <a:schemeClr val="bg1"/>
                  </a:solidFill>
                </a:ln>
              </a:endParaRPr>
            </a:p>
          </p:txBody>
        </p:sp>
        <p:sp>
          <p:nvSpPr>
            <p:cNvPr id="73" name="object 89">
              <a:extLst>
                <a:ext uri="{FF2B5EF4-FFF2-40B4-BE49-F238E27FC236}">
                  <a16:creationId xmlns:a16="http://schemas.microsoft.com/office/drawing/2014/main" id="{39F02F17-253E-2628-8074-3FEB79899C50}"/>
                </a:ext>
              </a:extLst>
            </p:cNvPr>
            <p:cNvSpPr/>
            <p:nvPr/>
          </p:nvSpPr>
          <p:spPr>
            <a:xfrm>
              <a:off x="9520916" y="4535101"/>
              <a:ext cx="609600" cy="236220"/>
            </a:xfrm>
            <a:custGeom>
              <a:avLst/>
              <a:gdLst/>
              <a:ahLst/>
              <a:cxnLst/>
              <a:rect l="l" t="t" r="r" b="b"/>
              <a:pathLst>
                <a:path w="609600" h="236220">
                  <a:moveTo>
                    <a:pt x="0" y="235983"/>
                  </a:moveTo>
                  <a:lnTo>
                    <a:pt x="609430" y="0"/>
                  </a:lnTo>
                </a:path>
              </a:pathLst>
            </a:custGeom>
            <a:ln w="9871">
              <a:solidFill>
                <a:schemeClr val="bg1"/>
              </a:solidFill>
            </a:ln>
          </p:spPr>
          <p:txBody>
            <a:bodyPr wrap="square" lIns="0" tIns="0" rIns="0" bIns="0" rtlCol="0"/>
            <a:lstStyle/>
            <a:p>
              <a:endParaRPr dirty="0">
                <a:ln>
                  <a:solidFill>
                    <a:schemeClr val="bg1"/>
                  </a:solidFill>
                </a:ln>
              </a:endParaRPr>
            </a:p>
          </p:txBody>
        </p:sp>
        <p:sp>
          <p:nvSpPr>
            <p:cNvPr id="74" name="object 90">
              <a:extLst>
                <a:ext uri="{FF2B5EF4-FFF2-40B4-BE49-F238E27FC236}">
                  <a16:creationId xmlns:a16="http://schemas.microsoft.com/office/drawing/2014/main" id="{D5E45A3B-1DB7-9BD1-84DC-633158A5EA95}"/>
                </a:ext>
              </a:extLst>
            </p:cNvPr>
            <p:cNvSpPr/>
            <p:nvPr/>
          </p:nvSpPr>
          <p:spPr>
            <a:xfrm>
              <a:off x="9480984" y="3939483"/>
              <a:ext cx="683895" cy="774700"/>
            </a:xfrm>
            <a:custGeom>
              <a:avLst/>
              <a:gdLst/>
              <a:ahLst/>
              <a:cxnLst/>
              <a:rect l="l" t="t" r="r" b="b"/>
              <a:pathLst>
                <a:path w="683895" h="774700">
                  <a:moveTo>
                    <a:pt x="0" y="774324"/>
                  </a:moveTo>
                  <a:lnTo>
                    <a:pt x="683851" y="0"/>
                  </a:lnTo>
                </a:path>
              </a:pathLst>
            </a:custGeom>
            <a:ln w="9874">
              <a:solidFill>
                <a:schemeClr val="bg1"/>
              </a:solidFill>
            </a:ln>
          </p:spPr>
          <p:txBody>
            <a:bodyPr wrap="square" lIns="0" tIns="0" rIns="0" bIns="0" rtlCol="0"/>
            <a:lstStyle/>
            <a:p>
              <a:endParaRPr>
                <a:ln>
                  <a:solidFill>
                    <a:schemeClr val="bg1"/>
                  </a:solidFill>
                </a:ln>
              </a:endParaRPr>
            </a:p>
          </p:txBody>
        </p:sp>
        <p:sp>
          <p:nvSpPr>
            <p:cNvPr id="75" name="object 91">
              <a:extLst>
                <a:ext uri="{FF2B5EF4-FFF2-40B4-BE49-F238E27FC236}">
                  <a16:creationId xmlns:a16="http://schemas.microsoft.com/office/drawing/2014/main" id="{82617391-EBAE-2EF4-370E-40A24AC44980}"/>
                </a:ext>
              </a:extLst>
            </p:cNvPr>
            <p:cNvSpPr/>
            <p:nvPr/>
          </p:nvSpPr>
          <p:spPr>
            <a:xfrm>
              <a:off x="9453071" y="3305958"/>
              <a:ext cx="745490" cy="1388745"/>
            </a:xfrm>
            <a:custGeom>
              <a:avLst/>
              <a:gdLst/>
              <a:ahLst/>
              <a:cxnLst/>
              <a:rect l="l" t="t" r="r" b="b"/>
              <a:pathLst>
                <a:path w="745490" h="1388745">
                  <a:moveTo>
                    <a:pt x="0" y="1388439"/>
                  </a:moveTo>
                  <a:lnTo>
                    <a:pt x="745120" y="0"/>
                  </a:lnTo>
                </a:path>
              </a:pathLst>
            </a:custGeom>
            <a:ln w="9875">
              <a:solidFill>
                <a:schemeClr val="bg1"/>
              </a:solidFill>
            </a:ln>
          </p:spPr>
          <p:txBody>
            <a:bodyPr wrap="square" lIns="0" tIns="0" rIns="0" bIns="0" rtlCol="0"/>
            <a:lstStyle/>
            <a:p>
              <a:endParaRPr>
                <a:ln>
                  <a:solidFill>
                    <a:schemeClr val="bg1"/>
                  </a:solidFill>
                </a:ln>
              </a:endParaRPr>
            </a:p>
          </p:txBody>
        </p:sp>
        <p:sp>
          <p:nvSpPr>
            <p:cNvPr id="76" name="object 92">
              <a:extLst>
                <a:ext uri="{FF2B5EF4-FFF2-40B4-BE49-F238E27FC236}">
                  <a16:creationId xmlns:a16="http://schemas.microsoft.com/office/drawing/2014/main" id="{4099E973-0858-C807-0500-39BC307A5762}"/>
                </a:ext>
              </a:extLst>
            </p:cNvPr>
            <p:cNvSpPr/>
            <p:nvPr/>
          </p:nvSpPr>
          <p:spPr>
            <a:xfrm>
              <a:off x="9481986" y="3285675"/>
              <a:ext cx="687705" cy="763905"/>
            </a:xfrm>
            <a:custGeom>
              <a:avLst/>
              <a:gdLst/>
              <a:ahLst/>
              <a:cxnLst/>
              <a:rect l="l" t="t" r="r" b="b"/>
              <a:pathLst>
                <a:path w="687704" h="763904">
                  <a:moveTo>
                    <a:pt x="0" y="763835"/>
                  </a:moveTo>
                  <a:lnTo>
                    <a:pt x="687291" y="0"/>
                  </a:lnTo>
                </a:path>
              </a:pathLst>
            </a:custGeom>
            <a:ln w="9873">
              <a:solidFill>
                <a:schemeClr val="bg1"/>
              </a:solidFill>
            </a:ln>
          </p:spPr>
          <p:txBody>
            <a:bodyPr wrap="square" lIns="0" tIns="0" rIns="0" bIns="0" rtlCol="0"/>
            <a:lstStyle/>
            <a:p>
              <a:endParaRPr>
                <a:ln>
                  <a:solidFill>
                    <a:schemeClr val="bg1"/>
                  </a:solidFill>
                </a:ln>
              </a:endParaRPr>
            </a:p>
          </p:txBody>
        </p:sp>
        <p:sp>
          <p:nvSpPr>
            <p:cNvPr id="77" name="object 93">
              <a:extLst>
                <a:ext uri="{FF2B5EF4-FFF2-40B4-BE49-F238E27FC236}">
                  <a16:creationId xmlns:a16="http://schemas.microsoft.com/office/drawing/2014/main" id="{950CF588-9C41-F7D1-FCBF-BEC051081B22}"/>
                </a:ext>
              </a:extLst>
            </p:cNvPr>
            <p:cNvSpPr/>
            <p:nvPr/>
          </p:nvSpPr>
          <p:spPr>
            <a:xfrm>
              <a:off x="9522179" y="3225918"/>
              <a:ext cx="607060" cy="218440"/>
            </a:xfrm>
            <a:custGeom>
              <a:avLst/>
              <a:gdLst/>
              <a:ahLst/>
              <a:cxnLst/>
              <a:rect l="l" t="t" r="r" b="b"/>
              <a:pathLst>
                <a:path w="607059" h="218439">
                  <a:moveTo>
                    <a:pt x="0" y="218139"/>
                  </a:moveTo>
                  <a:lnTo>
                    <a:pt x="606904" y="0"/>
                  </a:lnTo>
                </a:path>
              </a:pathLst>
            </a:custGeom>
            <a:ln w="9871">
              <a:solidFill>
                <a:schemeClr val="bg1"/>
              </a:solidFill>
            </a:ln>
          </p:spPr>
          <p:txBody>
            <a:bodyPr wrap="square" lIns="0" tIns="0" rIns="0" bIns="0" rtlCol="0"/>
            <a:lstStyle/>
            <a:p>
              <a:endParaRPr>
                <a:ln>
                  <a:solidFill>
                    <a:schemeClr val="bg1"/>
                  </a:solidFill>
                </a:ln>
              </a:endParaRPr>
            </a:p>
          </p:txBody>
        </p:sp>
        <p:sp>
          <p:nvSpPr>
            <p:cNvPr id="78" name="object 94">
              <a:extLst>
                <a:ext uri="{FF2B5EF4-FFF2-40B4-BE49-F238E27FC236}">
                  <a16:creationId xmlns:a16="http://schemas.microsoft.com/office/drawing/2014/main" id="{3C4AE964-18AE-2C4B-3182-792E22EE3B45}"/>
                </a:ext>
              </a:extLst>
            </p:cNvPr>
            <p:cNvSpPr/>
            <p:nvPr/>
          </p:nvSpPr>
          <p:spPr>
            <a:xfrm>
              <a:off x="9521439" y="3880814"/>
              <a:ext cx="603250" cy="226695"/>
            </a:xfrm>
            <a:custGeom>
              <a:avLst/>
              <a:gdLst/>
              <a:ahLst/>
              <a:cxnLst/>
              <a:rect l="l" t="t" r="r" b="b"/>
              <a:pathLst>
                <a:path w="603250" h="226695">
                  <a:moveTo>
                    <a:pt x="0" y="226452"/>
                  </a:moveTo>
                  <a:lnTo>
                    <a:pt x="602898" y="0"/>
                  </a:lnTo>
                </a:path>
              </a:pathLst>
            </a:custGeom>
            <a:ln w="9871">
              <a:solidFill>
                <a:schemeClr val="bg1"/>
              </a:solidFill>
            </a:ln>
          </p:spPr>
          <p:txBody>
            <a:bodyPr wrap="square" lIns="0" tIns="0" rIns="0" bIns="0" rtlCol="0"/>
            <a:lstStyle/>
            <a:p>
              <a:endParaRPr>
                <a:ln>
                  <a:solidFill>
                    <a:schemeClr val="bg1"/>
                  </a:solidFill>
                </a:ln>
              </a:endParaRPr>
            </a:p>
          </p:txBody>
        </p:sp>
        <p:sp>
          <p:nvSpPr>
            <p:cNvPr id="79" name="object 95">
              <a:extLst>
                <a:ext uri="{FF2B5EF4-FFF2-40B4-BE49-F238E27FC236}">
                  <a16:creationId xmlns:a16="http://schemas.microsoft.com/office/drawing/2014/main" id="{5E0436D1-A440-6B68-E81D-68952BCCDCD5}"/>
                </a:ext>
              </a:extLst>
            </p:cNvPr>
            <p:cNvSpPr/>
            <p:nvPr/>
          </p:nvSpPr>
          <p:spPr>
            <a:xfrm>
              <a:off x="9521918" y="4209720"/>
              <a:ext cx="607695" cy="221615"/>
            </a:xfrm>
            <a:custGeom>
              <a:avLst/>
              <a:gdLst/>
              <a:ahLst/>
              <a:cxnLst/>
              <a:rect l="l" t="t" r="r" b="b"/>
              <a:pathLst>
                <a:path w="607695" h="221614">
                  <a:moveTo>
                    <a:pt x="0" y="0"/>
                  </a:moveTo>
                  <a:lnTo>
                    <a:pt x="607383" y="221577"/>
                  </a:lnTo>
                </a:path>
              </a:pathLst>
            </a:custGeom>
            <a:ln w="9871">
              <a:solidFill>
                <a:schemeClr val="bg1"/>
              </a:solidFill>
            </a:ln>
          </p:spPr>
          <p:txBody>
            <a:bodyPr wrap="square" lIns="0" tIns="0" rIns="0" bIns="0" rtlCol="0"/>
            <a:lstStyle/>
            <a:p>
              <a:endParaRPr>
                <a:ln>
                  <a:solidFill>
                    <a:schemeClr val="bg1"/>
                  </a:solidFill>
                </a:ln>
              </a:endParaRPr>
            </a:p>
          </p:txBody>
        </p:sp>
        <p:sp>
          <p:nvSpPr>
            <p:cNvPr id="80" name="object 96">
              <a:extLst>
                <a:ext uri="{FF2B5EF4-FFF2-40B4-BE49-F238E27FC236}">
                  <a16:creationId xmlns:a16="http://schemas.microsoft.com/office/drawing/2014/main" id="{80B7C2E3-926F-B4A1-2549-65DB8CD30CD0}"/>
                </a:ext>
              </a:extLst>
            </p:cNvPr>
            <p:cNvSpPr/>
            <p:nvPr/>
          </p:nvSpPr>
          <p:spPr>
            <a:xfrm>
              <a:off x="9521178" y="3546468"/>
              <a:ext cx="603885" cy="230504"/>
            </a:xfrm>
            <a:custGeom>
              <a:avLst/>
              <a:gdLst/>
              <a:ahLst/>
              <a:cxnLst/>
              <a:rect l="l" t="t" r="r" b="b"/>
              <a:pathLst>
                <a:path w="603884" h="230504">
                  <a:moveTo>
                    <a:pt x="0" y="0"/>
                  </a:moveTo>
                  <a:lnTo>
                    <a:pt x="603421" y="229933"/>
                  </a:lnTo>
                </a:path>
              </a:pathLst>
            </a:custGeom>
            <a:ln w="9871">
              <a:solidFill>
                <a:schemeClr val="bg1"/>
              </a:solidFill>
            </a:ln>
          </p:spPr>
          <p:txBody>
            <a:bodyPr wrap="square" lIns="0" tIns="0" rIns="0" bIns="0" rtlCol="0"/>
            <a:lstStyle/>
            <a:p>
              <a:endParaRPr>
                <a:ln>
                  <a:solidFill>
                    <a:schemeClr val="bg1"/>
                  </a:solidFill>
                </a:ln>
              </a:endParaRPr>
            </a:p>
          </p:txBody>
        </p:sp>
        <p:sp>
          <p:nvSpPr>
            <p:cNvPr id="81" name="object 97">
              <a:extLst>
                <a:ext uri="{FF2B5EF4-FFF2-40B4-BE49-F238E27FC236}">
                  <a16:creationId xmlns:a16="http://schemas.microsoft.com/office/drawing/2014/main" id="{A3BAA241-AE87-E773-B8AE-CE9B622C2E20}"/>
                </a:ext>
              </a:extLst>
            </p:cNvPr>
            <p:cNvSpPr/>
            <p:nvPr/>
          </p:nvSpPr>
          <p:spPr>
            <a:xfrm>
              <a:off x="9481724" y="3603832"/>
              <a:ext cx="688340" cy="768350"/>
            </a:xfrm>
            <a:custGeom>
              <a:avLst/>
              <a:gdLst/>
              <a:ahLst/>
              <a:cxnLst/>
              <a:rect l="l" t="t" r="r" b="b"/>
              <a:pathLst>
                <a:path w="688340" h="768350">
                  <a:moveTo>
                    <a:pt x="0" y="0"/>
                  </a:moveTo>
                  <a:lnTo>
                    <a:pt x="687813" y="768143"/>
                  </a:lnTo>
                </a:path>
              </a:pathLst>
            </a:custGeom>
            <a:ln w="9873">
              <a:solidFill>
                <a:schemeClr val="bg1"/>
              </a:solidFill>
            </a:ln>
          </p:spPr>
          <p:txBody>
            <a:bodyPr wrap="square" lIns="0" tIns="0" rIns="0" bIns="0" rtlCol="0"/>
            <a:lstStyle/>
            <a:p>
              <a:endParaRPr>
                <a:ln>
                  <a:solidFill>
                    <a:schemeClr val="bg1"/>
                  </a:solidFill>
                </a:ln>
              </a:endParaRPr>
            </a:p>
          </p:txBody>
        </p:sp>
        <p:sp>
          <p:nvSpPr>
            <p:cNvPr id="82" name="object 98">
              <a:extLst>
                <a:ext uri="{FF2B5EF4-FFF2-40B4-BE49-F238E27FC236}">
                  <a16:creationId xmlns:a16="http://schemas.microsoft.com/office/drawing/2014/main" id="{A753FE00-889D-AAA1-CEFC-EA87E651BB7E}"/>
                </a:ext>
              </a:extLst>
            </p:cNvPr>
            <p:cNvSpPr/>
            <p:nvPr/>
          </p:nvSpPr>
          <p:spPr>
            <a:xfrm>
              <a:off x="9520655" y="2882649"/>
              <a:ext cx="610235" cy="240029"/>
            </a:xfrm>
            <a:custGeom>
              <a:avLst/>
              <a:gdLst/>
              <a:ahLst/>
              <a:cxnLst/>
              <a:rect l="l" t="t" r="r" b="b"/>
              <a:pathLst>
                <a:path w="610234" h="240030">
                  <a:moveTo>
                    <a:pt x="0" y="0"/>
                  </a:moveTo>
                  <a:lnTo>
                    <a:pt x="609952" y="239465"/>
                  </a:lnTo>
                </a:path>
              </a:pathLst>
            </a:custGeom>
            <a:ln w="9871">
              <a:solidFill>
                <a:schemeClr val="bg1"/>
              </a:solidFill>
            </a:ln>
          </p:spPr>
          <p:txBody>
            <a:bodyPr wrap="square" lIns="0" tIns="0" rIns="0" bIns="0" rtlCol="0"/>
            <a:lstStyle/>
            <a:p>
              <a:endParaRPr>
                <a:ln>
                  <a:solidFill>
                    <a:schemeClr val="bg1"/>
                  </a:solidFill>
                </a:ln>
              </a:endParaRPr>
            </a:p>
          </p:txBody>
        </p:sp>
        <p:sp>
          <p:nvSpPr>
            <p:cNvPr id="83" name="object 99">
              <a:extLst>
                <a:ext uri="{FF2B5EF4-FFF2-40B4-BE49-F238E27FC236}">
                  <a16:creationId xmlns:a16="http://schemas.microsoft.com/office/drawing/2014/main" id="{246A756B-8349-177A-2C3C-85E05B6B2150}"/>
                </a:ext>
              </a:extLst>
            </p:cNvPr>
            <p:cNvSpPr/>
            <p:nvPr/>
          </p:nvSpPr>
          <p:spPr>
            <a:xfrm>
              <a:off x="9480680" y="2939534"/>
              <a:ext cx="684530" cy="779145"/>
            </a:xfrm>
            <a:custGeom>
              <a:avLst/>
              <a:gdLst/>
              <a:ahLst/>
              <a:cxnLst/>
              <a:rect l="l" t="t" r="r" b="b"/>
              <a:pathLst>
                <a:path w="684529" h="779145">
                  <a:moveTo>
                    <a:pt x="0" y="0"/>
                  </a:moveTo>
                  <a:lnTo>
                    <a:pt x="684417" y="778589"/>
                  </a:lnTo>
                </a:path>
              </a:pathLst>
            </a:custGeom>
            <a:ln w="9874">
              <a:solidFill>
                <a:schemeClr val="bg1"/>
              </a:solidFill>
            </a:ln>
          </p:spPr>
          <p:txBody>
            <a:bodyPr wrap="square" lIns="0" tIns="0" rIns="0" bIns="0" rtlCol="0"/>
            <a:lstStyle/>
            <a:p>
              <a:endParaRPr>
                <a:ln>
                  <a:solidFill>
                    <a:schemeClr val="bg1"/>
                  </a:solidFill>
                </a:ln>
              </a:endParaRPr>
            </a:p>
          </p:txBody>
        </p:sp>
        <p:sp>
          <p:nvSpPr>
            <p:cNvPr id="84" name="object 100">
              <a:extLst>
                <a:ext uri="{FF2B5EF4-FFF2-40B4-BE49-F238E27FC236}">
                  <a16:creationId xmlns:a16="http://schemas.microsoft.com/office/drawing/2014/main" id="{C4550886-AB5C-977A-F787-C48A75D552BB}"/>
                </a:ext>
              </a:extLst>
            </p:cNvPr>
            <p:cNvSpPr/>
            <p:nvPr/>
          </p:nvSpPr>
          <p:spPr>
            <a:xfrm>
              <a:off x="9452896" y="2958772"/>
              <a:ext cx="745490" cy="1393190"/>
            </a:xfrm>
            <a:custGeom>
              <a:avLst/>
              <a:gdLst/>
              <a:ahLst/>
              <a:cxnLst/>
              <a:rect l="l" t="t" r="r" b="b"/>
              <a:pathLst>
                <a:path w="745490" h="1393189">
                  <a:moveTo>
                    <a:pt x="0" y="0"/>
                  </a:moveTo>
                  <a:lnTo>
                    <a:pt x="745425" y="1393052"/>
                  </a:lnTo>
                </a:path>
              </a:pathLst>
            </a:custGeom>
            <a:ln w="9875">
              <a:solidFill>
                <a:schemeClr val="bg1"/>
              </a:solidFill>
            </a:ln>
          </p:spPr>
          <p:txBody>
            <a:bodyPr wrap="square" lIns="0" tIns="0" rIns="0" bIns="0" rtlCol="0"/>
            <a:lstStyle/>
            <a:p>
              <a:endParaRPr dirty="0">
                <a:ln>
                  <a:solidFill>
                    <a:schemeClr val="bg1"/>
                  </a:solidFill>
                </a:ln>
              </a:endParaRPr>
            </a:p>
          </p:txBody>
        </p:sp>
        <p:sp>
          <p:nvSpPr>
            <p:cNvPr id="85" name="object 101">
              <a:extLst>
                <a:ext uri="{FF2B5EF4-FFF2-40B4-BE49-F238E27FC236}">
                  <a16:creationId xmlns:a16="http://schemas.microsoft.com/office/drawing/2014/main" id="{4020DFC8-8726-0CC0-9909-B18BFBF37824}"/>
                </a:ext>
              </a:extLst>
            </p:cNvPr>
            <p:cNvSpPr/>
            <p:nvPr/>
          </p:nvSpPr>
          <p:spPr>
            <a:xfrm>
              <a:off x="10386355" y="3263958"/>
              <a:ext cx="642620" cy="477520"/>
            </a:xfrm>
            <a:custGeom>
              <a:avLst/>
              <a:gdLst/>
              <a:ahLst/>
              <a:cxnLst/>
              <a:rect l="l" t="t" r="r" b="b"/>
              <a:pathLst>
                <a:path w="642620" h="477520">
                  <a:moveTo>
                    <a:pt x="0" y="0"/>
                  </a:moveTo>
                  <a:lnTo>
                    <a:pt x="642264" y="477016"/>
                  </a:lnTo>
                </a:path>
              </a:pathLst>
            </a:custGeom>
            <a:ln w="9872">
              <a:solidFill>
                <a:schemeClr val="bg1"/>
              </a:solidFill>
            </a:ln>
          </p:spPr>
          <p:txBody>
            <a:bodyPr wrap="square" lIns="0" tIns="0" rIns="0" bIns="0" rtlCol="0"/>
            <a:lstStyle/>
            <a:p>
              <a:endParaRPr/>
            </a:p>
          </p:txBody>
        </p:sp>
        <p:sp>
          <p:nvSpPr>
            <p:cNvPr id="86" name="object 102">
              <a:extLst>
                <a:ext uri="{FF2B5EF4-FFF2-40B4-BE49-F238E27FC236}">
                  <a16:creationId xmlns:a16="http://schemas.microsoft.com/office/drawing/2014/main" id="{6B8749AB-0845-8EE5-5A35-4640C5C8D9B5}"/>
                </a:ext>
              </a:extLst>
            </p:cNvPr>
            <p:cNvSpPr/>
            <p:nvPr/>
          </p:nvSpPr>
          <p:spPr>
            <a:xfrm>
              <a:off x="10410001" y="3828934"/>
              <a:ext cx="589915" cy="0"/>
            </a:xfrm>
            <a:custGeom>
              <a:avLst/>
              <a:gdLst/>
              <a:ahLst/>
              <a:cxnLst/>
              <a:rect l="l" t="t" r="r" b="b"/>
              <a:pathLst>
                <a:path w="589915">
                  <a:moveTo>
                    <a:pt x="0" y="0"/>
                  </a:moveTo>
                  <a:lnTo>
                    <a:pt x="589529" y="0"/>
                  </a:lnTo>
                </a:path>
              </a:pathLst>
            </a:custGeom>
            <a:ln w="9871">
              <a:solidFill>
                <a:schemeClr val="bg1"/>
              </a:solidFill>
            </a:ln>
          </p:spPr>
          <p:txBody>
            <a:bodyPr wrap="square" lIns="0" tIns="0" rIns="0" bIns="0" rtlCol="0"/>
            <a:lstStyle/>
            <a:p>
              <a:endParaRPr/>
            </a:p>
          </p:txBody>
        </p:sp>
        <p:sp>
          <p:nvSpPr>
            <p:cNvPr id="87" name="object 103">
              <a:extLst>
                <a:ext uri="{FF2B5EF4-FFF2-40B4-BE49-F238E27FC236}">
                  <a16:creationId xmlns:a16="http://schemas.microsoft.com/office/drawing/2014/main" id="{75CE2FEF-50DB-8CAF-23F7-B5D1B70B6212}"/>
                </a:ext>
              </a:extLst>
            </p:cNvPr>
            <p:cNvSpPr/>
            <p:nvPr/>
          </p:nvSpPr>
          <p:spPr>
            <a:xfrm>
              <a:off x="10386355" y="3916895"/>
              <a:ext cx="642620" cy="477520"/>
            </a:xfrm>
            <a:custGeom>
              <a:avLst/>
              <a:gdLst/>
              <a:ahLst/>
              <a:cxnLst/>
              <a:rect l="l" t="t" r="r" b="b"/>
              <a:pathLst>
                <a:path w="642620" h="477520">
                  <a:moveTo>
                    <a:pt x="0" y="477016"/>
                  </a:moveTo>
                  <a:lnTo>
                    <a:pt x="642264" y="0"/>
                  </a:lnTo>
                </a:path>
              </a:pathLst>
            </a:custGeom>
            <a:ln w="9872">
              <a:solidFill>
                <a:schemeClr val="bg1"/>
              </a:solidFill>
            </a:ln>
          </p:spPr>
          <p:txBody>
            <a:bodyPr wrap="square" lIns="0" tIns="0" rIns="0" bIns="0" rtlCol="0"/>
            <a:lstStyle/>
            <a:p>
              <a:endParaRPr/>
            </a:p>
          </p:txBody>
        </p:sp>
        <p:sp>
          <p:nvSpPr>
            <p:cNvPr id="88" name="object 104">
              <a:extLst>
                <a:ext uri="{FF2B5EF4-FFF2-40B4-BE49-F238E27FC236}">
                  <a16:creationId xmlns:a16="http://schemas.microsoft.com/office/drawing/2014/main" id="{97694282-11A5-BBB2-F609-F4E0A3DE8592}"/>
                </a:ext>
              </a:extLst>
            </p:cNvPr>
            <p:cNvSpPr/>
            <p:nvPr/>
          </p:nvSpPr>
          <p:spPr>
            <a:xfrm>
              <a:off x="7240070" y="3828934"/>
              <a:ext cx="219075" cy="0"/>
            </a:xfrm>
            <a:custGeom>
              <a:avLst/>
              <a:gdLst/>
              <a:ahLst/>
              <a:cxnLst/>
              <a:rect l="l" t="t" r="r" b="b"/>
              <a:pathLst>
                <a:path w="219075">
                  <a:moveTo>
                    <a:pt x="0" y="0"/>
                  </a:moveTo>
                  <a:lnTo>
                    <a:pt x="218924" y="0"/>
                  </a:lnTo>
                </a:path>
              </a:pathLst>
            </a:custGeom>
            <a:ln w="19163">
              <a:solidFill>
                <a:schemeClr val="bg1"/>
              </a:solidFill>
            </a:ln>
          </p:spPr>
          <p:txBody>
            <a:bodyPr wrap="square" lIns="0" tIns="0" rIns="0" bIns="0" rtlCol="0"/>
            <a:lstStyle/>
            <a:p>
              <a:endParaRPr dirty="0"/>
            </a:p>
          </p:txBody>
        </p:sp>
        <p:sp>
          <p:nvSpPr>
            <p:cNvPr id="89" name="object 105">
              <a:extLst>
                <a:ext uri="{FF2B5EF4-FFF2-40B4-BE49-F238E27FC236}">
                  <a16:creationId xmlns:a16="http://schemas.microsoft.com/office/drawing/2014/main" id="{F0D81B94-D7CA-9777-089C-FED013B985F0}"/>
                </a:ext>
              </a:extLst>
            </p:cNvPr>
            <p:cNvSpPr/>
            <p:nvPr/>
          </p:nvSpPr>
          <p:spPr>
            <a:xfrm>
              <a:off x="7395082" y="3781024"/>
              <a:ext cx="80010" cy="95885"/>
            </a:xfrm>
            <a:custGeom>
              <a:avLst/>
              <a:gdLst/>
              <a:ahLst/>
              <a:cxnLst/>
              <a:rect l="l" t="t" r="r" b="b"/>
              <a:pathLst>
                <a:path w="80009" h="95885">
                  <a:moveTo>
                    <a:pt x="31956" y="95819"/>
                  </a:moveTo>
                  <a:lnTo>
                    <a:pt x="0" y="95819"/>
                  </a:lnTo>
                  <a:lnTo>
                    <a:pt x="47935" y="47909"/>
                  </a:lnTo>
                  <a:lnTo>
                    <a:pt x="0" y="0"/>
                  </a:lnTo>
                  <a:lnTo>
                    <a:pt x="31956" y="0"/>
                  </a:lnTo>
                  <a:lnTo>
                    <a:pt x="79892" y="47909"/>
                  </a:lnTo>
                  <a:lnTo>
                    <a:pt x="31956" y="95819"/>
                  </a:lnTo>
                  <a:close/>
                </a:path>
              </a:pathLst>
            </a:custGeom>
            <a:solidFill>
              <a:srgbClr val="000000"/>
            </a:solidFill>
            <a:ln>
              <a:solidFill>
                <a:schemeClr val="bg1"/>
              </a:solidFill>
            </a:ln>
          </p:spPr>
          <p:txBody>
            <a:bodyPr wrap="square" lIns="0" tIns="0" rIns="0" bIns="0" rtlCol="0"/>
            <a:lstStyle/>
            <a:p>
              <a:endParaRPr>
                <a:ln>
                  <a:solidFill>
                    <a:schemeClr val="bg1"/>
                  </a:solidFill>
                </a:ln>
              </a:endParaRPr>
            </a:p>
          </p:txBody>
        </p:sp>
        <p:sp>
          <p:nvSpPr>
            <p:cNvPr id="90" name="object 106">
              <a:extLst>
                <a:ext uri="{FF2B5EF4-FFF2-40B4-BE49-F238E27FC236}">
                  <a16:creationId xmlns:a16="http://schemas.microsoft.com/office/drawing/2014/main" id="{8C24365B-0A78-B8AC-5056-6024A1366AC0}"/>
                </a:ext>
              </a:extLst>
            </p:cNvPr>
            <p:cNvSpPr/>
            <p:nvPr/>
          </p:nvSpPr>
          <p:spPr>
            <a:xfrm>
              <a:off x="11306793" y="3828934"/>
              <a:ext cx="219075" cy="0"/>
            </a:xfrm>
            <a:custGeom>
              <a:avLst/>
              <a:gdLst/>
              <a:ahLst/>
              <a:cxnLst/>
              <a:rect l="l" t="t" r="r" b="b"/>
              <a:pathLst>
                <a:path w="219075">
                  <a:moveTo>
                    <a:pt x="0" y="0"/>
                  </a:moveTo>
                  <a:lnTo>
                    <a:pt x="218950" y="0"/>
                  </a:lnTo>
                </a:path>
              </a:pathLst>
            </a:custGeom>
            <a:ln w="19163">
              <a:solidFill>
                <a:schemeClr val="bg1"/>
              </a:solidFill>
            </a:ln>
          </p:spPr>
          <p:txBody>
            <a:bodyPr wrap="square" lIns="0" tIns="0" rIns="0" bIns="0" rtlCol="0"/>
            <a:lstStyle/>
            <a:p>
              <a:endParaRPr>
                <a:ln>
                  <a:solidFill>
                    <a:schemeClr val="bg1"/>
                  </a:solidFill>
                </a:ln>
              </a:endParaRPr>
            </a:p>
          </p:txBody>
        </p:sp>
        <p:sp>
          <p:nvSpPr>
            <p:cNvPr id="91" name="object 107">
              <a:extLst>
                <a:ext uri="{FF2B5EF4-FFF2-40B4-BE49-F238E27FC236}">
                  <a16:creationId xmlns:a16="http://schemas.microsoft.com/office/drawing/2014/main" id="{CA243683-F897-CC07-7F80-F31F71B5EBE8}"/>
                </a:ext>
              </a:extLst>
            </p:cNvPr>
            <p:cNvSpPr/>
            <p:nvPr/>
          </p:nvSpPr>
          <p:spPr>
            <a:xfrm>
              <a:off x="11461830" y="3781024"/>
              <a:ext cx="80010" cy="95885"/>
            </a:xfrm>
            <a:custGeom>
              <a:avLst/>
              <a:gdLst/>
              <a:ahLst/>
              <a:cxnLst/>
              <a:rect l="l" t="t" r="r" b="b"/>
              <a:pathLst>
                <a:path w="80009" h="95885">
                  <a:moveTo>
                    <a:pt x="31956" y="95819"/>
                  </a:moveTo>
                  <a:lnTo>
                    <a:pt x="0" y="95819"/>
                  </a:lnTo>
                  <a:lnTo>
                    <a:pt x="47935" y="47909"/>
                  </a:lnTo>
                  <a:lnTo>
                    <a:pt x="0" y="0"/>
                  </a:lnTo>
                  <a:lnTo>
                    <a:pt x="31956" y="0"/>
                  </a:lnTo>
                  <a:lnTo>
                    <a:pt x="79892" y="47909"/>
                  </a:lnTo>
                  <a:lnTo>
                    <a:pt x="31956" y="95819"/>
                  </a:lnTo>
                  <a:close/>
                </a:path>
              </a:pathLst>
            </a:custGeom>
            <a:solidFill>
              <a:srgbClr val="000000"/>
            </a:solidFill>
            <a:ln>
              <a:solidFill>
                <a:schemeClr val="bg1"/>
              </a:solidFill>
            </a:ln>
          </p:spPr>
          <p:txBody>
            <a:bodyPr wrap="square" lIns="0" tIns="0" rIns="0" bIns="0" rtlCol="0"/>
            <a:lstStyle/>
            <a:p>
              <a:endParaRPr>
                <a:ln>
                  <a:solidFill>
                    <a:schemeClr val="bg1"/>
                  </a:solidFill>
                </a:ln>
              </a:endParaRPr>
            </a:p>
          </p:txBody>
        </p:sp>
        <p:sp>
          <p:nvSpPr>
            <p:cNvPr id="96" name="object 65">
              <a:extLst>
                <a:ext uri="{FF2B5EF4-FFF2-40B4-BE49-F238E27FC236}">
                  <a16:creationId xmlns:a16="http://schemas.microsoft.com/office/drawing/2014/main" id="{C22BD024-2211-8040-3D2E-A33C7233BDF3}"/>
                </a:ext>
              </a:extLst>
            </p:cNvPr>
            <p:cNvSpPr/>
            <p:nvPr/>
          </p:nvSpPr>
          <p:spPr>
            <a:xfrm>
              <a:off x="7786359" y="3226005"/>
              <a:ext cx="601980" cy="217804"/>
            </a:xfrm>
            <a:custGeom>
              <a:avLst/>
              <a:gdLst/>
              <a:ahLst/>
              <a:cxnLst/>
              <a:rect l="l" t="t" r="r" b="b"/>
              <a:pathLst>
                <a:path w="601979" h="217804">
                  <a:moveTo>
                    <a:pt x="0" y="0"/>
                  </a:moveTo>
                  <a:lnTo>
                    <a:pt x="601657" y="217616"/>
                  </a:lnTo>
                </a:path>
              </a:pathLst>
            </a:custGeom>
            <a:ln w="9871">
              <a:solidFill>
                <a:schemeClr val="bg1"/>
              </a:solidFill>
            </a:ln>
          </p:spPr>
          <p:txBody>
            <a:bodyPr wrap="square" lIns="0" tIns="0" rIns="0" bIns="0" rtlCol="0"/>
            <a:lstStyle/>
            <a:p>
              <a:endParaRPr>
                <a:ln>
                  <a:solidFill>
                    <a:schemeClr val="bg1"/>
                  </a:solidFill>
                </a:ln>
              </a:endParaRPr>
            </a:p>
          </p:txBody>
        </p:sp>
        <p:sp>
          <p:nvSpPr>
            <p:cNvPr id="97" name="object 72">
              <a:extLst>
                <a:ext uri="{FF2B5EF4-FFF2-40B4-BE49-F238E27FC236}">
                  <a16:creationId xmlns:a16="http://schemas.microsoft.com/office/drawing/2014/main" id="{9C402F95-EECF-55F8-A06F-1177FF78221B}"/>
                </a:ext>
              </a:extLst>
            </p:cNvPr>
            <p:cNvSpPr/>
            <p:nvPr/>
          </p:nvSpPr>
          <p:spPr>
            <a:xfrm>
              <a:off x="7716868" y="2958772"/>
              <a:ext cx="741045" cy="1393190"/>
            </a:xfrm>
            <a:custGeom>
              <a:avLst/>
              <a:gdLst/>
              <a:ahLst/>
              <a:cxnLst/>
              <a:rect l="l" t="t" r="r" b="b"/>
              <a:pathLst>
                <a:path w="741045" h="1393189">
                  <a:moveTo>
                    <a:pt x="0" y="1392704"/>
                  </a:moveTo>
                  <a:lnTo>
                    <a:pt x="740644" y="0"/>
                  </a:lnTo>
                </a:path>
              </a:pathLst>
            </a:custGeom>
            <a:ln w="9875">
              <a:solidFill>
                <a:schemeClr val="bg1"/>
              </a:solidFill>
            </a:ln>
          </p:spPr>
          <p:txBody>
            <a:bodyPr wrap="square" lIns="0" tIns="0" rIns="0" bIns="0" rtlCol="0"/>
            <a:lstStyle/>
            <a:p>
              <a:endParaRPr dirty="0">
                <a:ln>
                  <a:solidFill>
                    <a:schemeClr val="bg1"/>
                  </a:solidFill>
                </a:ln>
              </a:endParaRPr>
            </a:p>
          </p:txBody>
        </p:sp>
      </p:grpSp>
      <p:sp>
        <p:nvSpPr>
          <p:cNvPr id="92" name="object 108">
            <a:extLst>
              <a:ext uri="{FF2B5EF4-FFF2-40B4-BE49-F238E27FC236}">
                <a16:creationId xmlns:a16="http://schemas.microsoft.com/office/drawing/2014/main" id="{50F08BD6-7E5B-FE10-EC88-C0300373B397}"/>
              </a:ext>
            </a:extLst>
          </p:cNvPr>
          <p:cNvSpPr/>
          <p:nvPr/>
        </p:nvSpPr>
        <p:spPr>
          <a:xfrm>
            <a:off x="7191371" y="5125217"/>
            <a:ext cx="867410" cy="302260"/>
          </a:xfrm>
          <a:custGeom>
            <a:avLst/>
            <a:gdLst/>
            <a:ahLst/>
            <a:cxnLst/>
            <a:rect l="l" t="t" r="r" b="b"/>
            <a:pathLst>
              <a:path w="867409" h="302260">
                <a:moveTo>
                  <a:pt x="789903" y="302147"/>
                </a:moveTo>
                <a:lnTo>
                  <a:pt x="77407" y="302147"/>
                </a:lnTo>
                <a:lnTo>
                  <a:pt x="47278" y="296067"/>
                </a:lnTo>
                <a:lnTo>
                  <a:pt x="22672" y="279486"/>
                </a:lnTo>
                <a:lnTo>
                  <a:pt x="6083" y="254894"/>
                </a:lnTo>
                <a:lnTo>
                  <a:pt x="0" y="224780"/>
                </a:lnTo>
                <a:lnTo>
                  <a:pt x="0" y="77367"/>
                </a:lnTo>
                <a:lnTo>
                  <a:pt x="6083" y="47251"/>
                </a:lnTo>
                <a:lnTo>
                  <a:pt x="22672" y="22659"/>
                </a:lnTo>
                <a:lnTo>
                  <a:pt x="47278" y="6079"/>
                </a:lnTo>
                <a:lnTo>
                  <a:pt x="77407" y="0"/>
                </a:lnTo>
                <a:lnTo>
                  <a:pt x="789903" y="0"/>
                </a:lnTo>
                <a:lnTo>
                  <a:pt x="820035" y="6080"/>
                </a:lnTo>
                <a:lnTo>
                  <a:pt x="844640" y="22660"/>
                </a:lnTo>
                <a:lnTo>
                  <a:pt x="861228" y="47253"/>
                </a:lnTo>
                <a:lnTo>
                  <a:pt x="867311" y="77367"/>
                </a:lnTo>
                <a:lnTo>
                  <a:pt x="867311" y="224780"/>
                </a:lnTo>
                <a:lnTo>
                  <a:pt x="861228" y="254894"/>
                </a:lnTo>
                <a:lnTo>
                  <a:pt x="844638" y="279486"/>
                </a:lnTo>
                <a:lnTo>
                  <a:pt x="820033" y="296067"/>
                </a:lnTo>
                <a:lnTo>
                  <a:pt x="789903" y="302147"/>
                </a:lnTo>
                <a:close/>
              </a:path>
            </a:pathLst>
          </a:custGeom>
          <a:solidFill>
            <a:srgbClr val="FF5454"/>
          </a:solidFill>
        </p:spPr>
        <p:txBody>
          <a:bodyPr wrap="square" lIns="0" tIns="0" rIns="0" bIns="0" rtlCol="0"/>
          <a:lstStyle/>
          <a:p>
            <a:endParaRPr/>
          </a:p>
        </p:txBody>
      </p:sp>
      <p:sp>
        <p:nvSpPr>
          <p:cNvPr id="93" name="object 109">
            <a:extLst>
              <a:ext uri="{FF2B5EF4-FFF2-40B4-BE49-F238E27FC236}">
                <a16:creationId xmlns:a16="http://schemas.microsoft.com/office/drawing/2014/main" id="{4359C11E-097F-3DFE-2E88-8DBC3BDDB08A}"/>
              </a:ext>
            </a:extLst>
          </p:cNvPr>
          <p:cNvSpPr txBox="1"/>
          <p:nvPr/>
        </p:nvSpPr>
        <p:spPr>
          <a:xfrm>
            <a:off x="7271378" y="5183372"/>
            <a:ext cx="709295" cy="151130"/>
          </a:xfrm>
          <a:prstGeom prst="rect">
            <a:avLst/>
          </a:prstGeom>
        </p:spPr>
        <p:txBody>
          <a:bodyPr vert="horz" wrap="square" lIns="0" tIns="15240" rIns="0" bIns="0" rtlCol="0">
            <a:spAutoFit/>
          </a:bodyPr>
          <a:lstStyle/>
          <a:p>
            <a:pPr marL="12700">
              <a:lnSpc>
                <a:spcPct val="100000"/>
              </a:lnSpc>
              <a:spcBef>
                <a:spcPts val="120"/>
              </a:spcBef>
            </a:pPr>
            <a:r>
              <a:rPr sz="800" b="1" spc="-90" dirty="0">
                <a:latin typeface="Arial"/>
                <a:cs typeface="Arial"/>
              </a:rPr>
              <a:t>Capa</a:t>
            </a:r>
            <a:r>
              <a:rPr sz="800" b="1" spc="-35" dirty="0">
                <a:latin typeface="Arial"/>
                <a:cs typeface="Arial"/>
              </a:rPr>
              <a:t> </a:t>
            </a:r>
            <a:r>
              <a:rPr sz="800" b="1" spc="-65" dirty="0">
                <a:latin typeface="Arial"/>
                <a:cs typeface="Arial"/>
              </a:rPr>
              <a:t>de</a:t>
            </a:r>
            <a:r>
              <a:rPr sz="800" b="1" spc="-30" dirty="0">
                <a:latin typeface="Arial"/>
                <a:cs typeface="Arial"/>
              </a:rPr>
              <a:t> </a:t>
            </a:r>
            <a:r>
              <a:rPr sz="800" b="1" spc="-45" dirty="0">
                <a:latin typeface="Arial"/>
                <a:cs typeface="Arial"/>
              </a:rPr>
              <a:t>entrada</a:t>
            </a:r>
            <a:endParaRPr sz="800">
              <a:latin typeface="Arial"/>
              <a:cs typeface="Arial"/>
            </a:endParaRPr>
          </a:p>
        </p:txBody>
      </p:sp>
      <p:sp>
        <p:nvSpPr>
          <p:cNvPr id="94" name="object 110">
            <a:extLst>
              <a:ext uri="{FF2B5EF4-FFF2-40B4-BE49-F238E27FC236}">
                <a16:creationId xmlns:a16="http://schemas.microsoft.com/office/drawing/2014/main" id="{2F63618C-CA0C-369D-9EA6-25FD34804D65}"/>
              </a:ext>
            </a:extLst>
          </p:cNvPr>
          <p:cNvSpPr/>
          <p:nvPr/>
        </p:nvSpPr>
        <p:spPr>
          <a:xfrm>
            <a:off x="8949671" y="5125221"/>
            <a:ext cx="867410" cy="302260"/>
          </a:xfrm>
          <a:custGeom>
            <a:avLst/>
            <a:gdLst/>
            <a:ahLst/>
            <a:cxnLst/>
            <a:rect l="l" t="t" r="r" b="b"/>
            <a:pathLst>
              <a:path w="867409" h="302260">
                <a:moveTo>
                  <a:pt x="789903" y="302147"/>
                </a:moveTo>
                <a:lnTo>
                  <a:pt x="77407" y="302147"/>
                </a:lnTo>
                <a:lnTo>
                  <a:pt x="47276" y="296067"/>
                </a:lnTo>
                <a:lnTo>
                  <a:pt x="22671" y="279486"/>
                </a:lnTo>
                <a:lnTo>
                  <a:pt x="6082" y="254894"/>
                </a:lnTo>
                <a:lnTo>
                  <a:pt x="0" y="224780"/>
                </a:lnTo>
                <a:lnTo>
                  <a:pt x="0" y="77367"/>
                </a:lnTo>
                <a:lnTo>
                  <a:pt x="6082" y="47251"/>
                </a:lnTo>
                <a:lnTo>
                  <a:pt x="22671" y="22659"/>
                </a:lnTo>
                <a:lnTo>
                  <a:pt x="47276" y="6079"/>
                </a:lnTo>
                <a:lnTo>
                  <a:pt x="77407" y="0"/>
                </a:lnTo>
                <a:lnTo>
                  <a:pt x="789903" y="0"/>
                </a:lnTo>
                <a:lnTo>
                  <a:pt x="820033" y="6080"/>
                </a:lnTo>
                <a:lnTo>
                  <a:pt x="844638" y="22660"/>
                </a:lnTo>
                <a:lnTo>
                  <a:pt x="861228" y="47253"/>
                </a:lnTo>
                <a:lnTo>
                  <a:pt x="867311" y="77367"/>
                </a:lnTo>
                <a:lnTo>
                  <a:pt x="867311" y="224780"/>
                </a:lnTo>
                <a:lnTo>
                  <a:pt x="861228" y="254894"/>
                </a:lnTo>
                <a:lnTo>
                  <a:pt x="844638" y="279486"/>
                </a:lnTo>
                <a:lnTo>
                  <a:pt x="820033" y="296067"/>
                </a:lnTo>
                <a:lnTo>
                  <a:pt x="789903" y="302147"/>
                </a:lnTo>
                <a:close/>
              </a:path>
            </a:pathLst>
          </a:custGeom>
          <a:solidFill>
            <a:srgbClr val="FF9954"/>
          </a:solidFill>
        </p:spPr>
        <p:txBody>
          <a:bodyPr wrap="square" lIns="0" tIns="0" rIns="0" bIns="0" rtlCol="0"/>
          <a:lstStyle/>
          <a:p>
            <a:endParaRPr/>
          </a:p>
        </p:txBody>
      </p:sp>
      <p:sp>
        <p:nvSpPr>
          <p:cNvPr id="95" name="object 111">
            <a:extLst>
              <a:ext uri="{FF2B5EF4-FFF2-40B4-BE49-F238E27FC236}">
                <a16:creationId xmlns:a16="http://schemas.microsoft.com/office/drawing/2014/main" id="{A0E87C74-FF3E-5741-343F-79B89397A93B}"/>
              </a:ext>
            </a:extLst>
          </p:cNvPr>
          <p:cNvSpPr txBox="1"/>
          <p:nvPr/>
        </p:nvSpPr>
        <p:spPr>
          <a:xfrm>
            <a:off x="9080500" y="5183372"/>
            <a:ext cx="603885" cy="151130"/>
          </a:xfrm>
          <a:prstGeom prst="rect">
            <a:avLst/>
          </a:prstGeom>
        </p:spPr>
        <p:txBody>
          <a:bodyPr vert="horz" wrap="square" lIns="0" tIns="15240" rIns="0" bIns="0" rtlCol="0">
            <a:spAutoFit/>
          </a:bodyPr>
          <a:lstStyle/>
          <a:p>
            <a:pPr marL="12700">
              <a:lnSpc>
                <a:spcPct val="100000"/>
              </a:lnSpc>
              <a:spcBef>
                <a:spcPts val="120"/>
              </a:spcBef>
            </a:pPr>
            <a:r>
              <a:rPr sz="800" b="1" spc="-95" dirty="0">
                <a:latin typeface="Arial"/>
                <a:cs typeface="Arial"/>
              </a:rPr>
              <a:t>Capas</a:t>
            </a:r>
            <a:r>
              <a:rPr sz="800" b="1" spc="-20" dirty="0">
                <a:latin typeface="Arial"/>
                <a:cs typeface="Arial"/>
              </a:rPr>
              <a:t> </a:t>
            </a:r>
            <a:r>
              <a:rPr sz="800" b="1" spc="-50" dirty="0">
                <a:latin typeface="Arial"/>
                <a:cs typeface="Arial"/>
              </a:rPr>
              <a:t>ocultas</a:t>
            </a:r>
            <a:endParaRPr sz="800" dirty="0">
              <a:latin typeface="Arial"/>
              <a:cs typeface="Arial"/>
            </a:endParaRPr>
          </a:p>
        </p:txBody>
      </p:sp>
      <p:sp>
        <p:nvSpPr>
          <p:cNvPr id="98" name="object 27">
            <a:extLst>
              <a:ext uri="{FF2B5EF4-FFF2-40B4-BE49-F238E27FC236}">
                <a16:creationId xmlns:a16="http://schemas.microsoft.com/office/drawing/2014/main" id="{5CC395F5-1D7A-C80D-513F-0E2891EE2A8F}"/>
              </a:ext>
            </a:extLst>
          </p:cNvPr>
          <p:cNvSpPr txBox="1"/>
          <p:nvPr/>
        </p:nvSpPr>
        <p:spPr>
          <a:xfrm>
            <a:off x="8430796" y="2256490"/>
            <a:ext cx="1169670" cy="276225"/>
          </a:xfrm>
          <a:prstGeom prst="rect">
            <a:avLst/>
          </a:prstGeom>
        </p:spPr>
        <p:txBody>
          <a:bodyPr vert="horz" wrap="square" lIns="0" tIns="12065" rIns="0" bIns="0" rtlCol="0">
            <a:spAutoFit/>
          </a:bodyPr>
          <a:lstStyle/>
          <a:p>
            <a:pPr marL="12700">
              <a:lnSpc>
                <a:spcPct val="100000"/>
              </a:lnSpc>
              <a:spcBef>
                <a:spcPts val="95"/>
              </a:spcBef>
            </a:pPr>
            <a:r>
              <a:rPr sz="1650" b="1" spc="-200" dirty="0">
                <a:solidFill>
                  <a:schemeClr val="bg1"/>
                </a:solidFill>
                <a:latin typeface="Arial"/>
                <a:cs typeface="Arial"/>
              </a:rPr>
              <a:t>Red</a:t>
            </a:r>
            <a:r>
              <a:rPr sz="1650" b="1" spc="-105" dirty="0">
                <a:solidFill>
                  <a:schemeClr val="bg1"/>
                </a:solidFill>
                <a:latin typeface="Arial"/>
                <a:cs typeface="Arial"/>
              </a:rPr>
              <a:t> </a:t>
            </a:r>
            <a:r>
              <a:rPr sz="1650" b="1" spc="-130" dirty="0">
                <a:solidFill>
                  <a:schemeClr val="bg1"/>
                </a:solidFill>
                <a:latin typeface="Arial"/>
                <a:cs typeface="Arial"/>
              </a:rPr>
              <a:t>Neuronal</a:t>
            </a:r>
            <a:endParaRPr sz="1650" dirty="0">
              <a:solidFill>
                <a:schemeClr val="bg1"/>
              </a:solidFill>
              <a:latin typeface="Arial"/>
              <a:cs typeface="Arial"/>
            </a:endParaRPr>
          </a:p>
        </p:txBody>
      </p:sp>
      <p:sp>
        <p:nvSpPr>
          <p:cNvPr id="101" name="object 2">
            <a:extLst>
              <a:ext uri="{FF2B5EF4-FFF2-40B4-BE49-F238E27FC236}">
                <a16:creationId xmlns:a16="http://schemas.microsoft.com/office/drawing/2014/main" id="{AC70807B-84D1-494C-9361-8078F5F9B227}"/>
              </a:ext>
            </a:extLst>
          </p:cNvPr>
          <p:cNvSpPr/>
          <p:nvPr/>
        </p:nvSpPr>
        <p:spPr>
          <a:xfrm>
            <a:off x="394715" y="1894335"/>
            <a:ext cx="4724400" cy="1447800"/>
          </a:xfrm>
          <a:custGeom>
            <a:avLst/>
            <a:gdLst/>
            <a:ahLst/>
            <a:cxnLst/>
            <a:rect l="l" t="t" r="r" b="b"/>
            <a:pathLst>
              <a:path w="4724400" h="1447800">
                <a:moveTo>
                  <a:pt x="0" y="241300"/>
                </a:moveTo>
                <a:lnTo>
                  <a:pt x="4902" y="192667"/>
                </a:lnTo>
                <a:lnTo>
                  <a:pt x="18963" y="147371"/>
                </a:lnTo>
                <a:lnTo>
                  <a:pt x="41211" y="106383"/>
                </a:lnTo>
                <a:lnTo>
                  <a:pt x="70677" y="70672"/>
                </a:lnTo>
                <a:lnTo>
                  <a:pt x="106389" y="41208"/>
                </a:lnTo>
                <a:lnTo>
                  <a:pt x="147377" y="18961"/>
                </a:lnTo>
                <a:lnTo>
                  <a:pt x="192671" y="4902"/>
                </a:lnTo>
                <a:lnTo>
                  <a:pt x="241300" y="0"/>
                </a:lnTo>
                <a:lnTo>
                  <a:pt x="4483100" y="0"/>
                </a:lnTo>
                <a:lnTo>
                  <a:pt x="4531728" y="4902"/>
                </a:lnTo>
                <a:lnTo>
                  <a:pt x="4577022" y="18961"/>
                </a:lnTo>
                <a:lnTo>
                  <a:pt x="4618010" y="41208"/>
                </a:lnTo>
                <a:lnTo>
                  <a:pt x="4653722" y="70672"/>
                </a:lnTo>
                <a:lnTo>
                  <a:pt x="4683188" y="106383"/>
                </a:lnTo>
                <a:lnTo>
                  <a:pt x="4705436" y="147371"/>
                </a:lnTo>
                <a:lnTo>
                  <a:pt x="4719497" y="192667"/>
                </a:lnTo>
                <a:lnTo>
                  <a:pt x="4724400" y="241300"/>
                </a:lnTo>
                <a:lnTo>
                  <a:pt x="4724400" y="1206487"/>
                </a:lnTo>
                <a:lnTo>
                  <a:pt x="4719497" y="1255120"/>
                </a:lnTo>
                <a:lnTo>
                  <a:pt x="4705436" y="1300417"/>
                </a:lnTo>
                <a:lnTo>
                  <a:pt x="4683188" y="1341407"/>
                </a:lnTo>
                <a:lnTo>
                  <a:pt x="4653722" y="1377121"/>
                </a:lnTo>
                <a:lnTo>
                  <a:pt x="4618010" y="1406587"/>
                </a:lnTo>
                <a:lnTo>
                  <a:pt x="4577022" y="1428836"/>
                </a:lnTo>
                <a:lnTo>
                  <a:pt x="4531728" y="1442897"/>
                </a:lnTo>
                <a:lnTo>
                  <a:pt x="4483100" y="1447800"/>
                </a:lnTo>
                <a:lnTo>
                  <a:pt x="241300" y="1447800"/>
                </a:lnTo>
                <a:lnTo>
                  <a:pt x="192671" y="1442897"/>
                </a:lnTo>
                <a:lnTo>
                  <a:pt x="147377" y="1428836"/>
                </a:lnTo>
                <a:lnTo>
                  <a:pt x="106389" y="1406587"/>
                </a:lnTo>
                <a:lnTo>
                  <a:pt x="70677" y="1377121"/>
                </a:lnTo>
                <a:lnTo>
                  <a:pt x="41211" y="1341407"/>
                </a:lnTo>
                <a:lnTo>
                  <a:pt x="18963" y="1300417"/>
                </a:lnTo>
                <a:lnTo>
                  <a:pt x="4902" y="1255120"/>
                </a:lnTo>
                <a:lnTo>
                  <a:pt x="0" y="1206487"/>
                </a:lnTo>
                <a:lnTo>
                  <a:pt x="0" y="241300"/>
                </a:lnTo>
                <a:close/>
              </a:path>
            </a:pathLst>
          </a:custGeom>
          <a:ln w="38100">
            <a:solidFill>
              <a:srgbClr val="FF6C6C"/>
            </a:solidFill>
            <a:prstDash val="sysDash"/>
          </a:ln>
        </p:spPr>
        <p:txBody>
          <a:bodyPr wrap="square" lIns="0" tIns="0" rIns="0" bIns="0" rtlCol="0"/>
          <a:lstStyle/>
          <a:p>
            <a:endParaRPr/>
          </a:p>
        </p:txBody>
      </p:sp>
      <p:grpSp>
        <p:nvGrpSpPr>
          <p:cNvPr id="102" name="object 112">
            <a:extLst>
              <a:ext uri="{FF2B5EF4-FFF2-40B4-BE49-F238E27FC236}">
                <a16:creationId xmlns:a16="http://schemas.microsoft.com/office/drawing/2014/main" id="{75BA9F05-485A-93E7-B850-12407AE9CDBC}"/>
              </a:ext>
            </a:extLst>
          </p:cNvPr>
          <p:cNvGrpSpPr/>
          <p:nvPr/>
        </p:nvGrpSpPr>
        <p:grpSpPr>
          <a:xfrm>
            <a:off x="971550" y="2644456"/>
            <a:ext cx="5905500" cy="3653790"/>
            <a:chOff x="971550" y="2644456"/>
            <a:chExt cx="5905500" cy="3653790"/>
          </a:xfrm>
        </p:grpSpPr>
        <p:sp>
          <p:nvSpPr>
            <p:cNvPr id="103" name="object 113">
              <a:extLst>
                <a:ext uri="{FF2B5EF4-FFF2-40B4-BE49-F238E27FC236}">
                  <a16:creationId xmlns:a16="http://schemas.microsoft.com/office/drawing/2014/main" id="{41E709F8-8FD7-2DB5-E185-A18289C7E1E5}"/>
                </a:ext>
              </a:extLst>
            </p:cNvPr>
            <p:cNvSpPr/>
            <p:nvPr/>
          </p:nvSpPr>
          <p:spPr>
            <a:xfrm>
              <a:off x="2057400" y="4114806"/>
              <a:ext cx="4800600" cy="2164080"/>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04" name="object 114">
              <a:extLst>
                <a:ext uri="{FF2B5EF4-FFF2-40B4-BE49-F238E27FC236}">
                  <a16:creationId xmlns:a16="http://schemas.microsoft.com/office/drawing/2014/main" id="{67ECC07B-8317-FD74-7C53-A79B2B3F4B4E}"/>
                </a:ext>
              </a:extLst>
            </p:cNvPr>
            <p:cNvSpPr/>
            <p:nvPr/>
          </p:nvSpPr>
          <p:spPr>
            <a:xfrm>
              <a:off x="990600" y="3418331"/>
              <a:ext cx="990600" cy="1778635"/>
            </a:xfrm>
            <a:custGeom>
              <a:avLst/>
              <a:gdLst/>
              <a:ahLst/>
              <a:cxnLst/>
              <a:rect l="l" t="t" r="r" b="b"/>
              <a:pathLst>
                <a:path w="990600" h="1778635">
                  <a:moveTo>
                    <a:pt x="0" y="0"/>
                  </a:moveTo>
                  <a:lnTo>
                    <a:pt x="0" y="1778342"/>
                  </a:lnTo>
                  <a:lnTo>
                    <a:pt x="990600" y="1778342"/>
                  </a:lnTo>
                </a:path>
              </a:pathLst>
            </a:custGeom>
            <a:ln w="38100">
              <a:solidFill>
                <a:srgbClr val="FF6C6C"/>
              </a:solidFill>
            </a:ln>
          </p:spPr>
          <p:txBody>
            <a:bodyPr wrap="square" lIns="0" tIns="0" rIns="0" bIns="0" rtlCol="0"/>
            <a:lstStyle/>
            <a:p>
              <a:endParaRPr/>
            </a:p>
          </p:txBody>
        </p:sp>
        <p:sp>
          <p:nvSpPr>
            <p:cNvPr id="105" name="object 115">
              <a:extLst>
                <a:ext uri="{FF2B5EF4-FFF2-40B4-BE49-F238E27FC236}">
                  <a16:creationId xmlns:a16="http://schemas.microsoft.com/office/drawing/2014/main" id="{71267703-D664-6389-2957-070091B10CC8}"/>
                </a:ext>
              </a:extLst>
            </p:cNvPr>
            <p:cNvSpPr/>
            <p:nvPr/>
          </p:nvSpPr>
          <p:spPr>
            <a:xfrm>
              <a:off x="5202935" y="2663506"/>
              <a:ext cx="838200" cy="1324610"/>
            </a:xfrm>
            <a:custGeom>
              <a:avLst/>
              <a:gdLst/>
              <a:ahLst/>
              <a:cxnLst/>
              <a:rect l="l" t="t" r="r" b="b"/>
              <a:pathLst>
                <a:path w="838200" h="1324610">
                  <a:moveTo>
                    <a:pt x="0" y="3492"/>
                  </a:moveTo>
                  <a:lnTo>
                    <a:pt x="0" y="0"/>
                  </a:lnTo>
                  <a:lnTo>
                    <a:pt x="838200" y="0"/>
                  </a:lnTo>
                  <a:lnTo>
                    <a:pt x="838200" y="1324089"/>
                  </a:lnTo>
                </a:path>
              </a:pathLst>
            </a:custGeom>
            <a:ln w="38100">
              <a:solidFill>
                <a:srgbClr val="6CD596"/>
              </a:solidFill>
            </a:ln>
          </p:spPr>
          <p:txBody>
            <a:bodyPr wrap="square" lIns="0" tIns="0" rIns="0" bIns="0" rtlCol="0"/>
            <a:lstStyle/>
            <a:p>
              <a:endParaRPr/>
            </a:p>
          </p:txBody>
        </p:sp>
      </p:grpSp>
      <p:sp>
        <p:nvSpPr>
          <p:cNvPr id="107" name="CuadroTexto 106">
            <a:extLst>
              <a:ext uri="{FF2B5EF4-FFF2-40B4-BE49-F238E27FC236}">
                <a16:creationId xmlns:a16="http://schemas.microsoft.com/office/drawing/2014/main" id="{5E4CE16F-B079-96D3-5DF0-24685D7159A5}"/>
              </a:ext>
            </a:extLst>
          </p:cNvPr>
          <p:cNvSpPr txBox="1"/>
          <p:nvPr/>
        </p:nvSpPr>
        <p:spPr>
          <a:xfrm>
            <a:off x="574288" y="1960470"/>
            <a:ext cx="4373693" cy="1200329"/>
          </a:xfrm>
          <a:prstGeom prst="rect">
            <a:avLst/>
          </a:prstGeom>
          <a:noFill/>
        </p:spPr>
        <p:txBody>
          <a:bodyPr wrap="square" rtlCol="0">
            <a:spAutoFit/>
          </a:bodyPr>
          <a:lstStyle/>
          <a:p>
            <a:r>
              <a:rPr lang="en-US" dirty="0">
                <a:solidFill>
                  <a:schemeClr val="bg1"/>
                </a:solidFill>
              </a:rPr>
              <a:t>Neural networks are a type of bio-inspired models capable of approximating any problem through various mathematical operations.</a:t>
            </a:r>
            <a:endParaRPr lang="es-CO"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a:t>
            </a:r>
          </a:p>
        </p:txBody>
      </p:sp>
      <p:sp>
        <p:nvSpPr>
          <p:cNvPr id="25" name="body1"/>
          <p:cNvSpPr>
            <a:spLocks noGrp="1"/>
          </p:cNvSpPr>
          <p:nvPr>
            <p:ph sz="quarter" idx="10"/>
          </p:nvPr>
        </p:nvSpPr>
        <p:spPr>
          <a:xfrm>
            <a:off x="458945" y="2234746"/>
            <a:ext cx="3276442" cy="3887739"/>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Different Learning Strategies</a:t>
            </a:r>
          </a:p>
          <a:p>
            <a:pPr lvl="4"/>
            <a:r>
              <a:rPr lang="en-US" dirty="0"/>
              <a:t>Various learning strategies have been used to train LLMs effectively, such as alignment, self-instruct, and low-rank adaptation.</a:t>
            </a:r>
          </a:p>
          <a:p>
            <a:pPr lvl="4"/>
            <a:endParaRPr lang="en-US" dirty="0"/>
          </a:p>
          <a:p>
            <a:pPr lvl="4"/>
            <a:r>
              <a:rPr lang="en-US" dirty="0"/>
              <a:t>They consist of 3 components:</a:t>
            </a:r>
          </a:p>
          <a:p>
            <a:pPr lvl="4"/>
            <a:endParaRPr lang="en-US" dirty="0"/>
          </a:p>
          <a:p>
            <a:pPr lvl="4"/>
            <a:r>
              <a:rPr lang="en-US" dirty="0"/>
              <a:t>Embedding</a:t>
            </a:r>
          </a:p>
          <a:p>
            <a:pPr lvl="4"/>
            <a:r>
              <a:rPr lang="en-US" dirty="0" err="1"/>
              <a:t>Multihead</a:t>
            </a:r>
            <a:r>
              <a:rPr lang="en-US" dirty="0"/>
              <a:t> Attention</a:t>
            </a:r>
          </a:p>
          <a:p>
            <a:pPr lvl="4"/>
            <a:r>
              <a:rPr lang="en-US" dirty="0"/>
              <a:t>Positional Encoding</a:t>
            </a:r>
          </a:p>
        </p:txBody>
      </p:sp>
      <p:pic>
        <p:nvPicPr>
          <p:cNvPr id="9" name="object 2">
            <a:extLst>
              <a:ext uri="{FF2B5EF4-FFF2-40B4-BE49-F238E27FC236}">
                <a16:creationId xmlns:a16="http://schemas.microsoft.com/office/drawing/2014/main" id="{B73892F7-0D86-42AE-D07F-5DC155F3E485}"/>
              </a:ext>
            </a:extLst>
          </p:cNvPr>
          <p:cNvPicPr/>
          <p:nvPr/>
        </p:nvPicPr>
        <p:blipFill>
          <a:blip r:embed="rId4" cstate="print"/>
          <a:stretch>
            <a:fillRect/>
          </a:stretch>
        </p:blipFill>
        <p:spPr>
          <a:xfrm>
            <a:off x="7139174" y="1132367"/>
            <a:ext cx="2925466" cy="4613348"/>
          </a:xfrm>
          <a:prstGeom prst="rect">
            <a:avLst/>
          </a:prstGeom>
        </p:spPr>
      </p:pic>
      <p:sp>
        <p:nvSpPr>
          <p:cNvPr id="10" name="Rectángulo 9">
            <a:extLst>
              <a:ext uri="{FF2B5EF4-FFF2-40B4-BE49-F238E27FC236}">
                <a16:creationId xmlns:a16="http://schemas.microsoft.com/office/drawing/2014/main" id="{E73C5AFD-C590-2C7B-0271-DE6600047CFA}"/>
              </a:ext>
            </a:extLst>
          </p:cNvPr>
          <p:cNvSpPr/>
          <p:nvPr/>
        </p:nvSpPr>
        <p:spPr>
          <a:xfrm>
            <a:off x="10268361" y="1132366"/>
            <a:ext cx="1799592" cy="3376731"/>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DECODER</a:t>
            </a:r>
          </a:p>
          <a:p>
            <a:pPr algn="ctr"/>
            <a:endParaRPr lang="en-US" b="1" dirty="0"/>
          </a:p>
          <a:p>
            <a:pPr algn="ctr"/>
            <a:endParaRPr lang="en-US" b="1" dirty="0"/>
          </a:p>
          <a:p>
            <a:pPr algn="ctr"/>
            <a:r>
              <a:rPr lang="en-US" dirty="0"/>
              <a:t>Takes the abstract representation generated by the encoder and uses it to generate an output sequence.</a:t>
            </a:r>
            <a:endParaRPr lang="es-CO" dirty="0"/>
          </a:p>
        </p:txBody>
      </p:sp>
      <p:sp>
        <p:nvSpPr>
          <p:cNvPr id="11" name="Rectángulo 10">
            <a:extLst>
              <a:ext uri="{FF2B5EF4-FFF2-40B4-BE49-F238E27FC236}">
                <a16:creationId xmlns:a16="http://schemas.microsoft.com/office/drawing/2014/main" id="{FA19E4BF-C951-AED9-D969-78932E55191E}"/>
              </a:ext>
            </a:extLst>
          </p:cNvPr>
          <p:cNvSpPr/>
          <p:nvPr/>
        </p:nvSpPr>
        <p:spPr>
          <a:xfrm>
            <a:off x="4998561" y="2769782"/>
            <a:ext cx="1866013" cy="305439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ENCODER</a:t>
            </a:r>
          </a:p>
          <a:p>
            <a:pPr algn="ctr"/>
            <a:br>
              <a:rPr lang="en-US" dirty="0"/>
            </a:br>
            <a:r>
              <a:rPr lang="en-US" dirty="0"/>
              <a:t>It takes an input sequence and transforms it into an abstract representation called an embedding or latent representation.</a:t>
            </a:r>
            <a:endParaRPr lang="es-CO" dirty="0"/>
          </a:p>
        </p:txBody>
      </p:sp>
      <p:sp>
        <p:nvSpPr>
          <p:cNvPr id="12" name="Rectángulo 11">
            <a:extLst>
              <a:ext uri="{FF2B5EF4-FFF2-40B4-BE49-F238E27FC236}">
                <a16:creationId xmlns:a16="http://schemas.microsoft.com/office/drawing/2014/main" id="{5A33E580-12EF-D0F1-417C-CD4DD36208EC}"/>
              </a:ext>
            </a:extLst>
          </p:cNvPr>
          <p:cNvSpPr/>
          <p:nvPr/>
        </p:nvSpPr>
        <p:spPr>
          <a:xfrm>
            <a:off x="505047" y="1521530"/>
            <a:ext cx="4356214" cy="85860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id="{5B5BCBC8-CDD9-1BC3-E2CC-8A3CC78D99E6}"/>
              </a:ext>
            </a:extLst>
          </p:cNvPr>
          <p:cNvSpPr txBox="1"/>
          <p:nvPr/>
        </p:nvSpPr>
        <p:spPr>
          <a:xfrm>
            <a:off x="696000" y="1489169"/>
            <a:ext cx="3572185" cy="923330"/>
          </a:xfrm>
          <a:prstGeom prst="rect">
            <a:avLst/>
          </a:prstGeom>
          <a:noFill/>
        </p:spPr>
        <p:txBody>
          <a:bodyPr wrap="square" rtlCol="0">
            <a:spAutoFit/>
          </a:bodyPr>
          <a:lstStyle/>
          <a:p>
            <a:r>
              <a:rPr lang="en-US" dirty="0">
                <a:solidFill>
                  <a:schemeClr val="bg1"/>
                </a:solidFill>
              </a:rPr>
              <a:t>The transformers are the type of neural network designed to process text efficiently.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2966" y="37725"/>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a:t>
            </a:r>
          </a:p>
        </p:txBody>
      </p:sp>
      <p:grpSp>
        <p:nvGrpSpPr>
          <p:cNvPr id="3" name="object 25">
            <a:extLst>
              <a:ext uri="{FF2B5EF4-FFF2-40B4-BE49-F238E27FC236}">
                <a16:creationId xmlns:a16="http://schemas.microsoft.com/office/drawing/2014/main" id="{FE101764-F19D-FEA6-AA01-5E2074DE3992}"/>
              </a:ext>
            </a:extLst>
          </p:cNvPr>
          <p:cNvGrpSpPr/>
          <p:nvPr/>
        </p:nvGrpSpPr>
        <p:grpSpPr>
          <a:xfrm>
            <a:off x="3011799" y="1704074"/>
            <a:ext cx="6424887" cy="4056132"/>
            <a:chOff x="2836536" y="1995704"/>
            <a:chExt cx="6424887" cy="4056132"/>
          </a:xfrm>
        </p:grpSpPr>
        <p:pic>
          <p:nvPicPr>
            <p:cNvPr id="4" name="object 26">
              <a:extLst>
                <a:ext uri="{FF2B5EF4-FFF2-40B4-BE49-F238E27FC236}">
                  <a16:creationId xmlns:a16="http://schemas.microsoft.com/office/drawing/2014/main" id="{DB375543-703E-9205-F900-C40C43DFE382}"/>
                </a:ext>
              </a:extLst>
            </p:cNvPr>
            <p:cNvPicPr/>
            <p:nvPr/>
          </p:nvPicPr>
          <p:blipFill>
            <a:blip r:embed="rId4" cstate="print"/>
            <a:stretch>
              <a:fillRect/>
            </a:stretch>
          </p:blipFill>
          <p:spPr>
            <a:xfrm>
              <a:off x="4766750" y="2293949"/>
              <a:ext cx="2522315" cy="3710803"/>
            </a:xfrm>
            <a:prstGeom prst="rect">
              <a:avLst/>
            </a:prstGeom>
          </p:spPr>
        </p:pic>
        <p:sp>
          <p:nvSpPr>
            <p:cNvPr id="5" name="object 27">
              <a:extLst>
                <a:ext uri="{FF2B5EF4-FFF2-40B4-BE49-F238E27FC236}">
                  <a16:creationId xmlns:a16="http://schemas.microsoft.com/office/drawing/2014/main" id="{9E3B8691-255E-694A-5B8C-5A287098A5DB}"/>
                </a:ext>
              </a:extLst>
            </p:cNvPr>
            <p:cNvSpPr/>
            <p:nvPr/>
          </p:nvSpPr>
          <p:spPr>
            <a:xfrm>
              <a:off x="6125158" y="1995704"/>
              <a:ext cx="3136265" cy="4041775"/>
            </a:xfrm>
            <a:custGeom>
              <a:avLst/>
              <a:gdLst/>
              <a:ahLst/>
              <a:cxnLst/>
              <a:rect l="l" t="t" r="r" b="b"/>
              <a:pathLst>
                <a:path w="3136265" h="4041775">
                  <a:moveTo>
                    <a:pt x="2971309" y="4041703"/>
                  </a:moveTo>
                  <a:lnTo>
                    <a:pt x="164703" y="4041703"/>
                  </a:lnTo>
                  <a:lnTo>
                    <a:pt x="120815" y="4035842"/>
                  </a:lnTo>
                  <a:lnTo>
                    <a:pt x="81442" y="4019292"/>
                  </a:lnTo>
                  <a:lnTo>
                    <a:pt x="48128" y="3993599"/>
                  </a:lnTo>
                  <a:lnTo>
                    <a:pt x="22420" y="3960311"/>
                  </a:lnTo>
                  <a:lnTo>
                    <a:pt x="5862" y="3920976"/>
                  </a:lnTo>
                  <a:lnTo>
                    <a:pt x="0" y="3877141"/>
                  </a:lnTo>
                  <a:lnTo>
                    <a:pt x="0" y="164570"/>
                  </a:lnTo>
                  <a:lnTo>
                    <a:pt x="5862" y="120722"/>
                  </a:lnTo>
                  <a:lnTo>
                    <a:pt x="22420" y="81382"/>
                  </a:lnTo>
                  <a:lnTo>
                    <a:pt x="48128" y="48095"/>
                  </a:lnTo>
                  <a:lnTo>
                    <a:pt x="81442" y="22405"/>
                  </a:lnTo>
                  <a:lnTo>
                    <a:pt x="120815" y="5858"/>
                  </a:lnTo>
                  <a:lnTo>
                    <a:pt x="164703" y="0"/>
                  </a:lnTo>
                  <a:lnTo>
                    <a:pt x="2971309" y="0"/>
                  </a:lnTo>
                  <a:lnTo>
                    <a:pt x="3015197" y="5858"/>
                  </a:lnTo>
                  <a:lnTo>
                    <a:pt x="3054570" y="22405"/>
                  </a:lnTo>
                  <a:lnTo>
                    <a:pt x="3087884" y="48095"/>
                  </a:lnTo>
                  <a:lnTo>
                    <a:pt x="3113592" y="81382"/>
                  </a:lnTo>
                  <a:lnTo>
                    <a:pt x="3130150" y="120722"/>
                  </a:lnTo>
                  <a:lnTo>
                    <a:pt x="3136013" y="164570"/>
                  </a:lnTo>
                  <a:lnTo>
                    <a:pt x="3136013" y="3877141"/>
                  </a:lnTo>
                  <a:lnTo>
                    <a:pt x="3130150" y="3920976"/>
                  </a:lnTo>
                  <a:lnTo>
                    <a:pt x="3113592" y="3960311"/>
                  </a:lnTo>
                  <a:lnTo>
                    <a:pt x="3087884" y="3993599"/>
                  </a:lnTo>
                  <a:lnTo>
                    <a:pt x="3054570" y="4019292"/>
                  </a:lnTo>
                  <a:lnTo>
                    <a:pt x="3015197" y="4035842"/>
                  </a:lnTo>
                  <a:lnTo>
                    <a:pt x="2971309" y="4041703"/>
                  </a:lnTo>
                  <a:close/>
                </a:path>
              </a:pathLst>
            </a:custGeom>
            <a:solidFill>
              <a:srgbClr val="FF8080">
                <a:alpha val="63136"/>
              </a:srgbClr>
            </a:solidFill>
          </p:spPr>
          <p:txBody>
            <a:bodyPr wrap="square" lIns="0" tIns="0" rIns="0" bIns="0" rtlCol="0"/>
            <a:lstStyle/>
            <a:p>
              <a:endParaRPr dirty="0"/>
            </a:p>
          </p:txBody>
        </p:sp>
        <p:pic>
          <p:nvPicPr>
            <p:cNvPr id="13" name="object 28">
              <a:extLst>
                <a:ext uri="{FF2B5EF4-FFF2-40B4-BE49-F238E27FC236}">
                  <a16:creationId xmlns:a16="http://schemas.microsoft.com/office/drawing/2014/main" id="{D454FBC1-6280-D053-14DF-7C38329146E4}"/>
                </a:ext>
              </a:extLst>
            </p:cNvPr>
            <p:cNvPicPr/>
            <p:nvPr/>
          </p:nvPicPr>
          <p:blipFill>
            <a:blip r:embed="rId5" cstate="print"/>
            <a:stretch>
              <a:fillRect/>
            </a:stretch>
          </p:blipFill>
          <p:spPr>
            <a:xfrm>
              <a:off x="2836536" y="2010133"/>
              <a:ext cx="3136044" cy="4041703"/>
            </a:xfrm>
            <a:prstGeom prst="rect">
              <a:avLst/>
            </a:prstGeom>
          </p:spPr>
        </p:pic>
        <p:pic>
          <p:nvPicPr>
            <p:cNvPr id="14" name="object 29">
              <a:extLst>
                <a:ext uri="{FF2B5EF4-FFF2-40B4-BE49-F238E27FC236}">
                  <a16:creationId xmlns:a16="http://schemas.microsoft.com/office/drawing/2014/main" id="{092840C3-34AF-A0D2-9BF4-57373C6071DF}"/>
                </a:ext>
              </a:extLst>
            </p:cNvPr>
            <p:cNvPicPr/>
            <p:nvPr/>
          </p:nvPicPr>
          <p:blipFill>
            <a:blip r:embed="rId6" cstate="print"/>
            <a:stretch>
              <a:fillRect/>
            </a:stretch>
          </p:blipFill>
          <p:spPr>
            <a:xfrm>
              <a:off x="3781237" y="2809064"/>
              <a:ext cx="243976" cy="248612"/>
            </a:xfrm>
            <a:prstGeom prst="rect">
              <a:avLst/>
            </a:prstGeom>
          </p:spPr>
        </p:pic>
        <p:sp>
          <p:nvSpPr>
            <p:cNvPr id="15" name="object 30">
              <a:extLst>
                <a:ext uri="{FF2B5EF4-FFF2-40B4-BE49-F238E27FC236}">
                  <a16:creationId xmlns:a16="http://schemas.microsoft.com/office/drawing/2014/main" id="{320BE014-0A5B-FD6B-DBA4-D5B7EF5C44AD}"/>
                </a:ext>
              </a:extLst>
            </p:cNvPr>
            <p:cNvSpPr/>
            <p:nvPr/>
          </p:nvSpPr>
          <p:spPr>
            <a:xfrm>
              <a:off x="8107731" y="2293949"/>
              <a:ext cx="979169" cy="725805"/>
            </a:xfrm>
            <a:custGeom>
              <a:avLst/>
              <a:gdLst/>
              <a:ahLst/>
              <a:cxnLst/>
              <a:rect l="l" t="t" r="r" b="b"/>
              <a:pathLst>
                <a:path w="979170" h="725805">
                  <a:moveTo>
                    <a:pt x="309651" y="18884"/>
                  </a:moveTo>
                  <a:lnTo>
                    <a:pt x="291693" y="12700"/>
                  </a:lnTo>
                  <a:lnTo>
                    <a:pt x="266217" y="6565"/>
                  </a:lnTo>
                  <a:lnTo>
                    <a:pt x="235851" y="1866"/>
                  </a:lnTo>
                  <a:lnTo>
                    <a:pt x="203276" y="0"/>
                  </a:lnTo>
                  <a:lnTo>
                    <a:pt x="157035" y="4140"/>
                  </a:lnTo>
                  <a:lnTo>
                    <a:pt x="114401" y="16548"/>
                  </a:lnTo>
                  <a:lnTo>
                    <a:pt x="76631" y="37134"/>
                  </a:lnTo>
                  <a:lnTo>
                    <a:pt x="45034" y="65849"/>
                  </a:lnTo>
                  <a:lnTo>
                    <a:pt x="20878" y="102641"/>
                  </a:lnTo>
                  <a:lnTo>
                    <a:pt x="5435" y="147421"/>
                  </a:lnTo>
                  <a:lnTo>
                    <a:pt x="0" y="200164"/>
                  </a:lnTo>
                  <a:lnTo>
                    <a:pt x="6350" y="256641"/>
                  </a:lnTo>
                  <a:lnTo>
                    <a:pt x="24358" y="302272"/>
                  </a:lnTo>
                  <a:lnTo>
                    <a:pt x="52514" y="337299"/>
                  </a:lnTo>
                  <a:lnTo>
                    <a:pt x="89293" y="361988"/>
                  </a:lnTo>
                  <a:lnTo>
                    <a:pt x="133172" y="376618"/>
                  </a:lnTo>
                  <a:lnTo>
                    <a:pt x="182613" y="381431"/>
                  </a:lnTo>
                  <a:lnTo>
                    <a:pt x="212140" y="380060"/>
                  </a:lnTo>
                  <a:lnTo>
                    <a:pt x="271856" y="368236"/>
                  </a:lnTo>
                  <a:lnTo>
                    <a:pt x="306717" y="191897"/>
                  </a:lnTo>
                  <a:lnTo>
                    <a:pt x="225171" y="191897"/>
                  </a:lnTo>
                  <a:lnTo>
                    <a:pt x="225742" y="306438"/>
                  </a:lnTo>
                  <a:lnTo>
                    <a:pt x="212445" y="307251"/>
                  </a:lnTo>
                  <a:lnTo>
                    <a:pt x="205130" y="307517"/>
                  </a:lnTo>
                  <a:lnTo>
                    <a:pt x="197370" y="307619"/>
                  </a:lnTo>
                  <a:lnTo>
                    <a:pt x="164541" y="303301"/>
                  </a:lnTo>
                  <a:lnTo>
                    <a:pt x="131483" y="285851"/>
                  </a:lnTo>
                  <a:lnTo>
                    <a:pt x="105968" y="248589"/>
                  </a:lnTo>
                  <a:lnTo>
                    <a:pt x="95745" y="184810"/>
                  </a:lnTo>
                  <a:lnTo>
                    <a:pt x="102069" y="133972"/>
                  </a:lnTo>
                  <a:lnTo>
                    <a:pt x="121081" y="98679"/>
                  </a:lnTo>
                  <a:lnTo>
                    <a:pt x="152831" y="78117"/>
                  </a:lnTo>
                  <a:lnTo>
                    <a:pt x="197370" y="71437"/>
                  </a:lnTo>
                  <a:lnTo>
                    <a:pt x="221932" y="73355"/>
                  </a:lnTo>
                  <a:lnTo>
                    <a:pt x="247611" y="78308"/>
                  </a:lnTo>
                  <a:lnTo>
                    <a:pt x="271513" y="85140"/>
                  </a:lnTo>
                  <a:lnTo>
                    <a:pt x="290766" y="92697"/>
                  </a:lnTo>
                  <a:lnTo>
                    <a:pt x="309651" y="18884"/>
                  </a:lnTo>
                  <a:close/>
                </a:path>
                <a:path w="979170" h="725805">
                  <a:moveTo>
                    <a:pt x="513092" y="615530"/>
                  </a:moveTo>
                  <a:lnTo>
                    <a:pt x="509028" y="589419"/>
                  </a:lnTo>
                  <a:lnTo>
                    <a:pt x="499389" y="572973"/>
                  </a:lnTo>
                  <a:lnTo>
                    <a:pt x="497598" y="569912"/>
                  </a:lnTo>
                  <a:lnTo>
                    <a:pt x="485965" y="561873"/>
                  </a:lnTo>
                  <a:lnTo>
                    <a:pt x="485965" y="621157"/>
                  </a:lnTo>
                  <a:lnTo>
                    <a:pt x="483590" y="640562"/>
                  </a:lnTo>
                  <a:lnTo>
                    <a:pt x="477139" y="653478"/>
                  </a:lnTo>
                  <a:lnTo>
                    <a:pt x="467563" y="660679"/>
                  </a:lnTo>
                  <a:lnTo>
                    <a:pt x="455815" y="662914"/>
                  </a:lnTo>
                  <a:lnTo>
                    <a:pt x="440905" y="660323"/>
                  </a:lnTo>
                  <a:lnTo>
                    <a:pt x="429285" y="652005"/>
                  </a:lnTo>
                  <a:lnTo>
                    <a:pt x="421728" y="637082"/>
                  </a:lnTo>
                  <a:lnTo>
                    <a:pt x="419036" y="614730"/>
                  </a:lnTo>
                  <a:lnTo>
                    <a:pt x="421398" y="595503"/>
                  </a:lnTo>
                  <a:lnTo>
                    <a:pt x="427850" y="582561"/>
                  </a:lnTo>
                  <a:lnTo>
                    <a:pt x="437438" y="575271"/>
                  </a:lnTo>
                  <a:lnTo>
                    <a:pt x="449173" y="572973"/>
                  </a:lnTo>
                  <a:lnTo>
                    <a:pt x="463994" y="575589"/>
                  </a:lnTo>
                  <a:lnTo>
                    <a:pt x="475627" y="583971"/>
                  </a:lnTo>
                  <a:lnTo>
                    <a:pt x="483235" y="598893"/>
                  </a:lnTo>
                  <a:lnTo>
                    <a:pt x="485965" y="621157"/>
                  </a:lnTo>
                  <a:lnTo>
                    <a:pt x="485965" y="561873"/>
                  </a:lnTo>
                  <a:lnTo>
                    <a:pt x="479958" y="557720"/>
                  </a:lnTo>
                  <a:lnTo>
                    <a:pt x="457238" y="553504"/>
                  </a:lnTo>
                  <a:lnTo>
                    <a:pt x="430834" y="558076"/>
                  </a:lnTo>
                  <a:lnTo>
                    <a:pt x="410184" y="571271"/>
                  </a:lnTo>
                  <a:lnTo>
                    <a:pt x="396722" y="592289"/>
                  </a:lnTo>
                  <a:lnTo>
                    <a:pt x="391909" y="620356"/>
                  </a:lnTo>
                  <a:lnTo>
                    <a:pt x="395973" y="646557"/>
                  </a:lnTo>
                  <a:lnTo>
                    <a:pt x="407416" y="666051"/>
                  </a:lnTo>
                  <a:lnTo>
                    <a:pt x="425081" y="678205"/>
                  </a:lnTo>
                  <a:lnTo>
                    <a:pt x="447802" y="682383"/>
                  </a:lnTo>
                  <a:lnTo>
                    <a:pt x="474192" y="677811"/>
                  </a:lnTo>
                  <a:lnTo>
                    <a:pt x="494842" y="664629"/>
                  </a:lnTo>
                  <a:lnTo>
                    <a:pt x="495922" y="662914"/>
                  </a:lnTo>
                  <a:lnTo>
                    <a:pt x="508279" y="643597"/>
                  </a:lnTo>
                  <a:lnTo>
                    <a:pt x="513092" y="615530"/>
                  </a:lnTo>
                  <a:close/>
                </a:path>
                <a:path w="979170" h="725805">
                  <a:moveTo>
                    <a:pt x="620166" y="632002"/>
                  </a:moveTo>
                  <a:lnTo>
                    <a:pt x="617054" y="611212"/>
                  </a:lnTo>
                  <a:lnTo>
                    <a:pt x="613384" y="604901"/>
                  </a:lnTo>
                  <a:lnTo>
                    <a:pt x="608774" y="596963"/>
                  </a:lnTo>
                  <a:lnTo>
                    <a:pt x="607466" y="596061"/>
                  </a:lnTo>
                  <a:lnTo>
                    <a:pt x="596950" y="588746"/>
                  </a:lnTo>
                  <a:lnTo>
                    <a:pt x="594461" y="588264"/>
                  </a:lnTo>
                  <a:lnTo>
                    <a:pt x="594461" y="633806"/>
                  </a:lnTo>
                  <a:lnTo>
                    <a:pt x="592988" y="647547"/>
                  </a:lnTo>
                  <a:lnTo>
                    <a:pt x="588886" y="656818"/>
                  </a:lnTo>
                  <a:lnTo>
                    <a:pt x="582587" y="662063"/>
                  </a:lnTo>
                  <a:lnTo>
                    <a:pt x="574560" y="663714"/>
                  </a:lnTo>
                  <a:lnTo>
                    <a:pt x="568134" y="663714"/>
                  </a:lnTo>
                  <a:lnTo>
                    <a:pt x="561924" y="662508"/>
                  </a:lnTo>
                  <a:lnTo>
                    <a:pt x="556882" y="660908"/>
                  </a:lnTo>
                  <a:lnTo>
                    <a:pt x="556882" y="608507"/>
                  </a:lnTo>
                  <a:lnTo>
                    <a:pt x="594461" y="633806"/>
                  </a:lnTo>
                  <a:lnTo>
                    <a:pt x="594461" y="588264"/>
                  </a:lnTo>
                  <a:lnTo>
                    <a:pt x="583209" y="586028"/>
                  </a:lnTo>
                  <a:lnTo>
                    <a:pt x="575551" y="586917"/>
                  </a:lnTo>
                  <a:lnTo>
                    <a:pt x="567791" y="589394"/>
                  </a:lnTo>
                  <a:lnTo>
                    <a:pt x="560565" y="592683"/>
                  </a:lnTo>
                  <a:lnTo>
                    <a:pt x="554482" y="596061"/>
                  </a:lnTo>
                  <a:lnTo>
                    <a:pt x="549478" y="586028"/>
                  </a:lnTo>
                  <a:lnTo>
                    <a:pt x="531571" y="589635"/>
                  </a:lnTo>
                  <a:lnTo>
                    <a:pt x="531571" y="725347"/>
                  </a:lnTo>
                  <a:lnTo>
                    <a:pt x="556882" y="721741"/>
                  </a:lnTo>
                  <a:lnTo>
                    <a:pt x="556882" y="680783"/>
                  </a:lnTo>
                  <a:lnTo>
                    <a:pt x="562330" y="681786"/>
                  </a:lnTo>
                  <a:lnTo>
                    <a:pt x="568528" y="682383"/>
                  </a:lnTo>
                  <a:lnTo>
                    <a:pt x="575360" y="682383"/>
                  </a:lnTo>
                  <a:lnTo>
                    <a:pt x="583628" y="680783"/>
                  </a:lnTo>
                  <a:lnTo>
                    <a:pt x="590931" y="679373"/>
                  </a:lnTo>
                  <a:lnTo>
                    <a:pt x="605383" y="670140"/>
                  </a:lnTo>
                  <a:lnTo>
                    <a:pt x="609739" y="663714"/>
                  </a:lnTo>
                  <a:lnTo>
                    <a:pt x="616026" y="654443"/>
                  </a:lnTo>
                  <a:lnTo>
                    <a:pt x="620166" y="632002"/>
                  </a:lnTo>
                  <a:close/>
                </a:path>
                <a:path w="979170" h="725805">
                  <a:moveTo>
                    <a:pt x="645350" y="118681"/>
                  </a:moveTo>
                  <a:lnTo>
                    <a:pt x="636066" y="72555"/>
                  </a:lnTo>
                  <a:lnTo>
                    <a:pt x="634720" y="70853"/>
                  </a:lnTo>
                  <a:lnTo>
                    <a:pt x="609219" y="38455"/>
                  </a:lnTo>
                  <a:lnTo>
                    <a:pt x="566305" y="17297"/>
                  </a:lnTo>
                  <a:lnTo>
                    <a:pt x="549605" y="15189"/>
                  </a:lnTo>
                  <a:lnTo>
                    <a:pt x="549605" y="129311"/>
                  </a:lnTo>
                  <a:lnTo>
                    <a:pt x="545858" y="152742"/>
                  </a:lnTo>
                  <a:lnTo>
                    <a:pt x="534238" y="169748"/>
                  </a:lnTo>
                  <a:lnTo>
                    <a:pt x="514197" y="180124"/>
                  </a:lnTo>
                  <a:lnTo>
                    <a:pt x="485165" y="183629"/>
                  </a:lnTo>
                  <a:lnTo>
                    <a:pt x="466280" y="183629"/>
                  </a:lnTo>
                  <a:lnTo>
                    <a:pt x="466280" y="70853"/>
                  </a:lnTo>
                  <a:lnTo>
                    <a:pt x="474522" y="70853"/>
                  </a:lnTo>
                  <a:lnTo>
                    <a:pt x="508457" y="74841"/>
                  </a:lnTo>
                  <a:lnTo>
                    <a:pt x="531799" y="86347"/>
                  </a:lnTo>
                  <a:lnTo>
                    <a:pt x="545274" y="104724"/>
                  </a:lnTo>
                  <a:lnTo>
                    <a:pt x="549605" y="129311"/>
                  </a:lnTo>
                  <a:lnTo>
                    <a:pt x="549605" y="15189"/>
                  </a:lnTo>
                  <a:lnTo>
                    <a:pt x="508825" y="10033"/>
                  </a:lnTo>
                  <a:lnTo>
                    <a:pt x="372313" y="10033"/>
                  </a:lnTo>
                  <a:lnTo>
                    <a:pt x="372313" y="371398"/>
                  </a:lnTo>
                  <a:lnTo>
                    <a:pt x="466280" y="371398"/>
                  </a:lnTo>
                  <a:lnTo>
                    <a:pt x="466280" y="246811"/>
                  </a:lnTo>
                  <a:lnTo>
                    <a:pt x="472173" y="247396"/>
                  </a:lnTo>
                  <a:lnTo>
                    <a:pt x="482815" y="247396"/>
                  </a:lnTo>
                  <a:lnTo>
                    <a:pt x="488378" y="246811"/>
                  </a:lnTo>
                  <a:lnTo>
                    <a:pt x="533755" y="241998"/>
                  </a:lnTo>
                  <a:lnTo>
                    <a:pt x="578319" y="226060"/>
                  </a:lnTo>
                  <a:lnTo>
                    <a:pt x="613664" y="199948"/>
                  </a:lnTo>
                  <a:lnTo>
                    <a:pt x="624243" y="183629"/>
                  </a:lnTo>
                  <a:lnTo>
                    <a:pt x="636955" y="164033"/>
                  </a:lnTo>
                  <a:lnTo>
                    <a:pt x="645350" y="118681"/>
                  </a:lnTo>
                  <a:close/>
                </a:path>
                <a:path w="979170" h="725805">
                  <a:moveTo>
                    <a:pt x="711606" y="674357"/>
                  </a:moveTo>
                  <a:lnTo>
                    <a:pt x="708850" y="663117"/>
                  </a:lnTo>
                  <a:lnTo>
                    <a:pt x="707580" y="657898"/>
                  </a:lnTo>
                  <a:lnTo>
                    <a:pt x="701509" y="659980"/>
                  </a:lnTo>
                  <a:lnTo>
                    <a:pt x="694867" y="661631"/>
                  </a:lnTo>
                  <a:lnTo>
                    <a:pt x="687857" y="662724"/>
                  </a:lnTo>
                  <a:lnTo>
                    <a:pt x="680669" y="663117"/>
                  </a:lnTo>
                  <a:lnTo>
                    <a:pt x="672134" y="661885"/>
                  </a:lnTo>
                  <a:lnTo>
                    <a:pt x="664451" y="657618"/>
                  </a:lnTo>
                  <a:lnTo>
                    <a:pt x="658698" y="649478"/>
                  </a:lnTo>
                  <a:lnTo>
                    <a:pt x="655942" y="636612"/>
                  </a:lnTo>
                  <a:lnTo>
                    <a:pt x="710184" y="636612"/>
                  </a:lnTo>
                  <a:lnTo>
                    <a:pt x="710590" y="633806"/>
                  </a:lnTo>
                  <a:lnTo>
                    <a:pt x="710984" y="627786"/>
                  </a:lnTo>
                  <a:lnTo>
                    <a:pt x="710984" y="623773"/>
                  </a:lnTo>
                  <a:lnTo>
                    <a:pt x="692848" y="589127"/>
                  </a:lnTo>
                  <a:lnTo>
                    <a:pt x="687895" y="588225"/>
                  </a:lnTo>
                  <a:lnTo>
                    <a:pt x="687895" y="608507"/>
                  </a:lnTo>
                  <a:lnTo>
                    <a:pt x="687895" y="621766"/>
                  </a:lnTo>
                  <a:lnTo>
                    <a:pt x="656564" y="621766"/>
                  </a:lnTo>
                  <a:lnTo>
                    <a:pt x="657974" y="606704"/>
                  </a:lnTo>
                  <a:lnTo>
                    <a:pt x="662990" y="602081"/>
                  </a:lnTo>
                  <a:lnTo>
                    <a:pt x="682269" y="602081"/>
                  </a:lnTo>
                  <a:lnTo>
                    <a:pt x="687895" y="608507"/>
                  </a:lnTo>
                  <a:lnTo>
                    <a:pt x="687895" y="588225"/>
                  </a:lnTo>
                  <a:lnTo>
                    <a:pt x="643636" y="599427"/>
                  </a:lnTo>
                  <a:lnTo>
                    <a:pt x="631431" y="636612"/>
                  </a:lnTo>
                  <a:lnTo>
                    <a:pt x="634961" y="657580"/>
                  </a:lnTo>
                  <a:lnTo>
                    <a:pt x="644486" y="671779"/>
                  </a:lnTo>
                  <a:lnTo>
                    <a:pt x="658393" y="679843"/>
                  </a:lnTo>
                  <a:lnTo>
                    <a:pt x="675043" y="682383"/>
                  </a:lnTo>
                  <a:lnTo>
                    <a:pt x="685495" y="681786"/>
                  </a:lnTo>
                  <a:lnTo>
                    <a:pt x="695121" y="680110"/>
                  </a:lnTo>
                  <a:lnTo>
                    <a:pt x="703846" y="677557"/>
                  </a:lnTo>
                  <a:lnTo>
                    <a:pt x="711606" y="674357"/>
                  </a:lnTo>
                  <a:close/>
                </a:path>
                <a:path w="979170" h="725805">
                  <a:moveTo>
                    <a:pt x="810272" y="613333"/>
                  </a:moveTo>
                  <a:lnTo>
                    <a:pt x="808126" y="601357"/>
                  </a:lnTo>
                  <a:lnTo>
                    <a:pt x="802157" y="592823"/>
                  </a:lnTo>
                  <a:lnTo>
                    <a:pt x="793064" y="587717"/>
                  </a:lnTo>
                  <a:lnTo>
                    <a:pt x="781545" y="586028"/>
                  </a:lnTo>
                  <a:lnTo>
                    <a:pt x="773811" y="586816"/>
                  </a:lnTo>
                  <a:lnTo>
                    <a:pt x="765987" y="588886"/>
                  </a:lnTo>
                  <a:lnTo>
                    <a:pt x="758494" y="591781"/>
                  </a:lnTo>
                  <a:lnTo>
                    <a:pt x="751814" y="595058"/>
                  </a:lnTo>
                  <a:lnTo>
                    <a:pt x="746975" y="586028"/>
                  </a:lnTo>
                  <a:lnTo>
                    <a:pt x="728891" y="589635"/>
                  </a:lnTo>
                  <a:lnTo>
                    <a:pt x="728891" y="679373"/>
                  </a:lnTo>
                  <a:lnTo>
                    <a:pt x="754202" y="679373"/>
                  </a:lnTo>
                  <a:lnTo>
                    <a:pt x="754202" y="609511"/>
                  </a:lnTo>
                  <a:lnTo>
                    <a:pt x="758418" y="607314"/>
                  </a:lnTo>
                  <a:lnTo>
                    <a:pt x="765060" y="605104"/>
                  </a:lnTo>
                  <a:lnTo>
                    <a:pt x="769899" y="605104"/>
                  </a:lnTo>
                  <a:lnTo>
                    <a:pt x="777697" y="605104"/>
                  </a:lnTo>
                  <a:lnTo>
                    <a:pt x="784961" y="608711"/>
                  </a:lnTo>
                  <a:lnTo>
                    <a:pt x="784961" y="679373"/>
                  </a:lnTo>
                  <a:lnTo>
                    <a:pt x="810272" y="679373"/>
                  </a:lnTo>
                  <a:lnTo>
                    <a:pt x="810272" y="613333"/>
                  </a:lnTo>
                  <a:close/>
                </a:path>
                <a:path w="979170" h="725805">
                  <a:moveTo>
                    <a:pt x="937437" y="679373"/>
                  </a:moveTo>
                  <a:lnTo>
                    <a:pt x="926833" y="647458"/>
                  </a:lnTo>
                  <a:lnTo>
                    <a:pt x="920711" y="628992"/>
                  </a:lnTo>
                  <a:lnTo>
                    <a:pt x="904316" y="579602"/>
                  </a:lnTo>
                  <a:lnTo>
                    <a:pt x="896658" y="556514"/>
                  </a:lnTo>
                  <a:lnTo>
                    <a:pt x="894041" y="556514"/>
                  </a:lnTo>
                  <a:lnTo>
                    <a:pt x="894041" y="628992"/>
                  </a:lnTo>
                  <a:lnTo>
                    <a:pt x="862304" y="628992"/>
                  </a:lnTo>
                  <a:lnTo>
                    <a:pt x="878179" y="579602"/>
                  </a:lnTo>
                  <a:lnTo>
                    <a:pt x="894041" y="628992"/>
                  </a:lnTo>
                  <a:lnTo>
                    <a:pt x="894041" y="556514"/>
                  </a:lnTo>
                  <a:lnTo>
                    <a:pt x="863498" y="556514"/>
                  </a:lnTo>
                  <a:lnTo>
                    <a:pt x="821131" y="679373"/>
                  </a:lnTo>
                  <a:lnTo>
                    <a:pt x="846213" y="679373"/>
                  </a:lnTo>
                  <a:lnTo>
                    <a:pt x="856449" y="647458"/>
                  </a:lnTo>
                  <a:lnTo>
                    <a:pt x="899896" y="647458"/>
                  </a:lnTo>
                  <a:lnTo>
                    <a:pt x="910132" y="679373"/>
                  </a:lnTo>
                  <a:lnTo>
                    <a:pt x="937437" y="679373"/>
                  </a:lnTo>
                  <a:close/>
                </a:path>
                <a:path w="979170" h="725805">
                  <a:moveTo>
                    <a:pt x="978649" y="556514"/>
                  </a:moveTo>
                  <a:lnTo>
                    <a:pt x="952106" y="556514"/>
                  </a:lnTo>
                  <a:lnTo>
                    <a:pt x="952106" y="679373"/>
                  </a:lnTo>
                  <a:lnTo>
                    <a:pt x="978649" y="679373"/>
                  </a:lnTo>
                  <a:lnTo>
                    <a:pt x="978649" y="556514"/>
                  </a:lnTo>
                  <a:close/>
                </a:path>
                <a:path w="979170" h="725805">
                  <a:moveTo>
                    <a:pt x="978649" y="10033"/>
                  </a:moveTo>
                  <a:lnTo>
                    <a:pt x="677837" y="10033"/>
                  </a:lnTo>
                  <a:lnTo>
                    <a:pt x="667194" y="81483"/>
                  </a:lnTo>
                  <a:lnTo>
                    <a:pt x="777697" y="79705"/>
                  </a:lnTo>
                  <a:lnTo>
                    <a:pt x="777697" y="371398"/>
                  </a:lnTo>
                  <a:lnTo>
                    <a:pt x="871080" y="371398"/>
                  </a:lnTo>
                  <a:lnTo>
                    <a:pt x="871080" y="79705"/>
                  </a:lnTo>
                  <a:lnTo>
                    <a:pt x="968590" y="81483"/>
                  </a:lnTo>
                  <a:lnTo>
                    <a:pt x="978649" y="10033"/>
                  </a:lnTo>
                  <a:close/>
                </a:path>
              </a:pathLst>
            </a:custGeom>
            <a:solidFill>
              <a:srgbClr val="000000"/>
            </a:solidFill>
          </p:spPr>
          <p:txBody>
            <a:bodyPr wrap="square" lIns="0" tIns="0" rIns="0" bIns="0" rtlCol="0"/>
            <a:lstStyle/>
            <a:p>
              <a:endParaRPr sz="2000" dirty="0"/>
            </a:p>
          </p:txBody>
        </p:sp>
        <p:pic>
          <p:nvPicPr>
            <p:cNvPr id="16" name="object 31">
              <a:extLst>
                <a:ext uri="{FF2B5EF4-FFF2-40B4-BE49-F238E27FC236}">
                  <a16:creationId xmlns:a16="http://schemas.microsoft.com/office/drawing/2014/main" id="{7DBCBA0D-C20B-2FBD-2D39-14201F61FFA8}"/>
                </a:ext>
              </a:extLst>
            </p:cNvPr>
            <p:cNvPicPr/>
            <p:nvPr/>
          </p:nvPicPr>
          <p:blipFill>
            <a:blip r:embed="rId7" cstate="print"/>
            <a:stretch>
              <a:fillRect/>
            </a:stretch>
          </p:blipFill>
          <p:spPr>
            <a:xfrm>
              <a:off x="7428728" y="3480403"/>
              <a:ext cx="471549" cy="141534"/>
            </a:xfrm>
            <a:prstGeom prst="rect">
              <a:avLst/>
            </a:prstGeom>
          </p:spPr>
        </p:pic>
        <p:pic>
          <p:nvPicPr>
            <p:cNvPr id="17" name="object 32">
              <a:extLst>
                <a:ext uri="{FF2B5EF4-FFF2-40B4-BE49-F238E27FC236}">
                  <a16:creationId xmlns:a16="http://schemas.microsoft.com/office/drawing/2014/main" id="{B2911EA4-C6B6-16A9-5E08-05D2EB64EB54}"/>
                </a:ext>
              </a:extLst>
            </p:cNvPr>
            <p:cNvPicPr/>
            <p:nvPr/>
          </p:nvPicPr>
          <p:blipFill>
            <a:blip r:embed="rId8" cstate="print"/>
            <a:stretch>
              <a:fillRect/>
            </a:stretch>
          </p:blipFill>
          <p:spPr>
            <a:xfrm>
              <a:off x="7926429" y="3478193"/>
              <a:ext cx="126186" cy="141131"/>
            </a:xfrm>
            <a:prstGeom prst="rect">
              <a:avLst/>
            </a:prstGeom>
          </p:spPr>
        </p:pic>
        <p:pic>
          <p:nvPicPr>
            <p:cNvPr id="18" name="object 33">
              <a:extLst>
                <a:ext uri="{FF2B5EF4-FFF2-40B4-BE49-F238E27FC236}">
                  <a16:creationId xmlns:a16="http://schemas.microsoft.com/office/drawing/2014/main" id="{6427D584-7002-A509-6A0E-C49B7BB481B1}"/>
                </a:ext>
              </a:extLst>
            </p:cNvPr>
            <p:cNvPicPr/>
            <p:nvPr/>
          </p:nvPicPr>
          <p:blipFill>
            <a:blip r:embed="rId9" cstate="print"/>
            <a:stretch>
              <a:fillRect/>
            </a:stretch>
          </p:blipFill>
          <p:spPr>
            <a:xfrm>
              <a:off x="8075087" y="3526573"/>
              <a:ext cx="150298" cy="95159"/>
            </a:xfrm>
            <a:prstGeom prst="rect">
              <a:avLst/>
            </a:prstGeom>
          </p:spPr>
        </p:pic>
        <p:pic>
          <p:nvPicPr>
            <p:cNvPr id="20" name="object 34">
              <a:extLst>
                <a:ext uri="{FF2B5EF4-FFF2-40B4-BE49-F238E27FC236}">
                  <a16:creationId xmlns:a16="http://schemas.microsoft.com/office/drawing/2014/main" id="{BE591581-1508-0D78-A1B1-6133551C554F}"/>
                </a:ext>
              </a:extLst>
            </p:cNvPr>
            <p:cNvPicPr/>
            <p:nvPr/>
          </p:nvPicPr>
          <p:blipFill>
            <a:blip r:embed="rId10" cstate="print"/>
            <a:stretch>
              <a:fillRect/>
            </a:stretch>
          </p:blipFill>
          <p:spPr>
            <a:xfrm>
              <a:off x="8289298" y="3526573"/>
              <a:ext cx="67902" cy="95158"/>
            </a:xfrm>
            <a:prstGeom prst="rect">
              <a:avLst/>
            </a:prstGeom>
          </p:spPr>
        </p:pic>
        <p:pic>
          <p:nvPicPr>
            <p:cNvPr id="21" name="object 35">
              <a:extLst>
                <a:ext uri="{FF2B5EF4-FFF2-40B4-BE49-F238E27FC236}">
                  <a16:creationId xmlns:a16="http://schemas.microsoft.com/office/drawing/2014/main" id="{5BCC288F-11F4-D5E3-2193-7EEDE6BF9C4F}"/>
                </a:ext>
              </a:extLst>
            </p:cNvPr>
            <p:cNvPicPr/>
            <p:nvPr/>
          </p:nvPicPr>
          <p:blipFill>
            <a:blip r:embed="rId11" cstate="print"/>
            <a:stretch>
              <a:fillRect/>
            </a:stretch>
          </p:blipFill>
          <p:spPr>
            <a:xfrm>
              <a:off x="8427940" y="3526572"/>
              <a:ext cx="163152" cy="136919"/>
            </a:xfrm>
            <a:prstGeom prst="rect">
              <a:avLst/>
            </a:prstGeom>
          </p:spPr>
        </p:pic>
        <p:pic>
          <p:nvPicPr>
            <p:cNvPr id="22" name="object 36">
              <a:extLst>
                <a:ext uri="{FF2B5EF4-FFF2-40B4-BE49-F238E27FC236}">
                  <a16:creationId xmlns:a16="http://schemas.microsoft.com/office/drawing/2014/main" id="{D98F7B0F-D0D0-FCE4-4859-BB09F8D28BDD}"/>
                </a:ext>
              </a:extLst>
            </p:cNvPr>
            <p:cNvPicPr/>
            <p:nvPr/>
          </p:nvPicPr>
          <p:blipFill>
            <a:blip r:embed="rId12" cstate="print"/>
            <a:stretch>
              <a:fillRect/>
            </a:stretch>
          </p:blipFill>
          <p:spPr>
            <a:xfrm>
              <a:off x="8618617" y="3487224"/>
              <a:ext cx="155528" cy="134506"/>
            </a:xfrm>
            <a:prstGeom prst="rect">
              <a:avLst/>
            </a:prstGeom>
          </p:spPr>
        </p:pic>
        <p:sp>
          <p:nvSpPr>
            <p:cNvPr id="23" name="object 37">
              <a:extLst>
                <a:ext uri="{FF2B5EF4-FFF2-40B4-BE49-F238E27FC236}">
                  <a16:creationId xmlns:a16="http://schemas.microsoft.com/office/drawing/2014/main" id="{10AE15A3-FC72-9163-C5B2-65931B4AC25A}"/>
                </a:ext>
              </a:extLst>
            </p:cNvPr>
            <p:cNvSpPr/>
            <p:nvPr/>
          </p:nvSpPr>
          <p:spPr>
            <a:xfrm>
              <a:off x="8799453" y="3526570"/>
              <a:ext cx="48895" cy="93345"/>
            </a:xfrm>
            <a:custGeom>
              <a:avLst/>
              <a:gdLst/>
              <a:ahLst/>
              <a:cxnLst/>
              <a:rect l="l" t="t" r="r" b="b"/>
              <a:pathLst>
                <a:path w="48895" h="93345">
                  <a:moveTo>
                    <a:pt x="17285" y="92749"/>
                  </a:moveTo>
                  <a:lnTo>
                    <a:pt x="0" y="92749"/>
                  </a:lnTo>
                  <a:lnTo>
                    <a:pt x="0" y="2812"/>
                  </a:lnTo>
                  <a:lnTo>
                    <a:pt x="12454" y="0"/>
                  </a:lnTo>
                  <a:lnTo>
                    <a:pt x="16886" y="11846"/>
                  </a:lnTo>
                  <a:lnTo>
                    <a:pt x="22412" y="7962"/>
                  </a:lnTo>
                  <a:lnTo>
                    <a:pt x="29374" y="4116"/>
                  </a:lnTo>
                  <a:lnTo>
                    <a:pt x="37318" y="1173"/>
                  </a:lnTo>
                  <a:lnTo>
                    <a:pt x="45785" y="0"/>
                  </a:lnTo>
                  <a:lnTo>
                    <a:pt x="47824" y="0"/>
                  </a:lnTo>
                  <a:lnTo>
                    <a:pt x="48400" y="203"/>
                  </a:lnTo>
                  <a:lnTo>
                    <a:pt x="46405" y="16863"/>
                  </a:lnTo>
                  <a:lnTo>
                    <a:pt x="44588" y="16465"/>
                  </a:lnTo>
                  <a:lnTo>
                    <a:pt x="38959" y="16465"/>
                  </a:lnTo>
                  <a:lnTo>
                    <a:pt x="31557" y="16664"/>
                  </a:lnTo>
                  <a:lnTo>
                    <a:pt x="23491" y="19272"/>
                  </a:lnTo>
                  <a:lnTo>
                    <a:pt x="17285" y="22886"/>
                  </a:lnTo>
                  <a:lnTo>
                    <a:pt x="17285" y="92749"/>
                  </a:lnTo>
                  <a:close/>
                </a:path>
              </a:pathLst>
            </a:custGeom>
            <a:solidFill>
              <a:srgbClr val="000000"/>
            </a:solidFill>
          </p:spPr>
          <p:txBody>
            <a:bodyPr wrap="square" lIns="0" tIns="0" rIns="0" bIns="0" rtlCol="0"/>
            <a:lstStyle/>
            <a:p>
              <a:endParaRPr/>
            </a:p>
          </p:txBody>
        </p:sp>
        <p:pic>
          <p:nvPicPr>
            <p:cNvPr id="26" name="object 38">
              <a:extLst>
                <a:ext uri="{FF2B5EF4-FFF2-40B4-BE49-F238E27FC236}">
                  <a16:creationId xmlns:a16="http://schemas.microsoft.com/office/drawing/2014/main" id="{F36BE961-D8D4-6A19-FC05-39FB88EB3D92}"/>
                </a:ext>
              </a:extLst>
            </p:cNvPr>
            <p:cNvPicPr/>
            <p:nvPr/>
          </p:nvPicPr>
          <p:blipFill>
            <a:blip r:embed="rId13" cstate="print"/>
            <a:stretch>
              <a:fillRect/>
            </a:stretch>
          </p:blipFill>
          <p:spPr>
            <a:xfrm>
              <a:off x="8901308" y="3480399"/>
              <a:ext cx="80401" cy="141330"/>
            </a:xfrm>
            <a:prstGeom prst="rect">
              <a:avLst/>
            </a:prstGeom>
          </p:spPr>
        </p:pic>
        <p:pic>
          <p:nvPicPr>
            <p:cNvPr id="27" name="object 39">
              <a:extLst>
                <a:ext uri="{FF2B5EF4-FFF2-40B4-BE49-F238E27FC236}">
                  <a16:creationId xmlns:a16="http://schemas.microsoft.com/office/drawing/2014/main" id="{DBC26CFB-EB10-4B06-1FCB-2464CBDAE917}"/>
                </a:ext>
              </a:extLst>
            </p:cNvPr>
            <p:cNvPicPr/>
            <p:nvPr/>
          </p:nvPicPr>
          <p:blipFill>
            <a:blip r:embed="rId14" cstate="print"/>
            <a:stretch>
              <a:fillRect/>
            </a:stretch>
          </p:blipFill>
          <p:spPr>
            <a:xfrm>
              <a:off x="9004180" y="3526570"/>
              <a:ext cx="74949" cy="95158"/>
            </a:xfrm>
            <a:prstGeom prst="rect">
              <a:avLst/>
            </a:prstGeom>
          </p:spPr>
        </p:pic>
        <p:pic>
          <p:nvPicPr>
            <p:cNvPr id="28" name="object 40">
              <a:extLst>
                <a:ext uri="{FF2B5EF4-FFF2-40B4-BE49-F238E27FC236}">
                  <a16:creationId xmlns:a16="http://schemas.microsoft.com/office/drawing/2014/main" id="{8517BF4A-4C1A-E862-A1F2-38C4E0E9D552}"/>
                </a:ext>
              </a:extLst>
            </p:cNvPr>
            <p:cNvPicPr/>
            <p:nvPr/>
          </p:nvPicPr>
          <p:blipFill>
            <a:blip r:embed="rId15" cstate="print"/>
            <a:stretch>
              <a:fillRect/>
            </a:stretch>
          </p:blipFill>
          <p:spPr>
            <a:xfrm>
              <a:off x="7221962" y="3777517"/>
              <a:ext cx="64888" cy="95158"/>
            </a:xfrm>
            <a:prstGeom prst="rect">
              <a:avLst/>
            </a:prstGeom>
          </p:spPr>
        </p:pic>
        <p:pic>
          <p:nvPicPr>
            <p:cNvPr id="29" name="object 41">
              <a:extLst>
                <a:ext uri="{FF2B5EF4-FFF2-40B4-BE49-F238E27FC236}">
                  <a16:creationId xmlns:a16="http://schemas.microsoft.com/office/drawing/2014/main" id="{1B426B28-B57A-DDB2-F1F9-7EB21C9C5DFB}"/>
                </a:ext>
              </a:extLst>
            </p:cNvPr>
            <p:cNvPicPr/>
            <p:nvPr/>
          </p:nvPicPr>
          <p:blipFill>
            <a:blip r:embed="rId16" cstate="print"/>
            <a:stretch>
              <a:fillRect/>
            </a:stretch>
          </p:blipFill>
          <p:spPr>
            <a:xfrm>
              <a:off x="7307150" y="3777517"/>
              <a:ext cx="73309" cy="95158"/>
            </a:xfrm>
            <a:prstGeom prst="rect">
              <a:avLst/>
            </a:prstGeom>
          </p:spPr>
        </p:pic>
        <p:pic>
          <p:nvPicPr>
            <p:cNvPr id="30" name="object 42">
              <a:extLst>
                <a:ext uri="{FF2B5EF4-FFF2-40B4-BE49-F238E27FC236}">
                  <a16:creationId xmlns:a16="http://schemas.microsoft.com/office/drawing/2014/main" id="{67446E56-77AA-9C61-83E0-9CEF2D3C7FDB}"/>
                </a:ext>
              </a:extLst>
            </p:cNvPr>
            <p:cNvPicPr/>
            <p:nvPr/>
          </p:nvPicPr>
          <p:blipFill>
            <a:blip r:embed="rId17" cstate="print"/>
            <a:stretch>
              <a:fillRect/>
            </a:stretch>
          </p:blipFill>
          <p:spPr>
            <a:xfrm>
              <a:off x="7402179" y="3777516"/>
              <a:ext cx="64888" cy="95158"/>
            </a:xfrm>
            <a:prstGeom prst="rect">
              <a:avLst/>
            </a:prstGeom>
          </p:spPr>
        </p:pic>
        <p:pic>
          <p:nvPicPr>
            <p:cNvPr id="31" name="object 43">
              <a:extLst>
                <a:ext uri="{FF2B5EF4-FFF2-40B4-BE49-F238E27FC236}">
                  <a16:creationId xmlns:a16="http://schemas.microsoft.com/office/drawing/2014/main" id="{7F7996B2-49FA-B462-2876-BC0D01B3A9BA}"/>
                </a:ext>
              </a:extLst>
            </p:cNvPr>
            <p:cNvPicPr/>
            <p:nvPr/>
          </p:nvPicPr>
          <p:blipFill>
            <a:blip r:embed="rId18" cstate="print"/>
            <a:stretch>
              <a:fillRect/>
            </a:stretch>
          </p:blipFill>
          <p:spPr>
            <a:xfrm>
              <a:off x="7531999" y="3728125"/>
              <a:ext cx="1550942" cy="186100"/>
            </a:xfrm>
            <a:prstGeom prst="rect">
              <a:avLst/>
            </a:prstGeom>
          </p:spPr>
        </p:pic>
        <p:pic>
          <p:nvPicPr>
            <p:cNvPr id="32" name="object 44">
              <a:extLst>
                <a:ext uri="{FF2B5EF4-FFF2-40B4-BE49-F238E27FC236}">
                  <a16:creationId xmlns:a16="http://schemas.microsoft.com/office/drawing/2014/main" id="{FF852F7D-C32E-08CD-BEBD-F0BD9029DA86}"/>
                </a:ext>
              </a:extLst>
            </p:cNvPr>
            <p:cNvPicPr/>
            <p:nvPr/>
          </p:nvPicPr>
          <p:blipFill>
            <a:blip r:embed="rId19" cstate="print"/>
            <a:stretch>
              <a:fillRect/>
            </a:stretch>
          </p:blipFill>
          <p:spPr>
            <a:xfrm>
              <a:off x="7576589" y="4028457"/>
              <a:ext cx="80357" cy="136914"/>
            </a:xfrm>
            <a:prstGeom prst="rect">
              <a:avLst/>
            </a:prstGeom>
          </p:spPr>
        </p:pic>
        <p:pic>
          <p:nvPicPr>
            <p:cNvPr id="33" name="object 45">
              <a:extLst>
                <a:ext uri="{FF2B5EF4-FFF2-40B4-BE49-F238E27FC236}">
                  <a16:creationId xmlns:a16="http://schemas.microsoft.com/office/drawing/2014/main" id="{9879AF41-C6DD-D390-F377-2B1B72532471}"/>
                </a:ext>
              </a:extLst>
            </p:cNvPr>
            <p:cNvPicPr/>
            <p:nvPr/>
          </p:nvPicPr>
          <p:blipFill>
            <a:blip r:embed="rId20" cstate="print"/>
            <a:stretch>
              <a:fillRect/>
            </a:stretch>
          </p:blipFill>
          <p:spPr>
            <a:xfrm>
              <a:off x="7678664" y="4028456"/>
              <a:ext cx="217225" cy="95159"/>
            </a:xfrm>
            <a:prstGeom prst="rect">
              <a:avLst/>
            </a:prstGeom>
          </p:spPr>
        </p:pic>
        <p:pic>
          <p:nvPicPr>
            <p:cNvPr id="34" name="object 46">
              <a:extLst>
                <a:ext uri="{FF2B5EF4-FFF2-40B4-BE49-F238E27FC236}">
                  <a16:creationId xmlns:a16="http://schemas.microsoft.com/office/drawing/2014/main" id="{882B65B7-8049-5B38-A91C-0E0BC209E41F}"/>
                </a:ext>
              </a:extLst>
            </p:cNvPr>
            <p:cNvPicPr/>
            <p:nvPr/>
          </p:nvPicPr>
          <p:blipFill>
            <a:blip r:embed="rId21" cstate="print"/>
            <a:stretch>
              <a:fillRect/>
            </a:stretch>
          </p:blipFill>
          <p:spPr>
            <a:xfrm>
              <a:off x="7923414" y="4028456"/>
              <a:ext cx="80357" cy="136914"/>
            </a:xfrm>
            <a:prstGeom prst="rect">
              <a:avLst/>
            </a:prstGeom>
          </p:spPr>
        </p:pic>
        <p:pic>
          <p:nvPicPr>
            <p:cNvPr id="35" name="object 47">
              <a:extLst>
                <a:ext uri="{FF2B5EF4-FFF2-40B4-BE49-F238E27FC236}">
                  <a16:creationId xmlns:a16="http://schemas.microsoft.com/office/drawing/2014/main" id="{85F65283-7162-58B0-F3D6-3CE0A9C886F6}"/>
                </a:ext>
              </a:extLst>
            </p:cNvPr>
            <p:cNvPicPr/>
            <p:nvPr/>
          </p:nvPicPr>
          <p:blipFill>
            <a:blip r:embed="rId22" cstate="print"/>
            <a:stretch>
              <a:fillRect/>
            </a:stretch>
          </p:blipFill>
          <p:spPr>
            <a:xfrm>
              <a:off x="8025489" y="4028455"/>
              <a:ext cx="134386" cy="95158"/>
            </a:xfrm>
            <a:prstGeom prst="rect">
              <a:avLst/>
            </a:prstGeom>
          </p:spPr>
        </p:pic>
        <p:pic>
          <p:nvPicPr>
            <p:cNvPr id="36" name="object 48">
              <a:extLst>
                <a:ext uri="{FF2B5EF4-FFF2-40B4-BE49-F238E27FC236}">
                  <a16:creationId xmlns:a16="http://schemas.microsoft.com/office/drawing/2014/main" id="{5DF47B8C-D97A-02D7-A55C-837ACD83EE05}"/>
                </a:ext>
              </a:extLst>
            </p:cNvPr>
            <p:cNvPicPr/>
            <p:nvPr/>
          </p:nvPicPr>
          <p:blipFill>
            <a:blip r:embed="rId23" cstate="print"/>
            <a:stretch>
              <a:fillRect/>
            </a:stretch>
          </p:blipFill>
          <p:spPr>
            <a:xfrm>
              <a:off x="8181594" y="4028455"/>
              <a:ext cx="73354" cy="92749"/>
            </a:xfrm>
            <a:prstGeom prst="rect">
              <a:avLst/>
            </a:prstGeom>
          </p:spPr>
        </p:pic>
        <p:pic>
          <p:nvPicPr>
            <p:cNvPr id="37" name="object 49">
              <a:extLst>
                <a:ext uri="{FF2B5EF4-FFF2-40B4-BE49-F238E27FC236}">
                  <a16:creationId xmlns:a16="http://schemas.microsoft.com/office/drawing/2014/main" id="{B8601AFC-5C80-18B6-F6D5-31CE155474A1}"/>
                </a:ext>
              </a:extLst>
            </p:cNvPr>
            <p:cNvPicPr/>
            <p:nvPr/>
          </p:nvPicPr>
          <p:blipFill>
            <a:blip r:embed="rId24" cstate="print"/>
            <a:stretch>
              <a:fillRect/>
            </a:stretch>
          </p:blipFill>
          <p:spPr>
            <a:xfrm>
              <a:off x="8275204" y="3982279"/>
              <a:ext cx="80401" cy="141334"/>
            </a:xfrm>
            <a:prstGeom prst="rect">
              <a:avLst/>
            </a:prstGeom>
          </p:spPr>
        </p:pic>
        <p:pic>
          <p:nvPicPr>
            <p:cNvPr id="38" name="object 50">
              <a:extLst>
                <a:ext uri="{FF2B5EF4-FFF2-40B4-BE49-F238E27FC236}">
                  <a16:creationId xmlns:a16="http://schemas.microsoft.com/office/drawing/2014/main" id="{B6A3D1B3-34A0-2F02-756A-F5A0FC589012}"/>
                </a:ext>
              </a:extLst>
            </p:cNvPr>
            <p:cNvPicPr/>
            <p:nvPr/>
          </p:nvPicPr>
          <p:blipFill>
            <a:blip r:embed="rId25" cstate="print"/>
            <a:stretch>
              <a:fillRect/>
            </a:stretch>
          </p:blipFill>
          <p:spPr>
            <a:xfrm>
              <a:off x="8381712" y="3982278"/>
              <a:ext cx="122152" cy="141334"/>
            </a:xfrm>
            <a:prstGeom prst="rect">
              <a:avLst/>
            </a:prstGeom>
          </p:spPr>
        </p:pic>
        <p:pic>
          <p:nvPicPr>
            <p:cNvPr id="39" name="object 51">
              <a:extLst>
                <a:ext uri="{FF2B5EF4-FFF2-40B4-BE49-F238E27FC236}">
                  <a16:creationId xmlns:a16="http://schemas.microsoft.com/office/drawing/2014/main" id="{45ECA92C-D08A-E702-E765-74EF3DA41834}"/>
                </a:ext>
              </a:extLst>
            </p:cNvPr>
            <p:cNvPicPr/>
            <p:nvPr/>
          </p:nvPicPr>
          <p:blipFill>
            <a:blip r:embed="rId26" cstate="print"/>
            <a:stretch>
              <a:fillRect/>
            </a:stretch>
          </p:blipFill>
          <p:spPr>
            <a:xfrm>
              <a:off x="8525583" y="4028453"/>
              <a:ext cx="165146" cy="95358"/>
            </a:xfrm>
            <a:prstGeom prst="rect">
              <a:avLst/>
            </a:prstGeom>
          </p:spPr>
        </p:pic>
        <p:pic>
          <p:nvPicPr>
            <p:cNvPr id="40" name="object 52">
              <a:extLst>
                <a:ext uri="{FF2B5EF4-FFF2-40B4-BE49-F238E27FC236}">
                  <a16:creationId xmlns:a16="http://schemas.microsoft.com/office/drawing/2014/main" id="{1CB19F01-4528-605C-E8D0-AA5DAD6F9560}"/>
                </a:ext>
              </a:extLst>
            </p:cNvPr>
            <p:cNvPicPr/>
            <p:nvPr/>
          </p:nvPicPr>
          <p:blipFill>
            <a:blip r:embed="rId27" cstate="print"/>
            <a:stretch>
              <a:fillRect/>
            </a:stretch>
          </p:blipFill>
          <p:spPr>
            <a:xfrm>
              <a:off x="8755664" y="4028452"/>
              <a:ext cx="163152" cy="136915"/>
            </a:xfrm>
            <a:prstGeom prst="rect">
              <a:avLst/>
            </a:prstGeom>
          </p:spPr>
        </p:pic>
        <p:pic>
          <p:nvPicPr>
            <p:cNvPr id="41" name="object 53">
              <a:extLst>
                <a:ext uri="{FF2B5EF4-FFF2-40B4-BE49-F238E27FC236}">
                  <a16:creationId xmlns:a16="http://schemas.microsoft.com/office/drawing/2014/main" id="{79DEA899-9805-9ECD-87E0-D338A314A13A}"/>
                </a:ext>
              </a:extLst>
            </p:cNvPr>
            <p:cNvPicPr/>
            <p:nvPr/>
          </p:nvPicPr>
          <p:blipFill>
            <a:blip r:embed="rId28" cstate="print"/>
            <a:stretch>
              <a:fillRect/>
            </a:stretch>
          </p:blipFill>
          <p:spPr>
            <a:xfrm>
              <a:off x="8946339" y="4028451"/>
              <a:ext cx="126984" cy="95158"/>
            </a:xfrm>
            <a:prstGeom prst="rect">
              <a:avLst/>
            </a:prstGeom>
          </p:spPr>
        </p:pic>
        <p:pic>
          <p:nvPicPr>
            <p:cNvPr id="42" name="object 54">
              <a:extLst>
                <a:ext uri="{FF2B5EF4-FFF2-40B4-BE49-F238E27FC236}">
                  <a16:creationId xmlns:a16="http://schemas.microsoft.com/office/drawing/2014/main" id="{1BB16604-33F9-61A8-6239-DD497E6298B6}"/>
                </a:ext>
              </a:extLst>
            </p:cNvPr>
            <p:cNvPicPr/>
            <p:nvPr/>
          </p:nvPicPr>
          <p:blipFill>
            <a:blip r:embed="rId29" cstate="print"/>
            <a:stretch>
              <a:fillRect/>
            </a:stretch>
          </p:blipFill>
          <p:spPr>
            <a:xfrm>
              <a:off x="7311583" y="4279394"/>
              <a:ext cx="80357" cy="136914"/>
            </a:xfrm>
            <a:prstGeom prst="rect">
              <a:avLst/>
            </a:prstGeom>
          </p:spPr>
        </p:pic>
        <p:pic>
          <p:nvPicPr>
            <p:cNvPr id="43" name="object 55">
              <a:extLst>
                <a:ext uri="{FF2B5EF4-FFF2-40B4-BE49-F238E27FC236}">
                  <a16:creationId xmlns:a16="http://schemas.microsoft.com/office/drawing/2014/main" id="{22D3B582-B17F-E7A4-5713-9469F5138E1D}"/>
                </a:ext>
              </a:extLst>
            </p:cNvPr>
            <p:cNvPicPr/>
            <p:nvPr/>
          </p:nvPicPr>
          <p:blipFill>
            <a:blip r:embed="rId30" cstate="print"/>
            <a:stretch>
              <a:fillRect/>
            </a:stretch>
          </p:blipFill>
          <p:spPr>
            <a:xfrm>
              <a:off x="7413613" y="4279393"/>
              <a:ext cx="304010" cy="95159"/>
            </a:xfrm>
            <a:prstGeom prst="rect">
              <a:avLst/>
            </a:prstGeom>
          </p:spPr>
        </p:pic>
        <p:pic>
          <p:nvPicPr>
            <p:cNvPr id="44" name="object 56">
              <a:extLst>
                <a:ext uri="{FF2B5EF4-FFF2-40B4-BE49-F238E27FC236}">
                  <a16:creationId xmlns:a16="http://schemas.microsoft.com/office/drawing/2014/main" id="{13BD1E20-3C1B-69C0-4D11-2A4796683E40}"/>
                </a:ext>
              </a:extLst>
            </p:cNvPr>
            <p:cNvPicPr/>
            <p:nvPr/>
          </p:nvPicPr>
          <p:blipFill>
            <a:blip r:embed="rId31" cstate="print"/>
            <a:stretch>
              <a:fillRect/>
            </a:stretch>
          </p:blipFill>
          <p:spPr>
            <a:xfrm>
              <a:off x="7739342" y="4263733"/>
              <a:ext cx="230655" cy="110817"/>
            </a:xfrm>
            <a:prstGeom prst="rect">
              <a:avLst/>
            </a:prstGeom>
          </p:spPr>
        </p:pic>
        <p:sp>
          <p:nvSpPr>
            <p:cNvPr id="45" name="object 57">
              <a:extLst>
                <a:ext uri="{FF2B5EF4-FFF2-40B4-BE49-F238E27FC236}">
                  <a16:creationId xmlns:a16="http://schemas.microsoft.com/office/drawing/2014/main" id="{44233C53-68B6-B18F-6D44-31C5622DF1C7}"/>
                </a:ext>
              </a:extLst>
            </p:cNvPr>
            <p:cNvSpPr/>
            <p:nvPr/>
          </p:nvSpPr>
          <p:spPr>
            <a:xfrm>
              <a:off x="7997521" y="4279391"/>
              <a:ext cx="48895" cy="93345"/>
            </a:xfrm>
            <a:custGeom>
              <a:avLst/>
              <a:gdLst/>
              <a:ahLst/>
              <a:cxnLst/>
              <a:rect l="l" t="t" r="r" b="b"/>
              <a:pathLst>
                <a:path w="48895" h="93345">
                  <a:moveTo>
                    <a:pt x="17285" y="92749"/>
                  </a:moveTo>
                  <a:lnTo>
                    <a:pt x="0" y="92749"/>
                  </a:lnTo>
                  <a:lnTo>
                    <a:pt x="0" y="2812"/>
                  </a:lnTo>
                  <a:lnTo>
                    <a:pt x="12454" y="0"/>
                  </a:lnTo>
                  <a:lnTo>
                    <a:pt x="16886" y="11846"/>
                  </a:lnTo>
                  <a:lnTo>
                    <a:pt x="22437" y="7962"/>
                  </a:lnTo>
                  <a:lnTo>
                    <a:pt x="29413" y="4116"/>
                  </a:lnTo>
                  <a:lnTo>
                    <a:pt x="37362" y="1173"/>
                  </a:lnTo>
                  <a:lnTo>
                    <a:pt x="45829" y="0"/>
                  </a:lnTo>
                  <a:lnTo>
                    <a:pt x="47824" y="0"/>
                  </a:lnTo>
                  <a:lnTo>
                    <a:pt x="48444" y="203"/>
                  </a:lnTo>
                  <a:lnTo>
                    <a:pt x="46450" y="16863"/>
                  </a:lnTo>
                  <a:lnTo>
                    <a:pt x="44633" y="16465"/>
                  </a:lnTo>
                  <a:lnTo>
                    <a:pt x="39004" y="16465"/>
                  </a:lnTo>
                  <a:lnTo>
                    <a:pt x="31557" y="16664"/>
                  </a:lnTo>
                  <a:lnTo>
                    <a:pt x="23535" y="19272"/>
                  </a:lnTo>
                  <a:lnTo>
                    <a:pt x="17285" y="22886"/>
                  </a:lnTo>
                  <a:lnTo>
                    <a:pt x="17285" y="92749"/>
                  </a:lnTo>
                  <a:close/>
                </a:path>
              </a:pathLst>
            </a:custGeom>
            <a:solidFill>
              <a:srgbClr val="000000"/>
            </a:solidFill>
          </p:spPr>
          <p:txBody>
            <a:bodyPr wrap="square" lIns="0" tIns="0" rIns="0" bIns="0" rtlCol="0"/>
            <a:lstStyle/>
            <a:p>
              <a:endParaRPr/>
            </a:p>
          </p:txBody>
        </p:sp>
        <p:pic>
          <p:nvPicPr>
            <p:cNvPr id="46" name="object 58">
              <a:extLst>
                <a:ext uri="{FF2B5EF4-FFF2-40B4-BE49-F238E27FC236}">
                  <a16:creationId xmlns:a16="http://schemas.microsoft.com/office/drawing/2014/main" id="{9869DD9A-CABA-9B4F-75FA-C9AE8ED33581}"/>
                </a:ext>
              </a:extLst>
            </p:cNvPr>
            <p:cNvPicPr/>
            <p:nvPr/>
          </p:nvPicPr>
          <p:blipFill>
            <a:blip r:embed="rId32" cstate="print"/>
            <a:stretch>
              <a:fillRect/>
            </a:stretch>
          </p:blipFill>
          <p:spPr>
            <a:xfrm>
              <a:off x="8105226" y="4279391"/>
              <a:ext cx="73354" cy="95158"/>
            </a:xfrm>
            <a:prstGeom prst="rect">
              <a:avLst/>
            </a:prstGeom>
          </p:spPr>
        </p:pic>
        <p:pic>
          <p:nvPicPr>
            <p:cNvPr id="47" name="object 59">
              <a:extLst>
                <a:ext uri="{FF2B5EF4-FFF2-40B4-BE49-F238E27FC236}">
                  <a16:creationId xmlns:a16="http://schemas.microsoft.com/office/drawing/2014/main" id="{EFE0B36E-5392-C14F-93F7-893DD8734BB3}"/>
                </a:ext>
              </a:extLst>
            </p:cNvPr>
            <p:cNvPicPr/>
            <p:nvPr/>
          </p:nvPicPr>
          <p:blipFill>
            <a:blip r:embed="rId33" cstate="print"/>
            <a:stretch>
              <a:fillRect/>
            </a:stretch>
          </p:blipFill>
          <p:spPr>
            <a:xfrm>
              <a:off x="8207523" y="4279391"/>
              <a:ext cx="73309" cy="92749"/>
            </a:xfrm>
            <a:prstGeom prst="rect">
              <a:avLst/>
            </a:prstGeom>
          </p:spPr>
        </p:pic>
        <p:pic>
          <p:nvPicPr>
            <p:cNvPr id="48" name="object 60">
              <a:extLst>
                <a:ext uri="{FF2B5EF4-FFF2-40B4-BE49-F238E27FC236}">
                  <a16:creationId xmlns:a16="http://schemas.microsoft.com/office/drawing/2014/main" id="{5B83CB72-41D0-8ED1-E0A1-DB4432CD0307}"/>
                </a:ext>
              </a:extLst>
            </p:cNvPr>
            <p:cNvPicPr/>
            <p:nvPr/>
          </p:nvPicPr>
          <p:blipFill>
            <a:blip r:embed="rId34" cstate="print"/>
            <a:stretch>
              <a:fillRect/>
            </a:stretch>
          </p:blipFill>
          <p:spPr>
            <a:xfrm>
              <a:off x="8351573" y="4279389"/>
              <a:ext cx="213812" cy="95159"/>
            </a:xfrm>
            <a:prstGeom prst="rect">
              <a:avLst/>
            </a:prstGeom>
          </p:spPr>
        </p:pic>
        <p:pic>
          <p:nvPicPr>
            <p:cNvPr id="49" name="object 61">
              <a:extLst>
                <a:ext uri="{FF2B5EF4-FFF2-40B4-BE49-F238E27FC236}">
                  <a16:creationId xmlns:a16="http://schemas.microsoft.com/office/drawing/2014/main" id="{E9A2AE18-97AE-B901-5131-74F99A6CECE6}"/>
                </a:ext>
              </a:extLst>
            </p:cNvPr>
            <p:cNvPicPr/>
            <p:nvPr/>
          </p:nvPicPr>
          <p:blipFill>
            <a:blip r:embed="rId35" cstate="print"/>
            <a:stretch>
              <a:fillRect/>
            </a:stretch>
          </p:blipFill>
          <p:spPr>
            <a:xfrm>
              <a:off x="8585641" y="4279389"/>
              <a:ext cx="73354" cy="95158"/>
            </a:xfrm>
            <a:prstGeom prst="rect">
              <a:avLst/>
            </a:prstGeom>
          </p:spPr>
        </p:pic>
        <p:pic>
          <p:nvPicPr>
            <p:cNvPr id="50" name="object 62">
              <a:extLst>
                <a:ext uri="{FF2B5EF4-FFF2-40B4-BE49-F238E27FC236}">
                  <a16:creationId xmlns:a16="http://schemas.microsoft.com/office/drawing/2014/main" id="{F9FF5876-7686-6A5C-8035-450C504B6B17}"/>
                </a:ext>
              </a:extLst>
            </p:cNvPr>
            <p:cNvPicPr/>
            <p:nvPr/>
          </p:nvPicPr>
          <p:blipFill>
            <a:blip r:embed="rId36" cstate="print"/>
            <a:stretch>
              <a:fillRect/>
            </a:stretch>
          </p:blipFill>
          <p:spPr>
            <a:xfrm>
              <a:off x="8687937" y="4233217"/>
              <a:ext cx="183053" cy="141330"/>
            </a:xfrm>
            <a:prstGeom prst="rect">
              <a:avLst/>
            </a:prstGeom>
          </p:spPr>
        </p:pic>
        <p:pic>
          <p:nvPicPr>
            <p:cNvPr id="51" name="object 63">
              <a:extLst>
                <a:ext uri="{FF2B5EF4-FFF2-40B4-BE49-F238E27FC236}">
                  <a16:creationId xmlns:a16="http://schemas.microsoft.com/office/drawing/2014/main" id="{35067BDC-336A-3369-6060-8E8C9111C678}"/>
                </a:ext>
              </a:extLst>
            </p:cNvPr>
            <p:cNvPicPr/>
            <p:nvPr/>
          </p:nvPicPr>
          <p:blipFill>
            <a:blip r:embed="rId37" cstate="print"/>
            <a:stretch>
              <a:fillRect/>
            </a:stretch>
          </p:blipFill>
          <p:spPr>
            <a:xfrm>
              <a:off x="8891290" y="4233216"/>
              <a:ext cx="80357" cy="141330"/>
            </a:xfrm>
            <a:prstGeom prst="rect">
              <a:avLst/>
            </a:prstGeom>
          </p:spPr>
        </p:pic>
        <p:pic>
          <p:nvPicPr>
            <p:cNvPr id="52" name="object 64">
              <a:extLst>
                <a:ext uri="{FF2B5EF4-FFF2-40B4-BE49-F238E27FC236}">
                  <a16:creationId xmlns:a16="http://schemas.microsoft.com/office/drawing/2014/main" id="{7FA4E54E-DAA1-6965-90C5-1BD8C1ADF801}"/>
                </a:ext>
              </a:extLst>
            </p:cNvPr>
            <p:cNvPicPr/>
            <p:nvPr/>
          </p:nvPicPr>
          <p:blipFill>
            <a:blip r:embed="rId38" cstate="print"/>
            <a:stretch>
              <a:fillRect/>
            </a:stretch>
          </p:blipFill>
          <p:spPr>
            <a:xfrm>
              <a:off x="8993366" y="4279387"/>
              <a:ext cx="85764" cy="95362"/>
            </a:xfrm>
            <a:prstGeom prst="rect">
              <a:avLst/>
            </a:prstGeom>
          </p:spPr>
        </p:pic>
        <p:pic>
          <p:nvPicPr>
            <p:cNvPr id="53" name="object 65">
              <a:extLst>
                <a:ext uri="{FF2B5EF4-FFF2-40B4-BE49-F238E27FC236}">
                  <a16:creationId xmlns:a16="http://schemas.microsoft.com/office/drawing/2014/main" id="{744C010B-0933-F1B2-3C36-17FE5A370277}"/>
                </a:ext>
              </a:extLst>
            </p:cNvPr>
            <p:cNvPicPr/>
            <p:nvPr/>
          </p:nvPicPr>
          <p:blipFill>
            <a:blip r:embed="rId39" cstate="print"/>
            <a:stretch>
              <a:fillRect/>
            </a:stretch>
          </p:blipFill>
          <p:spPr>
            <a:xfrm>
              <a:off x="7515910" y="4527926"/>
              <a:ext cx="80357" cy="139324"/>
            </a:xfrm>
            <a:prstGeom prst="rect">
              <a:avLst/>
            </a:prstGeom>
          </p:spPr>
        </p:pic>
        <p:pic>
          <p:nvPicPr>
            <p:cNvPr id="54" name="object 66">
              <a:extLst>
                <a:ext uri="{FF2B5EF4-FFF2-40B4-BE49-F238E27FC236}">
                  <a16:creationId xmlns:a16="http://schemas.microsoft.com/office/drawing/2014/main" id="{EFB96DBB-A4F0-C77F-C55E-0FE9B229B1CA}"/>
                </a:ext>
              </a:extLst>
            </p:cNvPr>
            <p:cNvPicPr/>
            <p:nvPr/>
          </p:nvPicPr>
          <p:blipFill>
            <a:blip r:embed="rId35" cstate="print"/>
            <a:stretch>
              <a:fillRect/>
            </a:stretch>
          </p:blipFill>
          <p:spPr>
            <a:xfrm>
              <a:off x="7623792" y="4530334"/>
              <a:ext cx="73354" cy="95158"/>
            </a:xfrm>
            <a:prstGeom prst="rect">
              <a:avLst/>
            </a:prstGeom>
          </p:spPr>
        </p:pic>
        <p:pic>
          <p:nvPicPr>
            <p:cNvPr id="55" name="object 67">
              <a:extLst>
                <a:ext uri="{FF2B5EF4-FFF2-40B4-BE49-F238E27FC236}">
                  <a16:creationId xmlns:a16="http://schemas.microsoft.com/office/drawing/2014/main" id="{3B95156A-2806-8C11-163A-E825D3E8BBC0}"/>
                </a:ext>
              </a:extLst>
            </p:cNvPr>
            <p:cNvPicPr/>
            <p:nvPr/>
          </p:nvPicPr>
          <p:blipFill>
            <a:blip r:embed="rId40" cstate="print"/>
            <a:stretch>
              <a:fillRect/>
            </a:stretch>
          </p:blipFill>
          <p:spPr>
            <a:xfrm>
              <a:off x="7719662" y="4530334"/>
              <a:ext cx="74949" cy="95158"/>
            </a:xfrm>
            <a:prstGeom prst="rect">
              <a:avLst/>
            </a:prstGeom>
          </p:spPr>
        </p:pic>
        <p:pic>
          <p:nvPicPr>
            <p:cNvPr id="56" name="object 68">
              <a:extLst>
                <a:ext uri="{FF2B5EF4-FFF2-40B4-BE49-F238E27FC236}">
                  <a16:creationId xmlns:a16="http://schemas.microsoft.com/office/drawing/2014/main" id="{E9C1BF4D-AA45-E9BF-6E1C-255FAB65E754}"/>
                </a:ext>
              </a:extLst>
            </p:cNvPr>
            <p:cNvPicPr/>
            <p:nvPr/>
          </p:nvPicPr>
          <p:blipFill>
            <a:blip r:embed="rId41" cstate="print"/>
            <a:stretch>
              <a:fillRect/>
            </a:stretch>
          </p:blipFill>
          <p:spPr>
            <a:xfrm>
              <a:off x="7853074" y="4490986"/>
              <a:ext cx="210355" cy="134705"/>
            </a:xfrm>
            <a:prstGeom prst="rect">
              <a:avLst/>
            </a:prstGeom>
          </p:spPr>
        </p:pic>
        <p:pic>
          <p:nvPicPr>
            <p:cNvPr id="57" name="object 69">
              <a:extLst>
                <a:ext uri="{FF2B5EF4-FFF2-40B4-BE49-F238E27FC236}">
                  <a16:creationId xmlns:a16="http://schemas.microsoft.com/office/drawing/2014/main" id="{F2E480C2-787B-BB02-7F1D-9FC6BAE2AF56}"/>
                </a:ext>
              </a:extLst>
            </p:cNvPr>
            <p:cNvPicPr/>
            <p:nvPr/>
          </p:nvPicPr>
          <p:blipFill>
            <a:blip r:embed="rId42" cstate="print"/>
            <a:stretch>
              <a:fillRect/>
            </a:stretch>
          </p:blipFill>
          <p:spPr>
            <a:xfrm>
              <a:off x="8088738" y="4530332"/>
              <a:ext cx="73354" cy="92749"/>
            </a:xfrm>
            <a:prstGeom prst="rect">
              <a:avLst/>
            </a:prstGeom>
          </p:spPr>
        </p:pic>
        <p:pic>
          <p:nvPicPr>
            <p:cNvPr id="58" name="object 70">
              <a:extLst>
                <a:ext uri="{FF2B5EF4-FFF2-40B4-BE49-F238E27FC236}">
                  <a16:creationId xmlns:a16="http://schemas.microsoft.com/office/drawing/2014/main" id="{223B88AD-96AF-CB4B-A1F3-0E713A10F9E1}"/>
                </a:ext>
              </a:extLst>
            </p:cNvPr>
            <p:cNvPicPr/>
            <p:nvPr/>
          </p:nvPicPr>
          <p:blipFill>
            <a:blip r:embed="rId43" cstate="print"/>
            <a:stretch>
              <a:fillRect/>
            </a:stretch>
          </p:blipFill>
          <p:spPr>
            <a:xfrm>
              <a:off x="8183190" y="4484155"/>
              <a:ext cx="208582" cy="141335"/>
            </a:xfrm>
            <a:prstGeom prst="rect">
              <a:avLst/>
            </a:prstGeom>
          </p:spPr>
        </p:pic>
        <p:pic>
          <p:nvPicPr>
            <p:cNvPr id="59" name="object 71">
              <a:extLst>
                <a:ext uri="{FF2B5EF4-FFF2-40B4-BE49-F238E27FC236}">
                  <a16:creationId xmlns:a16="http://schemas.microsoft.com/office/drawing/2014/main" id="{4484682C-AA2E-2F3E-78BC-E0C16A3A37C2}"/>
                </a:ext>
              </a:extLst>
            </p:cNvPr>
            <p:cNvPicPr/>
            <p:nvPr/>
          </p:nvPicPr>
          <p:blipFill>
            <a:blip r:embed="rId44" cstate="print"/>
            <a:stretch>
              <a:fillRect/>
            </a:stretch>
          </p:blipFill>
          <p:spPr>
            <a:xfrm>
              <a:off x="8413846" y="4530331"/>
              <a:ext cx="67946" cy="95158"/>
            </a:xfrm>
            <a:prstGeom prst="rect">
              <a:avLst/>
            </a:prstGeom>
          </p:spPr>
        </p:pic>
        <p:pic>
          <p:nvPicPr>
            <p:cNvPr id="60" name="object 72">
              <a:extLst>
                <a:ext uri="{FF2B5EF4-FFF2-40B4-BE49-F238E27FC236}">
                  <a16:creationId xmlns:a16="http://schemas.microsoft.com/office/drawing/2014/main" id="{F7582FDB-9442-AD49-9F06-E0E1D7AEF785}"/>
                </a:ext>
              </a:extLst>
            </p:cNvPr>
            <p:cNvPicPr/>
            <p:nvPr/>
          </p:nvPicPr>
          <p:blipFill>
            <a:blip r:embed="rId45" cstate="print"/>
            <a:stretch>
              <a:fillRect/>
            </a:stretch>
          </p:blipFill>
          <p:spPr>
            <a:xfrm>
              <a:off x="8546060" y="4530330"/>
              <a:ext cx="167806" cy="95358"/>
            </a:xfrm>
            <a:prstGeom prst="rect">
              <a:avLst/>
            </a:prstGeom>
          </p:spPr>
        </p:pic>
        <p:pic>
          <p:nvPicPr>
            <p:cNvPr id="61" name="object 73">
              <a:extLst>
                <a:ext uri="{FF2B5EF4-FFF2-40B4-BE49-F238E27FC236}">
                  <a16:creationId xmlns:a16="http://schemas.microsoft.com/office/drawing/2014/main" id="{B42F7F99-C03E-4B55-5E4C-E9FD2E4EC1BB}"/>
                </a:ext>
              </a:extLst>
            </p:cNvPr>
            <p:cNvPicPr/>
            <p:nvPr/>
          </p:nvPicPr>
          <p:blipFill>
            <a:blip r:embed="rId46" cstate="print"/>
            <a:stretch>
              <a:fillRect/>
            </a:stretch>
          </p:blipFill>
          <p:spPr>
            <a:xfrm>
              <a:off x="8735540" y="4530330"/>
              <a:ext cx="73354" cy="92749"/>
            </a:xfrm>
            <a:prstGeom prst="rect">
              <a:avLst/>
            </a:prstGeom>
          </p:spPr>
        </p:pic>
        <p:pic>
          <p:nvPicPr>
            <p:cNvPr id="62" name="object 74">
              <a:extLst>
                <a:ext uri="{FF2B5EF4-FFF2-40B4-BE49-F238E27FC236}">
                  <a16:creationId xmlns:a16="http://schemas.microsoft.com/office/drawing/2014/main" id="{612213BF-E03A-EE4A-235E-FFB20A464E0B}"/>
                </a:ext>
              </a:extLst>
            </p:cNvPr>
            <p:cNvPicPr/>
            <p:nvPr/>
          </p:nvPicPr>
          <p:blipFill>
            <a:blip r:embed="rId47" cstate="print"/>
            <a:stretch>
              <a:fillRect/>
            </a:stretch>
          </p:blipFill>
          <p:spPr>
            <a:xfrm>
              <a:off x="8879633" y="4484154"/>
              <a:ext cx="114308" cy="141334"/>
            </a:xfrm>
            <a:prstGeom prst="rect">
              <a:avLst/>
            </a:prstGeom>
          </p:spPr>
        </p:pic>
        <p:pic>
          <p:nvPicPr>
            <p:cNvPr id="63" name="object 75">
              <a:extLst>
                <a:ext uri="{FF2B5EF4-FFF2-40B4-BE49-F238E27FC236}">
                  <a16:creationId xmlns:a16="http://schemas.microsoft.com/office/drawing/2014/main" id="{FFB20C25-78C6-75AD-3C39-BA139494E5C4}"/>
                </a:ext>
              </a:extLst>
            </p:cNvPr>
            <p:cNvPicPr/>
            <p:nvPr/>
          </p:nvPicPr>
          <p:blipFill>
            <a:blip r:embed="rId48" cstate="print"/>
            <a:stretch>
              <a:fillRect/>
            </a:stretch>
          </p:blipFill>
          <p:spPr>
            <a:xfrm>
              <a:off x="9014242" y="4530328"/>
              <a:ext cx="64888" cy="95158"/>
            </a:xfrm>
            <a:prstGeom prst="rect">
              <a:avLst/>
            </a:prstGeom>
          </p:spPr>
        </p:pic>
        <p:pic>
          <p:nvPicPr>
            <p:cNvPr id="64" name="object 76">
              <a:extLst>
                <a:ext uri="{FF2B5EF4-FFF2-40B4-BE49-F238E27FC236}">
                  <a16:creationId xmlns:a16="http://schemas.microsoft.com/office/drawing/2014/main" id="{2B10BA4B-CB39-5D00-FD4A-715383CE70BF}"/>
                </a:ext>
              </a:extLst>
            </p:cNvPr>
            <p:cNvPicPr/>
            <p:nvPr/>
          </p:nvPicPr>
          <p:blipFill>
            <a:blip r:embed="rId49" cstate="print"/>
            <a:stretch>
              <a:fillRect/>
            </a:stretch>
          </p:blipFill>
          <p:spPr>
            <a:xfrm>
              <a:off x="7468308" y="4735097"/>
              <a:ext cx="1606833" cy="183094"/>
            </a:xfrm>
            <a:prstGeom prst="rect">
              <a:avLst/>
            </a:prstGeom>
          </p:spPr>
        </p:pic>
        <p:pic>
          <p:nvPicPr>
            <p:cNvPr id="65" name="object 77">
              <a:extLst>
                <a:ext uri="{FF2B5EF4-FFF2-40B4-BE49-F238E27FC236}">
                  <a16:creationId xmlns:a16="http://schemas.microsoft.com/office/drawing/2014/main" id="{150780C5-EC52-7CAD-92EF-835AD78C98C1}"/>
                </a:ext>
              </a:extLst>
            </p:cNvPr>
            <p:cNvPicPr/>
            <p:nvPr/>
          </p:nvPicPr>
          <p:blipFill>
            <a:blip r:embed="rId50" cstate="print"/>
            <a:stretch>
              <a:fillRect/>
            </a:stretch>
          </p:blipFill>
          <p:spPr>
            <a:xfrm>
              <a:off x="8178987" y="2807352"/>
              <a:ext cx="248135" cy="251953"/>
            </a:xfrm>
            <a:prstGeom prst="rect">
              <a:avLst/>
            </a:prstGeom>
          </p:spPr>
        </p:pic>
      </p:gr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70" name="Imagen 69">
            <a:extLst>
              <a:ext uri="{FF2B5EF4-FFF2-40B4-BE49-F238E27FC236}">
                <a16:creationId xmlns:a16="http://schemas.microsoft.com/office/drawing/2014/main" id="{912C8F39-51C3-C7CB-DABA-2408E2C71D73}"/>
              </a:ext>
            </a:extLst>
          </p:cNvPr>
          <p:cNvPicPr>
            <a:picLocks noChangeAspect="1"/>
          </p:cNvPicPr>
          <p:nvPr/>
        </p:nvPicPr>
        <p:blipFill>
          <a:blip r:embed="rId51"/>
          <a:stretch>
            <a:fillRect/>
          </a:stretch>
        </p:blipFill>
        <p:spPr>
          <a:xfrm>
            <a:off x="3178040" y="2968997"/>
            <a:ext cx="763740" cy="357233"/>
          </a:xfrm>
          <a:prstGeom prst="rect">
            <a:avLst/>
          </a:prstGeom>
        </p:spPr>
      </p:pic>
      <p:pic>
        <p:nvPicPr>
          <p:cNvPr id="71" name="Imagen 70">
            <a:extLst>
              <a:ext uri="{FF2B5EF4-FFF2-40B4-BE49-F238E27FC236}">
                <a16:creationId xmlns:a16="http://schemas.microsoft.com/office/drawing/2014/main" id="{D8C9F25F-7DD1-CA4B-2C91-76A1CD8A7872}"/>
              </a:ext>
            </a:extLst>
          </p:cNvPr>
          <p:cNvPicPr>
            <a:picLocks noChangeAspect="1"/>
          </p:cNvPicPr>
          <p:nvPr/>
        </p:nvPicPr>
        <p:blipFill>
          <a:blip r:embed="rId51"/>
          <a:stretch>
            <a:fillRect/>
          </a:stretch>
        </p:blipFill>
        <p:spPr>
          <a:xfrm>
            <a:off x="4000418" y="2924379"/>
            <a:ext cx="763740" cy="357233"/>
          </a:xfrm>
          <a:prstGeom prst="rect">
            <a:avLst/>
          </a:prstGeom>
        </p:spPr>
      </p:pic>
      <p:pic>
        <p:nvPicPr>
          <p:cNvPr id="72" name="Imagen 71">
            <a:extLst>
              <a:ext uri="{FF2B5EF4-FFF2-40B4-BE49-F238E27FC236}">
                <a16:creationId xmlns:a16="http://schemas.microsoft.com/office/drawing/2014/main" id="{875C828F-9F2B-69B6-8005-7731D6A52704}"/>
              </a:ext>
            </a:extLst>
          </p:cNvPr>
          <p:cNvPicPr>
            <a:picLocks noChangeAspect="1"/>
          </p:cNvPicPr>
          <p:nvPr/>
        </p:nvPicPr>
        <p:blipFill>
          <a:blip r:embed="rId51"/>
          <a:stretch>
            <a:fillRect/>
          </a:stretch>
        </p:blipFill>
        <p:spPr>
          <a:xfrm>
            <a:off x="3129313" y="3288108"/>
            <a:ext cx="763740" cy="357233"/>
          </a:xfrm>
          <a:prstGeom prst="rect">
            <a:avLst/>
          </a:prstGeom>
        </p:spPr>
      </p:pic>
      <p:pic>
        <p:nvPicPr>
          <p:cNvPr id="73" name="Imagen 72">
            <a:extLst>
              <a:ext uri="{FF2B5EF4-FFF2-40B4-BE49-F238E27FC236}">
                <a16:creationId xmlns:a16="http://schemas.microsoft.com/office/drawing/2014/main" id="{FC196EBB-E368-3134-4566-D34118175EEF}"/>
              </a:ext>
            </a:extLst>
          </p:cNvPr>
          <p:cNvPicPr>
            <a:picLocks noChangeAspect="1"/>
          </p:cNvPicPr>
          <p:nvPr/>
        </p:nvPicPr>
        <p:blipFill>
          <a:blip r:embed="rId51"/>
          <a:stretch>
            <a:fillRect/>
          </a:stretch>
        </p:blipFill>
        <p:spPr>
          <a:xfrm>
            <a:off x="3928122" y="3282413"/>
            <a:ext cx="763740" cy="357233"/>
          </a:xfrm>
          <a:prstGeom prst="rect">
            <a:avLst/>
          </a:prstGeom>
        </p:spPr>
      </p:pic>
      <p:pic>
        <p:nvPicPr>
          <p:cNvPr id="74" name="Imagen 73">
            <a:extLst>
              <a:ext uri="{FF2B5EF4-FFF2-40B4-BE49-F238E27FC236}">
                <a16:creationId xmlns:a16="http://schemas.microsoft.com/office/drawing/2014/main" id="{A8B01672-3874-FE9F-6742-FADEE0012DD5}"/>
              </a:ext>
            </a:extLst>
          </p:cNvPr>
          <p:cNvPicPr>
            <a:picLocks noChangeAspect="1"/>
          </p:cNvPicPr>
          <p:nvPr/>
        </p:nvPicPr>
        <p:blipFill>
          <a:blip r:embed="rId51"/>
          <a:stretch>
            <a:fillRect/>
          </a:stretch>
        </p:blipFill>
        <p:spPr>
          <a:xfrm>
            <a:off x="3623128" y="3123060"/>
            <a:ext cx="579598" cy="271102"/>
          </a:xfrm>
          <a:prstGeom prst="rect">
            <a:avLst/>
          </a:prstGeom>
        </p:spPr>
      </p:pic>
      <p:pic>
        <p:nvPicPr>
          <p:cNvPr id="75" name="Imagen 74">
            <a:extLst>
              <a:ext uri="{FF2B5EF4-FFF2-40B4-BE49-F238E27FC236}">
                <a16:creationId xmlns:a16="http://schemas.microsoft.com/office/drawing/2014/main" id="{51E887E9-52DF-11AF-D85F-2C5734BF1E82}"/>
              </a:ext>
            </a:extLst>
          </p:cNvPr>
          <p:cNvPicPr>
            <a:picLocks noChangeAspect="1"/>
          </p:cNvPicPr>
          <p:nvPr/>
        </p:nvPicPr>
        <p:blipFill>
          <a:blip r:embed="rId51"/>
          <a:stretch>
            <a:fillRect/>
          </a:stretch>
        </p:blipFill>
        <p:spPr>
          <a:xfrm>
            <a:off x="3758362" y="3355727"/>
            <a:ext cx="579598" cy="271102"/>
          </a:xfrm>
          <a:prstGeom prst="rect">
            <a:avLst/>
          </a:prstGeom>
        </p:spPr>
      </p:pic>
      <p:pic>
        <p:nvPicPr>
          <p:cNvPr id="76" name="Imagen 75">
            <a:extLst>
              <a:ext uri="{FF2B5EF4-FFF2-40B4-BE49-F238E27FC236}">
                <a16:creationId xmlns:a16="http://schemas.microsoft.com/office/drawing/2014/main" id="{3B725CB3-2EB2-B29D-CA81-FA15E8D6DD94}"/>
              </a:ext>
            </a:extLst>
          </p:cNvPr>
          <p:cNvPicPr>
            <a:picLocks noChangeAspect="1"/>
          </p:cNvPicPr>
          <p:nvPr/>
        </p:nvPicPr>
        <p:blipFill>
          <a:blip r:embed="rId51"/>
          <a:stretch>
            <a:fillRect/>
          </a:stretch>
        </p:blipFill>
        <p:spPr>
          <a:xfrm>
            <a:off x="4260028" y="3271716"/>
            <a:ext cx="579598" cy="271102"/>
          </a:xfrm>
          <a:prstGeom prst="rect">
            <a:avLst/>
          </a:prstGeom>
        </p:spPr>
      </p:pic>
      <p:pic>
        <p:nvPicPr>
          <p:cNvPr id="77" name="Imagen 76">
            <a:extLst>
              <a:ext uri="{FF2B5EF4-FFF2-40B4-BE49-F238E27FC236}">
                <a16:creationId xmlns:a16="http://schemas.microsoft.com/office/drawing/2014/main" id="{B46A243A-05A3-DEEC-6A6A-EF9201D342E7}"/>
              </a:ext>
            </a:extLst>
          </p:cNvPr>
          <p:cNvPicPr>
            <a:picLocks noChangeAspect="1"/>
          </p:cNvPicPr>
          <p:nvPr/>
        </p:nvPicPr>
        <p:blipFill>
          <a:blip r:embed="rId51"/>
          <a:stretch>
            <a:fillRect/>
          </a:stretch>
        </p:blipFill>
        <p:spPr>
          <a:xfrm>
            <a:off x="3181039" y="3561030"/>
            <a:ext cx="579598" cy="271102"/>
          </a:xfrm>
          <a:prstGeom prst="rect">
            <a:avLst/>
          </a:prstGeom>
        </p:spPr>
      </p:pic>
      <p:pic>
        <p:nvPicPr>
          <p:cNvPr id="78" name="Imagen 77">
            <a:extLst>
              <a:ext uri="{FF2B5EF4-FFF2-40B4-BE49-F238E27FC236}">
                <a16:creationId xmlns:a16="http://schemas.microsoft.com/office/drawing/2014/main" id="{076F2582-CCDB-4BF6-4ECD-B3C797CA7F4D}"/>
              </a:ext>
            </a:extLst>
          </p:cNvPr>
          <p:cNvPicPr>
            <a:picLocks noChangeAspect="1"/>
          </p:cNvPicPr>
          <p:nvPr/>
        </p:nvPicPr>
        <p:blipFill>
          <a:blip r:embed="rId51"/>
          <a:stretch>
            <a:fillRect/>
          </a:stretch>
        </p:blipFill>
        <p:spPr>
          <a:xfrm>
            <a:off x="3758806" y="3622595"/>
            <a:ext cx="579598" cy="271102"/>
          </a:xfrm>
          <a:prstGeom prst="rect">
            <a:avLst/>
          </a:prstGeom>
        </p:spPr>
      </p:pic>
      <p:pic>
        <p:nvPicPr>
          <p:cNvPr id="79" name="Imagen 78">
            <a:extLst>
              <a:ext uri="{FF2B5EF4-FFF2-40B4-BE49-F238E27FC236}">
                <a16:creationId xmlns:a16="http://schemas.microsoft.com/office/drawing/2014/main" id="{32848079-F4B3-6A45-63C2-AE633907B818}"/>
              </a:ext>
            </a:extLst>
          </p:cNvPr>
          <p:cNvPicPr>
            <a:picLocks noChangeAspect="1"/>
          </p:cNvPicPr>
          <p:nvPr/>
        </p:nvPicPr>
        <p:blipFill>
          <a:blip r:embed="rId51"/>
          <a:stretch>
            <a:fillRect/>
          </a:stretch>
        </p:blipFill>
        <p:spPr>
          <a:xfrm>
            <a:off x="4163688" y="3583872"/>
            <a:ext cx="579598" cy="271102"/>
          </a:xfrm>
          <a:prstGeom prst="rect">
            <a:avLst/>
          </a:prstGeom>
        </p:spPr>
      </p:pic>
      <p:pic>
        <p:nvPicPr>
          <p:cNvPr id="80" name="Imagen 79">
            <a:extLst>
              <a:ext uri="{FF2B5EF4-FFF2-40B4-BE49-F238E27FC236}">
                <a16:creationId xmlns:a16="http://schemas.microsoft.com/office/drawing/2014/main" id="{636317C5-1D5F-7110-F7C0-5950C289C775}"/>
              </a:ext>
            </a:extLst>
          </p:cNvPr>
          <p:cNvPicPr>
            <a:picLocks noChangeAspect="1"/>
          </p:cNvPicPr>
          <p:nvPr/>
        </p:nvPicPr>
        <p:blipFill>
          <a:blip r:embed="rId51"/>
          <a:stretch>
            <a:fillRect/>
          </a:stretch>
        </p:blipFill>
        <p:spPr>
          <a:xfrm>
            <a:off x="3220373" y="3763186"/>
            <a:ext cx="579598" cy="271102"/>
          </a:xfrm>
          <a:prstGeom prst="rect">
            <a:avLst/>
          </a:prstGeom>
        </p:spPr>
      </p:pic>
      <p:pic>
        <p:nvPicPr>
          <p:cNvPr id="81" name="Imagen 80">
            <a:extLst>
              <a:ext uri="{FF2B5EF4-FFF2-40B4-BE49-F238E27FC236}">
                <a16:creationId xmlns:a16="http://schemas.microsoft.com/office/drawing/2014/main" id="{EE9A783A-675D-FA3C-C8AB-2D851822D5B2}"/>
              </a:ext>
            </a:extLst>
          </p:cNvPr>
          <p:cNvPicPr>
            <a:picLocks noChangeAspect="1"/>
          </p:cNvPicPr>
          <p:nvPr/>
        </p:nvPicPr>
        <p:blipFill>
          <a:blip r:embed="rId51"/>
          <a:stretch>
            <a:fillRect/>
          </a:stretch>
        </p:blipFill>
        <p:spPr>
          <a:xfrm>
            <a:off x="3776085" y="3780988"/>
            <a:ext cx="579598" cy="271102"/>
          </a:xfrm>
          <a:prstGeom prst="rect">
            <a:avLst/>
          </a:prstGeom>
        </p:spPr>
      </p:pic>
      <p:pic>
        <p:nvPicPr>
          <p:cNvPr id="82" name="Imagen 81">
            <a:extLst>
              <a:ext uri="{FF2B5EF4-FFF2-40B4-BE49-F238E27FC236}">
                <a16:creationId xmlns:a16="http://schemas.microsoft.com/office/drawing/2014/main" id="{5E219F54-604B-4B2B-6F14-32A35C09362F}"/>
              </a:ext>
            </a:extLst>
          </p:cNvPr>
          <p:cNvPicPr>
            <a:picLocks noChangeAspect="1"/>
          </p:cNvPicPr>
          <p:nvPr/>
        </p:nvPicPr>
        <p:blipFill>
          <a:blip r:embed="rId51"/>
          <a:stretch>
            <a:fillRect/>
          </a:stretch>
        </p:blipFill>
        <p:spPr>
          <a:xfrm>
            <a:off x="4141793" y="3806035"/>
            <a:ext cx="579598" cy="271102"/>
          </a:xfrm>
          <a:prstGeom prst="rect">
            <a:avLst/>
          </a:prstGeom>
        </p:spPr>
      </p:pic>
      <p:pic>
        <p:nvPicPr>
          <p:cNvPr id="83" name="Imagen 82">
            <a:extLst>
              <a:ext uri="{FF2B5EF4-FFF2-40B4-BE49-F238E27FC236}">
                <a16:creationId xmlns:a16="http://schemas.microsoft.com/office/drawing/2014/main" id="{5BA0A2BC-37E7-8F6B-FCA5-7755BA806BDE}"/>
              </a:ext>
            </a:extLst>
          </p:cNvPr>
          <p:cNvPicPr>
            <a:picLocks noChangeAspect="1"/>
          </p:cNvPicPr>
          <p:nvPr/>
        </p:nvPicPr>
        <p:blipFill>
          <a:blip r:embed="rId51"/>
          <a:stretch>
            <a:fillRect/>
          </a:stretch>
        </p:blipFill>
        <p:spPr>
          <a:xfrm>
            <a:off x="3191330" y="4034975"/>
            <a:ext cx="579598" cy="271102"/>
          </a:xfrm>
          <a:prstGeom prst="rect">
            <a:avLst/>
          </a:prstGeom>
        </p:spPr>
      </p:pic>
      <p:pic>
        <p:nvPicPr>
          <p:cNvPr id="84" name="Imagen 83">
            <a:extLst>
              <a:ext uri="{FF2B5EF4-FFF2-40B4-BE49-F238E27FC236}">
                <a16:creationId xmlns:a16="http://schemas.microsoft.com/office/drawing/2014/main" id="{284551FC-A11C-C0CF-A9F3-E722855C5BD2}"/>
              </a:ext>
            </a:extLst>
          </p:cNvPr>
          <p:cNvPicPr>
            <a:picLocks noChangeAspect="1"/>
          </p:cNvPicPr>
          <p:nvPr/>
        </p:nvPicPr>
        <p:blipFill>
          <a:blip r:embed="rId51"/>
          <a:stretch>
            <a:fillRect/>
          </a:stretch>
        </p:blipFill>
        <p:spPr>
          <a:xfrm>
            <a:off x="3743421" y="4059037"/>
            <a:ext cx="579598" cy="271102"/>
          </a:xfrm>
          <a:prstGeom prst="rect">
            <a:avLst/>
          </a:prstGeom>
        </p:spPr>
      </p:pic>
      <p:pic>
        <p:nvPicPr>
          <p:cNvPr id="85" name="Imagen 84">
            <a:extLst>
              <a:ext uri="{FF2B5EF4-FFF2-40B4-BE49-F238E27FC236}">
                <a16:creationId xmlns:a16="http://schemas.microsoft.com/office/drawing/2014/main" id="{6A32DFFA-1597-DD82-58DF-98443C10AACF}"/>
              </a:ext>
            </a:extLst>
          </p:cNvPr>
          <p:cNvPicPr>
            <a:picLocks noChangeAspect="1"/>
          </p:cNvPicPr>
          <p:nvPr/>
        </p:nvPicPr>
        <p:blipFill>
          <a:blip r:embed="rId51"/>
          <a:stretch>
            <a:fillRect/>
          </a:stretch>
        </p:blipFill>
        <p:spPr>
          <a:xfrm>
            <a:off x="4020720" y="4083099"/>
            <a:ext cx="579598" cy="271102"/>
          </a:xfrm>
          <a:prstGeom prst="rect">
            <a:avLst/>
          </a:prstGeom>
        </p:spPr>
      </p:pic>
      <p:pic>
        <p:nvPicPr>
          <p:cNvPr id="86" name="Imagen 85">
            <a:extLst>
              <a:ext uri="{FF2B5EF4-FFF2-40B4-BE49-F238E27FC236}">
                <a16:creationId xmlns:a16="http://schemas.microsoft.com/office/drawing/2014/main" id="{56DE2C06-F79C-BFC4-AF54-EA945F541E36}"/>
              </a:ext>
            </a:extLst>
          </p:cNvPr>
          <p:cNvPicPr>
            <a:picLocks noChangeAspect="1"/>
          </p:cNvPicPr>
          <p:nvPr/>
        </p:nvPicPr>
        <p:blipFill>
          <a:blip r:embed="rId51"/>
          <a:stretch>
            <a:fillRect/>
          </a:stretch>
        </p:blipFill>
        <p:spPr>
          <a:xfrm>
            <a:off x="3254840" y="4311454"/>
            <a:ext cx="579598" cy="271102"/>
          </a:xfrm>
          <a:prstGeom prst="rect">
            <a:avLst/>
          </a:prstGeom>
        </p:spPr>
      </p:pic>
      <p:pic>
        <p:nvPicPr>
          <p:cNvPr id="87" name="Imagen 86">
            <a:extLst>
              <a:ext uri="{FF2B5EF4-FFF2-40B4-BE49-F238E27FC236}">
                <a16:creationId xmlns:a16="http://schemas.microsoft.com/office/drawing/2014/main" id="{010B1BA4-CD31-953B-BFC9-A759E1892B89}"/>
              </a:ext>
            </a:extLst>
          </p:cNvPr>
          <p:cNvPicPr>
            <a:picLocks noChangeAspect="1"/>
          </p:cNvPicPr>
          <p:nvPr/>
        </p:nvPicPr>
        <p:blipFill>
          <a:blip r:embed="rId51"/>
          <a:stretch>
            <a:fillRect/>
          </a:stretch>
        </p:blipFill>
        <p:spPr>
          <a:xfrm>
            <a:off x="3185766" y="4263912"/>
            <a:ext cx="579598" cy="271102"/>
          </a:xfrm>
          <a:prstGeom prst="rect">
            <a:avLst/>
          </a:prstGeom>
        </p:spPr>
      </p:pic>
      <p:pic>
        <p:nvPicPr>
          <p:cNvPr id="88" name="Imagen 87">
            <a:extLst>
              <a:ext uri="{FF2B5EF4-FFF2-40B4-BE49-F238E27FC236}">
                <a16:creationId xmlns:a16="http://schemas.microsoft.com/office/drawing/2014/main" id="{1892BDF4-B808-BAE2-2150-BDF5CAEFA47A}"/>
              </a:ext>
            </a:extLst>
          </p:cNvPr>
          <p:cNvPicPr>
            <a:picLocks noChangeAspect="1"/>
          </p:cNvPicPr>
          <p:nvPr/>
        </p:nvPicPr>
        <p:blipFill>
          <a:blip r:embed="rId51"/>
          <a:stretch>
            <a:fillRect/>
          </a:stretch>
        </p:blipFill>
        <p:spPr>
          <a:xfrm>
            <a:off x="3679728" y="4359578"/>
            <a:ext cx="579598" cy="271102"/>
          </a:xfrm>
          <a:prstGeom prst="rect">
            <a:avLst/>
          </a:prstGeom>
        </p:spPr>
      </p:pic>
      <p:pic>
        <p:nvPicPr>
          <p:cNvPr id="89" name="Imagen 88">
            <a:extLst>
              <a:ext uri="{FF2B5EF4-FFF2-40B4-BE49-F238E27FC236}">
                <a16:creationId xmlns:a16="http://schemas.microsoft.com/office/drawing/2014/main" id="{33B8FA03-E509-2658-7AEF-51E705AE7B14}"/>
              </a:ext>
            </a:extLst>
          </p:cNvPr>
          <p:cNvPicPr>
            <a:picLocks noChangeAspect="1"/>
          </p:cNvPicPr>
          <p:nvPr/>
        </p:nvPicPr>
        <p:blipFill>
          <a:blip r:embed="rId51"/>
          <a:stretch>
            <a:fillRect/>
          </a:stretch>
        </p:blipFill>
        <p:spPr>
          <a:xfrm>
            <a:off x="4119715" y="4333133"/>
            <a:ext cx="579598" cy="271102"/>
          </a:xfrm>
          <a:prstGeom prst="rect">
            <a:avLst/>
          </a:prstGeom>
        </p:spPr>
      </p:pic>
      <p:pic>
        <p:nvPicPr>
          <p:cNvPr id="90" name="Imagen 89">
            <a:extLst>
              <a:ext uri="{FF2B5EF4-FFF2-40B4-BE49-F238E27FC236}">
                <a16:creationId xmlns:a16="http://schemas.microsoft.com/office/drawing/2014/main" id="{7F0BD500-B438-3BBE-8EA3-68D3EA48B689}"/>
              </a:ext>
            </a:extLst>
          </p:cNvPr>
          <p:cNvPicPr>
            <a:picLocks noChangeAspect="1"/>
          </p:cNvPicPr>
          <p:nvPr/>
        </p:nvPicPr>
        <p:blipFill>
          <a:blip r:embed="rId51"/>
          <a:stretch>
            <a:fillRect/>
          </a:stretch>
        </p:blipFill>
        <p:spPr>
          <a:xfrm>
            <a:off x="3222488" y="4476444"/>
            <a:ext cx="579598" cy="271102"/>
          </a:xfrm>
          <a:prstGeom prst="rect">
            <a:avLst/>
          </a:prstGeom>
        </p:spPr>
      </p:pic>
      <p:pic>
        <p:nvPicPr>
          <p:cNvPr id="91" name="Imagen 90">
            <a:extLst>
              <a:ext uri="{FF2B5EF4-FFF2-40B4-BE49-F238E27FC236}">
                <a16:creationId xmlns:a16="http://schemas.microsoft.com/office/drawing/2014/main" id="{1FE50EE3-C7E8-088D-F648-1B4646557C4D}"/>
              </a:ext>
            </a:extLst>
          </p:cNvPr>
          <p:cNvPicPr>
            <a:picLocks noChangeAspect="1"/>
          </p:cNvPicPr>
          <p:nvPr/>
        </p:nvPicPr>
        <p:blipFill>
          <a:blip r:embed="rId51"/>
          <a:stretch>
            <a:fillRect/>
          </a:stretch>
        </p:blipFill>
        <p:spPr>
          <a:xfrm>
            <a:off x="3623128" y="4624733"/>
            <a:ext cx="579598" cy="271102"/>
          </a:xfrm>
          <a:prstGeom prst="rect">
            <a:avLst/>
          </a:prstGeom>
        </p:spPr>
      </p:pic>
      <p:pic>
        <p:nvPicPr>
          <p:cNvPr id="93" name="Imagen 92">
            <a:extLst>
              <a:ext uri="{FF2B5EF4-FFF2-40B4-BE49-F238E27FC236}">
                <a16:creationId xmlns:a16="http://schemas.microsoft.com/office/drawing/2014/main" id="{EFDD469C-DBE9-B9F0-909F-08161DB64715}"/>
              </a:ext>
            </a:extLst>
          </p:cNvPr>
          <p:cNvPicPr>
            <a:picLocks noChangeAspect="1"/>
          </p:cNvPicPr>
          <p:nvPr/>
        </p:nvPicPr>
        <p:blipFill>
          <a:blip r:embed="rId52"/>
          <a:stretch>
            <a:fillRect/>
          </a:stretch>
        </p:blipFill>
        <p:spPr>
          <a:xfrm>
            <a:off x="7577442" y="3113673"/>
            <a:ext cx="1550943" cy="358287"/>
          </a:xfrm>
          <a:prstGeom prst="rect">
            <a:avLst/>
          </a:prstGeom>
        </p:spPr>
      </p:pic>
      <p:pic>
        <p:nvPicPr>
          <p:cNvPr id="96" name="Imagen 95">
            <a:extLst>
              <a:ext uri="{FF2B5EF4-FFF2-40B4-BE49-F238E27FC236}">
                <a16:creationId xmlns:a16="http://schemas.microsoft.com/office/drawing/2014/main" id="{C0E8309E-D350-EEF0-A805-243F5B3F8E3D}"/>
              </a:ext>
            </a:extLst>
          </p:cNvPr>
          <p:cNvPicPr>
            <a:picLocks noChangeAspect="1"/>
          </p:cNvPicPr>
          <p:nvPr/>
        </p:nvPicPr>
        <p:blipFill>
          <a:blip r:embed="rId52"/>
          <a:stretch>
            <a:fillRect/>
          </a:stretch>
        </p:blipFill>
        <p:spPr>
          <a:xfrm>
            <a:off x="7826913" y="3159297"/>
            <a:ext cx="1550943" cy="358287"/>
          </a:xfrm>
          <a:prstGeom prst="rect">
            <a:avLst/>
          </a:prstGeom>
        </p:spPr>
      </p:pic>
      <p:pic>
        <p:nvPicPr>
          <p:cNvPr id="97" name="Imagen 96">
            <a:extLst>
              <a:ext uri="{FF2B5EF4-FFF2-40B4-BE49-F238E27FC236}">
                <a16:creationId xmlns:a16="http://schemas.microsoft.com/office/drawing/2014/main" id="{76401869-9A2C-68F7-C743-C3695C41BBC2}"/>
              </a:ext>
            </a:extLst>
          </p:cNvPr>
          <p:cNvPicPr>
            <a:picLocks noChangeAspect="1"/>
          </p:cNvPicPr>
          <p:nvPr/>
        </p:nvPicPr>
        <p:blipFill>
          <a:blip r:embed="rId52"/>
          <a:stretch>
            <a:fillRect/>
          </a:stretch>
        </p:blipFill>
        <p:spPr>
          <a:xfrm>
            <a:off x="7459727" y="3401881"/>
            <a:ext cx="1550943" cy="358287"/>
          </a:xfrm>
          <a:prstGeom prst="rect">
            <a:avLst/>
          </a:prstGeom>
        </p:spPr>
      </p:pic>
      <p:pic>
        <p:nvPicPr>
          <p:cNvPr id="98" name="Imagen 97">
            <a:extLst>
              <a:ext uri="{FF2B5EF4-FFF2-40B4-BE49-F238E27FC236}">
                <a16:creationId xmlns:a16="http://schemas.microsoft.com/office/drawing/2014/main" id="{710357F4-607D-9A1B-3936-397D723EE0BA}"/>
              </a:ext>
            </a:extLst>
          </p:cNvPr>
          <p:cNvPicPr>
            <a:picLocks noChangeAspect="1"/>
          </p:cNvPicPr>
          <p:nvPr/>
        </p:nvPicPr>
        <p:blipFill>
          <a:blip r:embed="rId52"/>
          <a:stretch>
            <a:fillRect/>
          </a:stretch>
        </p:blipFill>
        <p:spPr>
          <a:xfrm>
            <a:off x="7835732" y="3508060"/>
            <a:ext cx="1550943" cy="358287"/>
          </a:xfrm>
          <a:prstGeom prst="rect">
            <a:avLst/>
          </a:prstGeom>
        </p:spPr>
      </p:pic>
      <p:pic>
        <p:nvPicPr>
          <p:cNvPr id="99" name="Imagen 98">
            <a:extLst>
              <a:ext uri="{FF2B5EF4-FFF2-40B4-BE49-F238E27FC236}">
                <a16:creationId xmlns:a16="http://schemas.microsoft.com/office/drawing/2014/main" id="{292BB624-FD34-FA5B-C2F6-8FAB25A2C1A0}"/>
              </a:ext>
            </a:extLst>
          </p:cNvPr>
          <p:cNvPicPr>
            <a:picLocks noChangeAspect="1"/>
          </p:cNvPicPr>
          <p:nvPr/>
        </p:nvPicPr>
        <p:blipFill>
          <a:blip r:embed="rId52"/>
          <a:stretch>
            <a:fillRect/>
          </a:stretch>
        </p:blipFill>
        <p:spPr>
          <a:xfrm>
            <a:off x="7461006" y="3739031"/>
            <a:ext cx="1550943" cy="358287"/>
          </a:xfrm>
          <a:prstGeom prst="rect">
            <a:avLst/>
          </a:prstGeom>
        </p:spPr>
      </p:pic>
      <p:pic>
        <p:nvPicPr>
          <p:cNvPr id="100" name="Imagen 99">
            <a:extLst>
              <a:ext uri="{FF2B5EF4-FFF2-40B4-BE49-F238E27FC236}">
                <a16:creationId xmlns:a16="http://schemas.microsoft.com/office/drawing/2014/main" id="{0F638FA9-E196-7137-A0A3-9BB9CAF20EA1}"/>
              </a:ext>
            </a:extLst>
          </p:cNvPr>
          <p:cNvPicPr>
            <a:picLocks noChangeAspect="1"/>
          </p:cNvPicPr>
          <p:nvPr/>
        </p:nvPicPr>
        <p:blipFill>
          <a:blip r:embed="rId52"/>
          <a:stretch>
            <a:fillRect/>
          </a:stretch>
        </p:blipFill>
        <p:spPr>
          <a:xfrm>
            <a:off x="7771530" y="3919904"/>
            <a:ext cx="1550943" cy="358287"/>
          </a:xfrm>
          <a:prstGeom prst="rect">
            <a:avLst/>
          </a:prstGeom>
        </p:spPr>
      </p:pic>
      <p:pic>
        <p:nvPicPr>
          <p:cNvPr id="101" name="Imagen 100">
            <a:extLst>
              <a:ext uri="{FF2B5EF4-FFF2-40B4-BE49-F238E27FC236}">
                <a16:creationId xmlns:a16="http://schemas.microsoft.com/office/drawing/2014/main" id="{244EE5EA-1017-7A1B-54E8-759190AB29FA}"/>
              </a:ext>
            </a:extLst>
          </p:cNvPr>
          <p:cNvPicPr>
            <a:picLocks noChangeAspect="1"/>
          </p:cNvPicPr>
          <p:nvPr/>
        </p:nvPicPr>
        <p:blipFill>
          <a:blip r:embed="rId52"/>
          <a:stretch>
            <a:fillRect/>
          </a:stretch>
        </p:blipFill>
        <p:spPr>
          <a:xfrm>
            <a:off x="7459727" y="3983364"/>
            <a:ext cx="1550943" cy="358287"/>
          </a:xfrm>
          <a:prstGeom prst="rect">
            <a:avLst/>
          </a:prstGeom>
        </p:spPr>
      </p:pic>
      <p:pic>
        <p:nvPicPr>
          <p:cNvPr id="102" name="Imagen 101">
            <a:extLst>
              <a:ext uri="{FF2B5EF4-FFF2-40B4-BE49-F238E27FC236}">
                <a16:creationId xmlns:a16="http://schemas.microsoft.com/office/drawing/2014/main" id="{C3AA3DE4-DD5E-ED8B-CBFB-86336DBCB015}"/>
              </a:ext>
            </a:extLst>
          </p:cNvPr>
          <p:cNvPicPr>
            <a:picLocks noChangeAspect="1"/>
          </p:cNvPicPr>
          <p:nvPr/>
        </p:nvPicPr>
        <p:blipFill>
          <a:blip r:embed="rId52"/>
          <a:stretch>
            <a:fillRect/>
          </a:stretch>
        </p:blipFill>
        <p:spPr>
          <a:xfrm>
            <a:off x="7734834" y="4233745"/>
            <a:ext cx="1550943" cy="358287"/>
          </a:xfrm>
          <a:prstGeom prst="rect">
            <a:avLst/>
          </a:prstGeom>
        </p:spPr>
      </p:pic>
      <p:pic>
        <p:nvPicPr>
          <p:cNvPr id="103" name="Imagen 102">
            <a:extLst>
              <a:ext uri="{FF2B5EF4-FFF2-40B4-BE49-F238E27FC236}">
                <a16:creationId xmlns:a16="http://schemas.microsoft.com/office/drawing/2014/main" id="{011B393B-D61E-33A8-B8C9-3AEB1E226252}"/>
              </a:ext>
            </a:extLst>
          </p:cNvPr>
          <p:cNvPicPr>
            <a:picLocks noChangeAspect="1"/>
          </p:cNvPicPr>
          <p:nvPr/>
        </p:nvPicPr>
        <p:blipFill>
          <a:blip r:embed="rId52"/>
          <a:stretch>
            <a:fillRect/>
          </a:stretch>
        </p:blipFill>
        <p:spPr>
          <a:xfrm>
            <a:off x="7537925" y="4419586"/>
            <a:ext cx="1550943" cy="358287"/>
          </a:xfrm>
          <a:prstGeom prst="rect">
            <a:avLst/>
          </a:prstGeom>
        </p:spPr>
      </p:pic>
      <p:pic>
        <p:nvPicPr>
          <p:cNvPr id="105" name="Imagen 104">
            <a:extLst>
              <a:ext uri="{FF2B5EF4-FFF2-40B4-BE49-F238E27FC236}">
                <a16:creationId xmlns:a16="http://schemas.microsoft.com/office/drawing/2014/main" id="{A1CEAAD8-1685-26FA-FA76-AA8C186EE46A}"/>
              </a:ext>
            </a:extLst>
          </p:cNvPr>
          <p:cNvPicPr>
            <a:picLocks noChangeAspect="1"/>
          </p:cNvPicPr>
          <p:nvPr/>
        </p:nvPicPr>
        <p:blipFill>
          <a:blip r:embed="rId53"/>
          <a:stretch>
            <a:fillRect/>
          </a:stretch>
        </p:blipFill>
        <p:spPr>
          <a:xfrm>
            <a:off x="7372400" y="3033657"/>
            <a:ext cx="86894" cy="790694"/>
          </a:xfrm>
          <a:prstGeom prst="rect">
            <a:avLst/>
          </a:prstGeom>
        </p:spPr>
      </p:pic>
      <p:sp>
        <p:nvSpPr>
          <p:cNvPr id="106" name="CuadroTexto 105">
            <a:extLst>
              <a:ext uri="{FF2B5EF4-FFF2-40B4-BE49-F238E27FC236}">
                <a16:creationId xmlns:a16="http://schemas.microsoft.com/office/drawing/2014/main" id="{468D106C-67EC-55B9-02D3-82D62F89EBA6}"/>
              </a:ext>
            </a:extLst>
          </p:cNvPr>
          <p:cNvSpPr txBox="1"/>
          <p:nvPr/>
        </p:nvSpPr>
        <p:spPr>
          <a:xfrm>
            <a:off x="3045090" y="4023603"/>
            <a:ext cx="1882451" cy="1384995"/>
          </a:xfrm>
          <a:prstGeom prst="rect">
            <a:avLst/>
          </a:prstGeom>
          <a:noFill/>
        </p:spPr>
        <p:txBody>
          <a:bodyPr wrap="square" rtlCol="0">
            <a:spAutoFit/>
          </a:bodyPr>
          <a:lstStyle/>
          <a:p>
            <a:r>
              <a:rPr lang="en-US" sz="1400" dirty="0">
                <a:solidFill>
                  <a:schemeClr val="bg1"/>
                </a:solidFill>
              </a:rPr>
              <a:t>Uses </a:t>
            </a:r>
            <a:r>
              <a:rPr lang="en-US" sz="1400" b="1" i="1" dirty="0">
                <a:solidFill>
                  <a:schemeClr val="bg1"/>
                </a:solidFill>
              </a:rPr>
              <a:t>transfer learning </a:t>
            </a:r>
            <a:r>
              <a:rPr lang="en-US" sz="1400" dirty="0">
                <a:solidFill>
                  <a:schemeClr val="bg1"/>
                </a:solidFill>
              </a:rPr>
              <a:t>to continue learning from existing data by adding tasks and user-specific layers.</a:t>
            </a:r>
            <a:endParaRPr lang="es-CO" sz="1400" dirty="0">
              <a:solidFill>
                <a:schemeClr val="bg1"/>
              </a:solidFill>
            </a:endParaRPr>
          </a:p>
        </p:txBody>
      </p:sp>
      <p:sp>
        <p:nvSpPr>
          <p:cNvPr id="107" name="CuadroTexto 106">
            <a:extLst>
              <a:ext uri="{FF2B5EF4-FFF2-40B4-BE49-F238E27FC236}">
                <a16:creationId xmlns:a16="http://schemas.microsoft.com/office/drawing/2014/main" id="{456A6773-CEC7-B3FE-45CB-7EFCA7C903EC}"/>
              </a:ext>
            </a:extLst>
          </p:cNvPr>
          <p:cNvSpPr txBox="1"/>
          <p:nvPr/>
        </p:nvSpPr>
        <p:spPr>
          <a:xfrm>
            <a:off x="7616906" y="2943021"/>
            <a:ext cx="1882451" cy="1384995"/>
          </a:xfrm>
          <a:prstGeom prst="rect">
            <a:avLst/>
          </a:prstGeom>
          <a:noFill/>
        </p:spPr>
        <p:txBody>
          <a:bodyPr wrap="square" rtlCol="0">
            <a:spAutoFit/>
          </a:bodyPr>
          <a:lstStyle/>
          <a:p>
            <a:r>
              <a:rPr lang="en-US" sz="1400" dirty="0">
                <a:solidFill>
                  <a:schemeClr val="bg1"/>
                </a:solidFill>
              </a:rPr>
              <a:t>It decodes from its massive pre-trained </a:t>
            </a:r>
            <a:r>
              <a:rPr lang="en-US" sz="1400" b="1" i="1" dirty="0">
                <a:solidFill>
                  <a:schemeClr val="bg1"/>
                </a:solidFill>
              </a:rPr>
              <a:t>embeddings</a:t>
            </a:r>
            <a:r>
              <a:rPr lang="en-US" sz="1400" dirty="0">
                <a:solidFill>
                  <a:schemeClr val="bg1"/>
                </a:solidFill>
              </a:rPr>
              <a:t> to present a result that matches the user's prompts.</a:t>
            </a:r>
            <a:endParaRPr lang="es-CO" sz="1400" dirty="0">
              <a:solidFill>
                <a:schemeClr val="bg1"/>
              </a:solidFill>
            </a:endParaRPr>
          </a:p>
        </p:txBody>
      </p:sp>
    </p:spTree>
    <p:extLst>
      <p:ext uri="{BB962C8B-B14F-4D97-AF65-F5344CB8AC3E}">
        <p14:creationId xmlns:p14="http://schemas.microsoft.com/office/powerpoint/2010/main" val="471039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Transformers-Encoders</a:t>
            </a:r>
          </a:p>
        </p:txBody>
      </p:sp>
      <p:grpSp>
        <p:nvGrpSpPr>
          <p:cNvPr id="3" name="object 25">
            <a:extLst>
              <a:ext uri="{FF2B5EF4-FFF2-40B4-BE49-F238E27FC236}">
                <a16:creationId xmlns:a16="http://schemas.microsoft.com/office/drawing/2014/main" id="{FE101764-F19D-FEA6-AA01-5E2074DE3992}"/>
              </a:ext>
            </a:extLst>
          </p:cNvPr>
          <p:cNvGrpSpPr/>
          <p:nvPr/>
        </p:nvGrpSpPr>
        <p:grpSpPr>
          <a:xfrm>
            <a:off x="433394" y="1498656"/>
            <a:ext cx="3200313" cy="4041703"/>
            <a:chOff x="2836536" y="2010133"/>
            <a:chExt cx="3200313" cy="4041703"/>
          </a:xfrm>
        </p:grpSpPr>
        <p:pic>
          <p:nvPicPr>
            <p:cNvPr id="4" name="object 26">
              <a:extLst>
                <a:ext uri="{FF2B5EF4-FFF2-40B4-BE49-F238E27FC236}">
                  <a16:creationId xmlns:a16="http://schemas.microsoft.com/office/drawing/2014/main" id="{DB375543-703E-9205-F900-C40C43DFE382}"/>
                </a:ext>
              </a:extLst>
            </p:cNvPr>
            <p:cNvPicPr/>
            <p:nvPr/>
          </p:nvPicPr>
          <p:blipFill rotWithShape="1">
            <a:blip r:embed="rId4" cstate="print"/>
            <a:srcRect r="49646"/>
            <a:stretch/>
          </p:blipFill>
          <p:spPr>
            <a:xfrm>
              <a:off x="4766751" y="2293949"/>
              <a:ext cx="1270098" cy="3710803"/>
            </a:xfrm>
            <a:prstGeom prst="rect">
              <a:avLst/>
            </a:prstGeom>
          </p:spPr>
        </p:pic>
        <p:pic>
          <p:nvPicPr>
            <p:cNvPr id="13" name="object 28">
              <a:extLst>
                <a:ext uri="{FF2B5EF4-FFF2-40B4-BE49-F238E27FC236}">
                  <a16:creationId xmlns:a16="http://schemas.microsoft.com/office/drawing/2014/main" id="{D454FBC1-6280-D053-14DF-7C38329146E4}"/>
                </a:ext>
              </a:extLst>
            </p:cNvPr>
            <p:cNvPicPr/>
            <p:nvPr/>
          </p:nvPicPr>
          <p:blipFill>
            <a:blip r:embed="rId5" cstate="print"/>
            <a:stretch>
              <a:fillRect/>
            </a:stretch>
          </p:blipFill>
          <p:spPr>
            <a:xfrm>
              <a:off x="2836536" y="2010133"/>
              <a:ext cx="3136044" cy="4041703"/>
            </a:xfrm>
            <a:prstGeom prst="rect">
              <a:avLst/>
            </a:prstGeom>
          </p:spPr>
        </p:pic>
        <p:pic>
          <p:nvPicPr>
            <p:cNvPr id="14" name="object 29">
              <a:extLst>
                <a:ext uri="{FF2B5EF4-FFF2-40B4-BE49-F238E27FC236}">
                  <a16:creationId xmlns:a16="http://schemas.microsoft.com/office/drawing/2014/main" id="{092840C3-34AF-A0D2-9BF4-57373C6071DF}"/>
                </a:ext>
              </a:extLst>
            </p:cNvPr>
            <p:cNvPicPr/>
            <p:nvPr/>
          </p:nvPicPr>
          <p:blipFill>
            <a:blip r:embed="rId6" cstate="print"/>
            <a:stretch>
              <a:fillRect/>
            </a:stretch>
          </p:blipFill>
          <p:spPr>
            <a:xfrm>
              <a:off x="3781237" y="2809064"/>
              <a:ext cx="243976" cy="248612"/>
            </a:xfrm>
            <a:prstGeom prst="rect">
              <a:avLst/>
            </a:prstGeom>
          </p:spPr>
        </p:pic>
      </p:grpSp>
      <p:pic>
        <p:nvPicPr>
          <p:cNvPr id="10" name="Imagen 9">
            <a:extLst>
              <a:ext uri="{FF2B5EF4-FFF2-40B4-BE49-F238E27FC236}">
                <a16:creationId xmlns:a16="http://schemas.microsoft.com/office/drawing/2014/main" id="{D35F5CB8-5EE8-B54C-F6D8-A2E02D3AEB12}"/>
              </a:ext>
            </a:extLst>
          </p:cNvPr>
          <p:cNvPicPr>
            <a:picLocks noChangeAspect="1"/>
          </p:cNvPicPr>
          <p:nvPr/>
        </p:nvPicPr>
        <p:blipFill>
          <a:blip r:embed="rId7"/>
          <a:stretch>
            <a:fillRect/>
          </a:stretch>
        </p:blipFill>
        <p:spPr>
          <a:xfrm>
            <a:off x="433394" y="2733292"/>
            <a:ext cx="1724316" cy="2035124"/>
          </a:xfrm>
          <a:prstGeom prst="rect">
            <a:avLst/>
          </a:prstGeom>
        </p:spPr>
      </p:pic>
      <p:sp>
        <p:nvSpPr>
          <p:cNvPr id="106" name="CuadroTexto 105">
            <a:extLst>
              <a:ext uri="{FF2B5EF4-FFF2-40B4-BE49-F238E27FC236}">
                <a16:creationId xmlns:a16="http://schemas.microsoft.com/office/drawing/2014/main" id="{468D106C-67EC-55B9-02D3-82D62F89EBA6}"/>
              </a:ext>
            </a:extLst>
          </p:cNvPr>
          <p:cNvSpPr txBox="1"/>
          <p:nvPr/>
        </p:nvSpPr>
        <p:spPr>
          <a:xfrm>
            <a:off x="520563" y="4054654"/>
            <a:ext cx="1882451" cy="1384995"/>
          </a:xfrm>
          <a:prstGeom prst="rect">
            <a:avLst/>
          </a:prstGeom>
          <a:noFill/>
        </p:spPr>
        <p:txBody>
          <a:bodyPr wrap="square" rtlCol="0">
            <a:spAutoFit/>
          </a:bodyPr>
          <a:lstStyle/>
          <a:p>
            <a:r>
              <a:rPr lang="en-US" sz="1400" dirty="0">
                <a:solidFill>
                  <a:schemeClr val="bg1"/>
                </a:solidFill>
              </a:rPr>
              <a:t>Uses </a:t>
            </a:r>
            <a:r>
              <a:rPr lang="en-US" sz="1400" b="1" i="1" dirty="0">
                <a:solidFill>
                  <a:schemeClr val="bg1"/>
                </a:solidFill>
              </a:rPr>
              <a:t>transfer learning </a:t>
            </a:r>
            <a:r>
              <a:rPr lang="en-US" sz="1400" dirty="0">
                <a:solidFill>
                  <a:schemeClr val="bg1"/>
                </a:solidFill>
              </a:rPr>
              <a:t>to </a:t>
            </a:r>
            <a:r>
              <a:rPr lang="en-US" sz="1400" dirty="0" err="1">
                <a:solidFill>
                  <a:schemeClr val="bg1"/>
                </a:solidFill>
              </a:rPr>
              <a:t>cotinue</a:t>
            </a:r>
            <a:r>
              <a:rPr lang="en-US" sz="1400" dirty="0">
                <a:solidFill>
                  <a:schemeClr val="bg1"/>
                </a:solidFill>
              </a:rPr>
              <a:t> learning from existing data by adding tasks and user-specific layers.</a:t>
            </a:r>
            <a:endParaRPr lang="es-CO" sz="1400" dirty="0">
              <a:solidFill>
                <a:schemeClr val="bg1"/>
              </a:solidFill>
            </a:endParaRPr>
          </a:p>
        </p:txBody>
      </p:sp>
      <p:sp>
        <p:nvSpPr>
          <p:cNvPr id="132" name="object 5">
            <a:extLst>
              <a:ext uri="{FF2B5EF4-FFF2-40B4-BE49-F238E27FC236}">
                <a16:creationId xmlns:a16="http://schemas.microsoft.com/office/drawing/2014/main" id="{13717D3B-BE2C-1011-7801-397B70C5EB15}"/>
              </a:ext>
            </a:extLst>
          </p:cNvPr>
          <p:cNvSpPr txBox="1"/>
          <p:nvPr/>
        </p:nvSpPr>
        <p:spPr>
          <a:xfrm>
            <a:off x="5685015" y="918697"/>
            <a:ext cx="771525" cy="299720"/>
          </a:xfrm>
          <a:prstGeom prst="rect">
            <a:avLst/>
          </a:prstGeom>
        </p:spPr>
        <p:txBody>
          <a:bodyPr vert="horz" wrap="square" lIns="0" tIns="12700" rIns="0" bIns="0" rtlCol="0">
            <a:spAutoFit/>
          </a:bodyPr>
          <a:lstStyle/>
          <a:p>
            <a:pPr marL="12700">
              <a:lnSpc>
                <a:spcPct val="100000"/>
              </a:lnSpc>
              <a:spcBef>
                <a:spcPts val="100"/>
              </a:spcBef>
            </a:pPr>
            <a:r>
              <a:rPr sz="1800" b="1" spc="-190" dirty="0">
                <a:solidFill>
                  <a:srgbClr val="3EB7A1"/>
                </a:solidFill>
                <a:latin typeface="Arial"/>
                <a:cs typeface="Arial"/>
              </a:rPr>
              <a:t>Encoder</a:t>
            </a:r>
            <a:endParaRPr sz="1800">
              <a:latin typeface="Arial"/>
              <a:cs typeface="Arial"/>
            </a:endParaRPr>
          </a:p>
        </p:txBody>
      </p:sp>
      <p:pic>
        <p:nvPicPr>
          <p:cNvPr id="133" name="object 6">
            <a:extLst>
              <a:ext uri="{FF2B5EF4-FFF2-40B4-BE49-F238E27FC236}">
                <a16:creationId xmlns:a16="http://schemas.microsoft.com/office/drawing/2014/main" id="{239F46DF-F00E-AA2F-B9BB-F68B7CFA731E}"/>
              </a:ext>
            </a:extLst>
          </p:cNvPr>
          <p:cNvPicPr/>
          <p:nvPr/>
        </p:nvPicPr>
        <p:blipFill>
          <a:blip r:embed="rId8" cstate="print"/>
          <a:stretch>
            <a:fillRect/>
          </a:stretch>
        </p:blipFill>
        <p:spPr>
          <a:xfrm>
            <a:off x="5202936" y="711708"/>
            <a:ext cx="588263" cy="680465"/>
          </a:xfrm>
          <a:prstGeom prst="rect">
            <a:avLst/>
          </a:prstGeom>
        </p:spPr>
      </p:pic>
      <p:sp>
        <p:nvSpPr>
          <p:cNvPr id="134" name="object 28">
            <a:extLst>
              <a:ext uri="{FF2B5EF4-FFF2-40B4-BE49-F238E27FC236}">
                <a16:creationId xmlns:a16="http://schemas.microsoft.com/office/drawing/2014/main" id="{76A359C1-B429-DCB9-A52F-75FF62635EFA}"/>
              </a:ext>
            </a:extLst>
          </p:cNvPr>
          <p:cNvSpPr/>
          <p:nvPr/>
        </p:nvSpPr>
        <p:spPr>
          <a:xfrm>
            <a:off x="4667250" y="5715002"/>
            <a:ext cx="5848350" cy="969644"/>
          </a:xfrm>
          <a:custGeom>
            <a:avLst/>
            <a:gdLst/>
            <a:ahLst/>
            <a:cxnLst/>
            <a:rect l="l" t="t" r="r" b="b"/>
            <a:pathLst>
              <a:path w="5848350" h="969645">
                <a:moveTo>
                  <a:pt x="0" y="161544"/>
                </a:moveTo>
                <a:lnTo>
                  <a:pt x="5770" y="118599"/>
                </a:lnTo>
                <a:lnTo>
                  <a:pt x="22055" y="80009"/>
                </a:lnTo>
                <a:lnTo>
                  <a:pt x="47315" y="47315"/>
                </a:lnTo>
                <a:lnTo>
                  <a:pt x="80010" y="22055"/>
                </a:lnTo>
                <a:lnTo>
                  <a:pt x="118599" y="5770"/>
                </a:lnTo>
                <a:lnTo>
                  <a:pt x="161544" y="0"/>
                </a:lnTo>
                <a:lnTo>
                  <a:pt x="5686806" y="0"/>
                </a:lnTo>
                <a:lnTo>
                  <a:pt x="5729750" y="5770"/>
                </a:lnTo>
                <a:lnTo>
                  <a:pt x="5768340" y="22055"/>
                </a:lnTo>
                <a:lnTo>
                  <a:pt x="5801034" y="47315"/>
                </a:lnTo>
                <a:lnTo>
                  <a:pt x="5826294" y="80010"/>
                </a:lnTo>
                <a:lnTo>
                  <a:pt x="5842579" y="118599"/>
                </a:lnTo>
                <a:lnTo>
                  <a:pt x="5848350" y="161544"/>
                </a:lnTo>
                <a:lnTo>
                  <a:pt x="5848350" y="807720"/>
                </a:lnTo>
                <a:lnTo>
                  <a:pt x="5842579" y="850664"/>
                </a:lnTo>
                <a:lnTo>
                  <a:pt x="5826294" y="889254"/>
                </a:lnTo>
                <a:lnTo>
                  <a:pt x="5801034" y="921948"/>
                </a:lnTo>
                <a:lnTo>
                  <a:pt x="5768339" y="947208"/>
                </a:lnTo>
                <a:lnTo>
                  <a:pt x="5729750" y="963493"/>
                </a:lnTo>
                <a:lnTo>
                  <a:pt x="5686806" y="969263"/>
                </a:lnTo>
                <a:lnTo>
                  <a:pt x="161544" y="969263"/>
                </a:lnTo>
                <a:lnTo>
                  <a:pt x="118599" y="963493"/>
                </a:lnTo>
                <a:lnTo>
                  <a:pt x="80010" y="947208"/>
                </a:lnTo>
                <a:lnTo>
                  <a:pt x="47315" y="921948"/>
                </a:lnTo>
                <a:lnTo>
                  <a:pt x="22055" y="889254"/>
                </a:lnTo>
                <a:lnTo>
                  <a:pt x="5770" y="850664"/>
                </a:lnTo>
                <a:lnTo>
                  <a:pt x="0" y="807720"/>
                </a:lnTo>
                <a:lnTo>
                  <a:pt x="0" y="161544"/>
                </a:lnTo>
                <a:close/>
              </a:path>
            </a:pathLst>
          </a:custGeom>
          <a:ln w="31750">
            <a:solidFill>
              <a:srgbClr val="000000"/>
            </a:solidFill>
          </a:ln>
        </p:spPr>
        <p:txBody>
          <a:bodyPr wrap="square" lIns="0" tIns="0" rIns="0" bIns="0" rtlCol="0"/>
          <a:lstStyle/>
          <a:p>
            <a:endParaRPr/>
          </a:p>
        </p:txBody>
      </p:sp>
      <p:sp>
        <p:nvSpPr>
          <p:cNvPr id="144" name="object 42">
            <a:extLst>
              <a:ext uri="{FF2B5EF4-FFF2-40B4-BE49-F238E27FC236}">
                <a16:creationId xmlns:a16="http://schemas.microsoft.com/office/drawing/2014/main" id="{9B1FEA8B-CF0A-838E-40C2-703E646171D5}"/>
              </a:ext>
            </a:extLst>
          </p:cNvPr>
          <p:cNvSpPr txBox="1"/>
          <p:nvPr/>
        </p:nvSpPr>
        <p:spPr>
          <a:xfrm>
            <a:off x="7098436" y="1563210"/>
            <a:ext cx="981710" cy="574040"/>
          </a:xfrm>
          <a:prstGeom prst="rect">
            <a:avLst/>
          </a:prstGeom>
        </p:spPr>
        <p:txBody>
          <a:bodyPr vert="horz" wrap="square" lIns="0" tIns="12700" rIns="0" bIns="0" rtlCol="0">
            <a:spAutoFit/>
          </a:bodyPr>
          <a:lstStyle/>
          <a:p>
            <a:pPr marL="12700">
              <a:lnSpc>
                <a:spcPct val="100000"/>
              </a:lnSpc>
              <a:spcBef>
                <a:spcPts val="100"/>
              </a:spcBef>
            </a:pPr>
            <a:r>
              <a:rPr sz="3600" b="1" spc="-605" dirty="0">
                <a:latin typeface="Arial"/>
                <a:cs typeface="Arial"/>
              </a:rPr>
              <a:t>BERT</a:t>
            </a:r>
            <a:endParaRPr sz="3600">
              <a:latin typeface="Arial"/>
              <a:cs typeface="Arial"/>
            </a:endParaRPr>
          </a:p>
        </p:txBody>
      </p:sp>
      <p:pic>
        <p:nvPicPr>
          <p:cNvPr id="11266" name="Picture 2">
            <a:extLst>
              <a:ext uri="{FF2B5EF4-FFF2-40B4-BE49-F238E27FC236}">
                <a16:creationId xmlns:a16="http://schemas.microsoft.com/office/drawing/2014/main" id="{31EF9480-6B29-75D2-5892-904B2F3CA8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6079" y="2354854"/>
            <a:ext cx="4275921" cy="3142544"/>
          </a:xfrm>
          <a:prstGeom prst="rect">
            <a:avLst/>
          </a:prstGeom>
          <a:noFill/>
          <a:extLst>
            <a:ext uri="{909E8E84-426E-40DD-AFC4-6F175D3DCCD1}">
              <a14:hiddenFill xmlns:a14="http://schemas.microsoft.com/office/drawing/2010/main">
                <a:solidFill>
                  <a:srgbClr val="FFFFFF"/>
                </a:solidFill>
              </a14:hiddenFill>
            </a:ext>
          </a:extLst>
        </p:spPr>
      </p:pic>
      <p:sp>
        <p:nvSpPr>
          <p:cNvPr id="167" name="CuadroTexto 166">
            <a:extLst>
              <a:ext uri="{FF2B5EF4-FFF2-40B4-BE49-F238E27FC236}">
                <a16:creationId xmlns:a16="http://schemas.microsoft.com/office/drawing/2014/main" id="{4CCD4582-806D-E7CB-775D-9D82712F9C52}"/>
              </a:ext>
            </a:extLst>
          </p:cNvPr>
          <p:cNvSpPr txBox="1"/>
          <p:nvPr/>
        </p:nvSpPr>
        <p:spPr>
          <a:xfrm>
            <a:off x="3708571" y="5184161"/>
            <a:ext cx="3880720" cy="1015663"/>
          </a:xfrm>
          <a:prstGeom prst="rect">
            <a:avLst/>
          </a:prstGeom>
          <a:noFill/>
        </p:spPr>
        <p:txBody>
          <a:bodyPr wrap="square" rtlCol="0">
            <a:spAutoFit/>
          </a:bodyPr>
          <a:lstStyle/>
          <a:p>
            <a:r>
              <a:rPr lang="en-US" sz="1050" dirty="0">
                <a:solidFill>
                  <a:schemeClr val="bg1"/>
                </a:solidFill>
              </a:rPr>
              <a:t>Input: The process starts with the input sentence, "The child goes to [MASK]. They have [MASK] of mathematics." Each word, including the [MASK] tokens, is converted into a vector known as an embedding. These embeddings are rich in semantic information but do not yet consider the sentence's context</a:t>
            </a:r>
            <a:r>
              <a:rPr lang="en-US" dirty="0"/>
              <a:t>.</a:t>
            </a:r>
            <a:endParaRPr lang="es-CO" dirty="0"/>
          </a:p>
        </p:txBody>
      </p:sp>
      <p:sp>
        <p:nvSpPr>
          <p:cNvPr id="168" name="CuadroTexto 167">
            <a:extLst>
              <a:ext uri="{FF2B5EF4-FFF2-40B4-BE49-F238E27FC236}">
                <a16:creationId xmlns:a16="http://schemas.microsoft.com/office/drawing/2014/main" id="{3B71CA9D-CF79-1D6F-02FB-7FA651DC9726}"/>
              </a:ext>
            </a:extLst>
          </p:cNvPr>
          <p:cNvSpPr txBox="1"/>
          <p:nvPr/>
        </p:nvSpPr>
        <p:spPr>
          <a:xfrm>
            <a:off x="3852190" y="3492088"/>
            <a:ext cx="3593482" cy="1384995"/>
          </a:xfrm>
          <a:prstGeom prst="rect">
            <a:avLst/>
          </a:prstGeom>
          <a:noFill/>
        </p:spPr>
        <p:txBody>
          <a:bodyPr wrap="square" rtlCol="0">
            <a:spAutoFit/>
          </a:bodyPr>
          <a:lstStyle/>
          <a:p>
            <a:r>
              <a:rPr lang="en-US" sz="1050" dirty="0">
                <a:solidFill>
                  <a:schemeClr val="bg1"/>
                </a:solidFill>
              </a:rPr>
              <a:t>Information Flow Between Layers: As the embeddings pass through BERT's multiple layers, the flow of information is bidirectional. Each layer consists of self-attention mechanisms that allow the embeddings to be updated based on information from all other words in the sentence. The embeddings for the [MASK] tokens, therefore, become a composite representation of their surrounding context as they flow through each successive layer.</a:t>
            </a:r>
            <a:endParaRPr lang="es-CO" dirty="0"/>
          </a:p>
        </p:txBody>
      </p:sp>
      <p:sp>
        <p:nvSpPr>
          <p:cNvPr id="170" name="CuadroTexto 169">
            <a:extLst>
              <a:ext uri="{FF2B5EF4-FFF2-40B4-BE49-F238E27FC236}">
                <a16:creationId xmlns:a16="http://schemas.microsoft.com/office/drawing/2014/main" id="{820EF1D8-0419-1931-F635-F8496734DB18}"/>
              </a:ext>
            </a:extLst>
          </p:cNvPr>
          <p:cNvSpPr txBox="1"/>
          <p:nvPr/>
        </p:nvSpPr>
        <p:spPr>
          <a:xfrm>
            <a:off x="3904474" y="1850230"/>
            <a:ext cx="3258231" cy="1169551"/>
          </a:xfrm>
          <a:prstGeom prst="rect">
            <a:avLst/>
          </a:prstGeom>
          <a:noFill/>
        </p:spPr>
        <p:txBody>
          <a:bodyPr wrap="square" rtlCol="0">
            <a:spAutoFit/>
          </a:bodyPr>
          <a:lstStyle/>
          <a:p>
            <a:r>
              <a:rPr lang="en-US" sz="1000" dirty="0">
                <a:solidFill>
                  <a:schemeClr val="bg1"/>
                </a:solidFill>
              </a:rPr>
              <a:t>Contextual Representation: By the time the information reaches the final layer, each embedding has been transformed into a contextualized representation. This means the embedding for each [MASK] token now has a detailed understanding of the context within which it appears, derived from both the preceding and following words in the sentence.</a:t>
            </a:r>
            <a:endParaRPr lang="es-CO" sz="1600" dirty="0"/>
          </a:p>
        </p:txBody>
      </p:sp>
      <p:sp>
        <p:nvSpPr>
          <p:cNvPr id="171" name="object 113">
            <a:extLst>
              <a:ext uri="{FF2B5EF4-FFF2-40B4-BE49-F238E27FC236}">
                <a16:creationId xmlns:a16="http://schemas.microsoft.com/office/drawing/2014/main" id="{3B370D43-838E-2051-9D2D-1B0F173BCDE0}"/>
              </a:ext>
            </a:extLst>
          </p:cNvPr>
          <p:cNvSpPr/>
          <p:nvPr/>
        </p:nvSpPr>
        <p:spPr>
          <a:xfrm>
            <a:off x="3695317" y="5184161"/>
            <a:ext cx="3893973" cy="1000610"/>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72" name="object 113">
            <a:extLst>
              <a:ext uri="{FF2B5EF4-FFF2-40B4-BE49-F238E27FC236}">
                <a16:creationId xmlns:a16="http://schemas.microsoft.com/office/drawing/2014/main" id="{56156771-DE9C-B8F3-039B-B23A4193E190}"/>
              </a:ext>
            </a:extLst>
          </p:cNvPr>
          <p:cNvSpPr/>
          <p:nvPr/>
        </p:nvSpPr>
        <p:spPr>
          <a:xfrm>
            <a:off x="3786903" y="3519507"/>
            <a:ext cx="3658770" cy="1357576"/>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73" name="object 113">
            <a:extLst>
              <a:ext uri="{FF2B5EF4-FFF2-40B4-BE49-F238E27FC236}">
                <a16:creationId xmlns:a16="http://schemas.microsoft.com/office/drawing/2014/main" id="{A6FDC947-1B96-FE03-7196-F97A2795AB8A}"/>
              </a:ext>
            </a:extLst>
          </p:cNvPr>
          <p:cNvSpPr/>
          <p:nvPr/>
        </p:nvSpPr>
        <p:spPr>
          <a:xfrm>
            <a:off x="3891222" y="1833301"/>
            <a:ext cx="3271484" cy="1227217"/>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cxnSp>
        <p:nvCxnSpPr>
          <p:cNvPr id="175" name="Conector: angular 174">
            <a:extLst>
              <a:ext uri="{FF2B5EF4-FFF2-40B4-BE49-F238E27FC236}">
                <a16:creationId xmlns:a16="http://schemas.microsoft.com/office/drawing/2014/main" id="{687A8FF9-EF59-4C31-E970-AC5982186B3A}"/>
              </a:ext>
            </a:extLst>
          </p:cNvPr>
          <p:cNvCxnSpPr/>
          <p:nvPr/>
        </p:nvCxnSpPr>
        <p:spPr>
          <a:xfrm rot="5400000" flipH="1" flipV="1">
            <a:off x="7337334" y="4885194"/>
            <a:ext cx="1081764" cy="577853"/>
          </a:xfrm>
          <a:prstGeom prst="bentConnector3">
            <a:avLst/>
          </a:prstGeom>
          <a:ln w="38100">
            <a:solidFill>
              <a:srgbClr val="D6D1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angular 175">
            <a:extLst>
              <a:ext uri="{FF2B5EF4-FFF2-40B4-BE49-F238E27FC236}">
                <a16:creationId xmlns:a16="http://schemas.microsoft.com/office/drawing/2014/main" id="{875F6674-3151-6FD8-6D2E-42D7009F8138}"/>
              </a:ext>
            </a:extLst>
          </p:cNvPr>
          <p:cNvCxnSpPr>
            <a:cxnSpLocks/>
          </p:cNvCxnSpPr>
          <p:nvPr/>
        </p:nvCxnSpPr>
        <p:spPr>
          <a:xfrm flipV="1">
            <a:off x="7445672" y="4023206"/>
            <a:ext cx="634474" cy="175089"/>
          </a:xfrm>
          <a:prstGeom prst="bentConnector3">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ector: angular 179">
            <a:extLst>
              <a:ext uri="{FF2B5EF4-FFF2-40B4-BE49-F238E27FC236}">
                <a16:creationId xmlns:a16="http://schemas.microsoft.com/office/drawing/2014/main" id="{C42D9346-4B54-84A5-3017-46C03D7929B4}"/>
              </a:ext>
            </a:extLst>
          </p:cNvPr>
          <p:cNvCxnSpPr>
            <a:cxnSpLocks/>
          </p:cNvCxnSpPr>
          <p:nvPr/>
        </p:nvCxnSpPr>
        <p:spPr>
          <a:xfrm>
            <a:off x="7162705" y="2467205"/>
            <a:ext cx="917441" cy="699199"/>
          </a:xfrm>
          <a:prstGeom prst="bentConnector3">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403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3185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Transformers-Encoders</a:t>
            </a:r>
          </a:p>
        </p:txBody>
      </p:sp>
      <p:grpSp>
        <p:nvGrpSpPr>
          <p:cNvPr id="3" name="object 25">
            <a:extLst>
              <a:ext uri="{FF2B5EF4-FFF2-40B4-BE49-F238E27FC236}">
                <a16:creationId xmlns:a16="http://schemas.microsoft.com/office/drawing/2014/main" id="{FE101764-F19D-FEA6-AA01-5E2074DE3992}"/>
              </a:ext>
            </a:extLst>
          </p:cNvPr>
          <p:cNvGrpSpPr/>
          <p:nvPr/>
        </p:nvGrpSpPr>
        <p:grpSpPr>
          <a:xfrm>
            <a:off x="433394" y="1498656"/>
            <a:ext cx="3200313" cy="4041703"/>
            <a:chOff x="2836536" y="2010133"/>
            <a:chExt cx="3200313" cy="4041703"/>
          </a:xfrm>
        </p:grpSpPr>
        <p:pic>
          <p:nvPicPr>
            <p:cNvPr id="4" name="object 26">
              <a:extLst>
                <a:ext uri="{FF2B5EF4-FFF2-40B4-BE49-F238E27FC236}">
                  <a16:creationId xmlns:a16="http://schemas.microsoft.com/office/drawing/2014/main" id="{DB375543-703E-9205-F900-C40C43DFE382}"/>
                </a:ext>
              </a:extLst>
            </p:cNvPr>
            <p:cNvPicPr/>
            <p:nvPr/>
          </p:nvPicPr>
          <p:blipFill rotWithShape="1">
            <a:blip r:embed="rId4" cstate="print"/>
            <a:srcRect r="49646"/>
            <a:stretch/>
          </p:blipFill>
          <p:spPr>
            <a:xfrm>
              <a:off x="4766751" y="2293949"/>
              <a:ext cx="1270098" cy="3710803"/>
            </a:xfrm>
            <a:prstGeom prst="rect">
              <a:avLst/>
            </a:prstGeom>
          </p:spPr>
        </p:pic>
        <p:pic>
          <p:nvPicPr>
            <p:cNvPr id="13" name="object 28">
              <a:extLst>
                <a:ext uri="{FF2B5EF4-FFF2-40B4-BE49-F238E27FC236}">
                  <a16:creationId xmlns:a16="http://schemas.microsoft.com/office/drawing/2014/main" id="{D454FBC1-6280-D053-14DF-7C38329146E4}"/>
                </a:ext>
              </a:extLst>
            </p:cNvPr>
            <p:cNvPicPr/>
            <p:nvPr/>
          </p:nvPicPr>
          <p:blipFill>
            <a:blip r:embed="rId5" cstate="print"/>
            <a:stretch>
              <a:fillRect/>
            </a:stretch>
          </p:blipFill>
          <p:spPr>
            <a:xfrm>
              <a:off x="2836536" y="2010133"/>
              <a:ext cx="3136044" cy="4041703"/>
            </a:xfrm>
            <a:prstGeom prst="rect">
              <a:avLst/>
            </a:prstGeom>
          </p:spPr>
        </p:pic>
        <p:pic>
          <p:nvPicPr>
            <p:cNvPr id="14" name="object 29">
              <a:extLst>
                <a:ext uri="{FF2B5EF4-FFF2-40B4-BE49-F238E27FC236}">
                  <a16:creationId xmlns:a16="http://schemas.microsoft.com/office/drawing/2014/main" id="{092840C3-34AF-A0D2-9BF4-57373C6071DF}"/>
                </a:ext>
              </a:extLst>
            </p:cNvPr>
            <p:cNvPicPr/>
            <p:nvPr/>
          </p:nvPicPr>
          <p:blipFill>
            <a:blip r:embed="rId6" cstate="print"/>
            <a:stretch>
              <a:fillRect/>
            </a:stretch>
          </p:blipFill>
          <p:spPr>
            <a:xfrm>
              <a:off x="3781237" y="2809064"/>
              <a:ext cx="243976" cy="248612"/>
            </a:xfrm>
            <a:prstGeom prst="rect">
              <a:avLst/>
            </a:prstGeom>
          </p:spPr>
        </p:pic>
      </p:grpSp>
      <p:pic>
        <p:nvPicPr>
          <p:cNvPr id="10" name="Imagen 9">
            <a:extLst>
              <a:ext uri="{FF2B5EF4-FFF2-40B4-BE49-F238E27FC236}">
                <a16:creationId xmlns:a16="http://schemas.microsoft.com/office/drawing/2014/main" id="{D35F5CB8-5EE8-B54C-F6D8-A2E02D3AEB12}"/>
              </a:ext>
            </a:extLst>
          </p:cNvPr>
          <p:cNvPicPr>
            <a:picLocks noChangeAspect="1"/>
          </p:cNvPicPr>
          <p:nvPr/>
        </p:nvPicPr>
        <p:blipFill>
          <a:blip r:embed="rId7"/>
          <a:stretch>
            <a:fillRect/>
          </a:stretch>
        </p:blipFill>
        <p:spPr>
          <a:xfrm>
            <a:off x="433394" y="2733292"/>
            <a:ext cx="1724316" cy="2035124"/>
          </a:xfrm>
          <a:prstGeom prst="rect">
            <a:avLst/>
          </a:prstGeom>
        </p:spPr>
      </p:pic>
      <p:sp>
        <p:nvSpPr>
          <p:cNvPr id="106" name="CuadroTexto 105">
            <a:extLst>
              <a:ext uri="{FF2B5EF4-FFF2-40B4-BE49-F238E27FC236}">
                <a16:creationId xmlns:a16="http://schemas.microsoft.com/office/drawing/2014/main" id="{468D106C-67EC-55B9-02D3-82D62F89EBA6}"/>
              </a:ext>
            </a:extLst>
          </p:cNvPr>
          <p:cNvSpPr txBox="1"/>
          <p:nvPr/>
        </p:nvSpPr>
        <p:spPr>
          <a:xfrm>
            <a:off x="520563" y="4054654"/>
            <a:ext cx="1882451" cy="1384995"/>
          </a:xfrm>
          <a:prstGeom prst="rect">
            <a:avLst/>
          </a:prstGeom>
          <a:noFill/>
        </p:spPr>
        <p:txBody>
          <a:bodyPr wrap="square" rtlCol="0">
            <a:spAutoFit/>
          </a:bodyPr>
          <a:lstStyle/>
          <a:p>
            <a:r>
              <a:rPr lang="en-US" sz="1400" dirty="0">
                <a:solidFill>
                  <a:schemeClr val="bg1"/>
                </a:solidFill>
              </a:rPr>
              <a:t>Uses </a:t>
            </a:r>
            <a:r>
              <a:rPr lang="en-US" sz="1400" b="1" i="1" dirty="0">
                <a:solidFill>
                  <a:schemeClr val="bg1"/>
                </a:solidFill>
              </a:rPr>
              <a:t>transfer learning </a:t>
            </a:r>
            <a:r>
              <a:rPr lang="en-US" sz="1400" dirty="0">
                <a:solidFill>
                  <a:schemeClr val="bg1"/>
                </a:solidFill>
              </a:rPr>
              <a:t>to continue learning from existing data by adding tasks and user-specific layers.</a:t>
            </a:r>
            <a:endParaRPr lang="es-CO" sz="1400" dirty="0">
              <a:solidFill>
                <a:schemeClr val="bg1"/>
              </a:solidFill>
            </a:endParaRPr>
          </a:p>
        </p:txBody>
      </p:sp>
      <p:sp>
        <p:nvSpPr>
          <p:cNvPr id="132" name="object 5">
            <a:extLst>
              <a:ext uri="{FF2B5EF4-FFF2-40B4-BE49-F238E27FC236}">
                <a16:creationId xmlns:a16="http://schemas.microsoft.com/office/drawing/2014/main" id="{13717D3B-BE2C-1011-7801-397B70C5EB15}"/>
              </a:ext>
            </a:extLst>
          </p:cNvPr>
          <p:cNvSpPr txBox="1"/>
          <p:nvPr/>
        </p:nvSpPr>
        <p:spPr>
          <a:xfrm>
            <a:off x="5685015" y="918697"/>
            <a:ext cx="771525" cy="299720"/>
          </a:xfrm>
          <a:prstGeom prst="rect">
            <a:avLst/>
          </a:prstGeom>
        </p:spPr>
        <p:txBody>
          <a:bodyPr vert="horz" wrap="square" lIns="0" tIns="12700" rIns="0" bIns="0" rtlCol="0">
            <a:spAutoFit/>
          </a:bodyPr>
          <a:lstStyle/>
          <a:p>
            <a:pPr marL="12700">
              <a:lnSpc>
                <a:spcPct val="100000"/>
              </a:lnSpc>
              <a:spcBef>
                <a:spcPts val="100"/>
              </a:spcBef>
            </a:pPr>
            <a:r>
              <a:rPr sz="1800" b="1" spc="-190" dirty="0">
                <a:solidFill>
                  <a:srgbClr val="3EB7A1"/>
                </a:solidFill>
                <a:latin typeface="Arial"/>
                <a:cs typeface="Arial"/>
              </a:rPr>
              <a:t>Encoder</a:t>
            </a:r>
            <a:endParaRPr sz="1800">
              <a:latin typeface="Arial"/>
              <a:cs typeface="Arial"/>
            </a:endParaRPr>
          </a:p>
        </p:txBody>
      </p:sp>
      <p:pic>
        <p:nvPicPr>
          <p:cNvPr id="133" name="object 6">
            <a:extLst>
              <a:ext uri="{FF2B5EF4-FFF2-40B4-BE49-F238E27FC236}">
                <a16:creationId xmlns:a16="http://schemas.microsoft.com/office/drawing/2014/main" id="{239F46DF-F00E-AA2F-B9BB-F68B7CFA731E}"/>
              </a:ext>
            </a:extLst>
          </p:cNvPr>
          <p:cNvPicPr/>
          <p:nvPr/>
        </p:nvPicPr>
        <p:blipFill>
          <a:blip r:embed="rId8" cstate="print"/>
          <a:stretch>
            <a:fillRect/>
          </a:stretch>
        </p:blipFill>
        <p:spPr>
          <a:xfrm>
            <a:off x="5202936" y="711708"/>
            <a:ext cx="588263" cy="680465"/>
          </a:xfrm>
          <a:prstGeom prst="rect">
            <a:avLst/>
          </a:prstGeom>
        </p:spPr>
      </p:pic>
      <p:sp>
        <p:nvSpPr>
          <p:cNvPr id="134" name="object 28">
            <a:extLst>
              <a:ext uri="{FF2B5EF4-FFF2-40B4-BE49-F238E27FC236}">
                <a16:creationId xmlns:a16="http://schemas.microsoft.com/office/drawing/2014/main" id="{76A359C1-B429-DCB9-A52F-75FF62635EFA}"/>
              </a:ext>
            </a:extLst>
          </p:cNvPr>
          <p:cNvSpPr/>
          <p:nvPr/>
        </p:nvSpPr>
        <p:spPr>
          <a:xfrm>
            <a:off x="4667250" y="5715002"/>
            <a:ext cx="5848350" cy="969644"/>
          </a:xfrm>
          <a:custGeom>
            <a:avLst/>
            <a:gdLst/>
            <a:ahLst/>
            <a:cxnLst/>
            <a:rect l="l" t="t" r="r" b="b"/>
            <a:pathLst>
              <a:path w="5848350" h="969645">
                <a:moveTo>
                  <a:pt x="0" y="161544"/>
                </a:moveTo>
                <a:lnTo>
                  <a:pt x="5770" y="118599"/>
                </a:lnTo>
                <a:lnTo>
                  <a:pt x="22055" y="80009"/>
                </a:lnTo>
                <a:lnTo>
                  <a:pt x="47315" y="47315"/>
                </a:lnTo>
                <a:lnTo>
                  <a:pt x="80010" y="22055"/>
                </a:lnTo>
                <a:lnTo>
                  <a:pt x="118599" y="5770"/>
                </a:lnTo>
                <a:lnTo>
                  <a:pt x="161544" y="0"/>
                </a:lnTo>
                <a:lnTo>
                  <a:pt x="5686806" y="0"/>
                </a:lnTo>
                <a:lnTo>
                  <a:pt x="5729750" y="5770"/>
                </a:lnTo>
                <a:lnTo>
                  <a:pt x="5768340" y="22055"/>
                </a:lnTo>
                <a:lnTo>
                  <a:pt x="5801034" y="47315"/>
                </a:lnTo>
                <a:lnTo>
                  <a:pt x="5826294" y="80010"/>
                </a:lnTo>
                <a:lnTo>
                  <a:pt x="5842579" y="118599"/>
                </a:lnTo>
                <a:lnTo>
                  <a:pt x="5848350" y="161544"/>
                </a:lnTo>
                <a:lnTo>
                  <a:pt x="5848350" y="807720"/>
                </a:lnTo>
                <a:lnTo>
                  <a:pt x="5842579" y="850664"/>
                </a:lnTo>
                <a:lnTo>
                  <a:pt x="5826294" y="889254"/>
                </a:lnTo>
                <a:lnTo>
                  <a:pt x="5801034" y="921948"/>
                </a:lnTo>
                <a:lnTo>
                  <a:pt x="5768339" y="947208"/>
                </a:lnTo>
                <a:lnTo>
                  <a:pt x="5729750" y="963493"/>
                </a:lnTo>
                <a:lnTo>
                  <a:pt x="5686806" y="969263"/>
                </a:lnTo>
                <a:lnTo>
                  <a:pt x="161544" y="969263"/>
                </a:lnTo>
                <a:lnTo>
                  <a:pt x="118599" y="963493"/>
                </a:lnTo>
                <a:lnTo>
                  <a:pt x="80010" y="947208"/>
                </a:lnTo>
                <a:lnTo>
                  <a:pt x="47315" y="921948"/>
                </a:lnTo>
                <a:lnTo>
                  <a:pt x="22055" y="889254"/>
                </a:lnTo>
                <a:lnTo>
                  <a:pt x="5770" y="850664"/>
                </a:lnTo>
                <a:lnTo>
                  <a:pt x="0" y="807720"/>
                </a:lnTo>
                <a:lnTo>
                  <a:pt x="0" y="161544"/>
                </a:lnTo>
                <a:close/>
              </a:path>
            </a:pathLst>
          </a:custGeom>
          <a:ln w="31750">
            <a:solidFill>
              <a:srgbClr val="000000"/>
            </a:solidFill>
          </a:ln>
        </p:spPr>
        <p:txBody>
          <a:bodyPr wrap="square" lIns="0" tIns="0" rIns="0" bIns="0" rtlCol="0"/>
          <a:lstStyle/>
          <a:p>
            <a:endParaRPr/>
          </a:p>
        </p:txBody>
      </p:sp>
      <p:sp>
        <p:nvSpPr>
          <p:cNvPr id="144" name="object 42">
            <a:extLst>
              <a:ext uri="{FF2B5EF4-FFF2-40B4-BE49-F238E27FC236}">
                <a16:creationId xmlns:a16="http://schemas.microsoft.com/office/drawing/2014/main" id="{9B1FEA8B-CF0A-838E-40C2-703E646171D5}"/>
              </a:ext>
            </a:extLst>
          </p:cNvPr>
          <p:cNvSpPr txBox="1"/>
          <p:nvPr/>
        </p:nvSpPr>
        <p:spPr>
          <a:xfrm>
            <a:off x="7098436" y="1563210"/>
            <a:ext cx="981710" cy="574040"/>
          </a:xfrm>
          <a:prstGeom prst="rect">
            <a:avLst/>
          </a:prstGeom>
        </p:spPr>
        <p:txBody>
          <a:bodyPr vert="horz" wrap="square" lIns="0" tIns="12700" rIns="0" bIns="0" rtlCol="0">
            <a:spAutoFit/>
          </a:bodyPr>
          <a:lstStyle/>
          <a:p>
            <a:pPr marL="12700">
              <a:lnSpc>
                <a:spcPct val="100000"/>
              </a:lnSpc>
              <a:spcBef>
                <a:spcPts val="100"/>
              </a:spcBef>
            </a:pPr>
            <a:r>
              <a:rPr sz="3600" b="1" spc="-605" dirty="0">
                <a:latin typeface="Arial"/>
                <a:cs typeface="Arial"/>
              </a:rPr>
              <a:t>BERT</a:t>
            </a:r>
            <a:endParaRPr sz="3600">
              <a:latin typeface="Arial"/>
              <a:cs typeface="Arial"/>
            </a:endParaRPr>
          </a:p>
        </p:txBody>
      </p:sp>
      <p:pic>
        <p:nvPicPr>
          <p:cNvPr id="11266" name="Picture 2">
            <a:extLst>
              <a:ext uri="{FF2B5EF4-FFF2-40B4-BE49-F238E27FC236}">
                <a16:creationId xmlns:a16="http://schemas.microsoft.com/office/drawing/2014/main" id="{31EF9480-6B29-75D2-5892-904B2F3CA8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9784" y="2376244"/>
            <a:ext cx="4275921" cy="3142544"/>
          </a:xfrm>
          <a:prstGeom prst="rect">
            <a:avLst/>
          </a:prstGeom>
          <a:noFill/>
          <a:extLst>
            <a:ext uri="{909E8E84-426E-40DD-AFC4-6F175D3DCCD1}">
              <a14:hiddenFill xmlns:a14="http://schemas.microsoft.com/office/drawing/2010/main">
                <a:solidFill>
                  <a:srgbClr val="FFFFFF"/>
                </a:solidFill>
              </a14:hiddenFill>
            </a:ext>
          </a:extLst>
        </p:spPr>
      </p:pic>
      <p:sp>
        <p:nvSpPr>
          <p:cNvPr id="168" name="CuadroTexto 167">
            <a:extLst>
              <a:ext uri="{FF2B5EF4-FFF2-40B4-BE49-F238E27FC236}">
                <a16:creationId xmlns:a16="http://schemas.microsoft.com/office/drawing/2014/main" id="{3B71CA9D-CF79-1D6F-02FB-7FA651DC9726}"/>
              </a:ext>
            </a:extLst>
          </p:cNvPr>
          <p:cNvSpPr txBox="1"/>
          <p:nvPr/>
        </p:nvSpPr>
        <p:spPr>
          <a:xfrm>
            <a:off x="4326400" y="4095112"/>
            <a:ext cx="3551816" cy="923330"/>
          </a:xfrm>
          <a:prstGeom prst="rect">
            <a:avLst/>
          </a:prstGeom>
          <a:noFill/>
        </p:spPr>
        <p:txBody>
          <a:bodyPr wrap="square" rtlCol="0">
            <a:spAutoFit/>
          </a:bodyPr>
          <a:lstStyle/>
          <a:p>
            <a:r>
              <a:rPr lang="en-US" sz="1000" dirty="0">
                <a:solidFill>
                  <a:srgbClr val="ECECEC"/>
                </a:solidFill>
                <a:latin typeface="Söhne"/>
              </a:rPr>
              <a:t>It is trained with a Masked Language Modeling approach</a:t>
            </a:r>
            <a:r>
              <a:rPr lang="en-US" dirty="0">
                <a:solidFill>
                  <a:schemeClr val="bg1"/>
                </a:solidFill>
              </a:rPr>
              <a:t>.</a:t>
            </a:r>
          </a:p>
          <a:p>
            <a:endParaRPr lang="en-US" dirty="0"/>
          </a:p>
          <a:p>
            <a:endParaRPr lang="es-CO" dirty="0"/>
          </a:p>
        </p:txBody>
      </p:sp>
      <p:sp>
        <p:nvSpPr>
          <p:cNvPr id="170" name="CuadroTexto 169">
            <a:extLst>
              <a:ext uri="{FF2B5EF4-FFF2-40B4-BE49-F238E27FC236}">
                <a16:creationId xmlns:a16="http://schemas.microsoft.com/office/drawing/2014/main" id="{820EF1D8-0419-1931-F635-F8496734DB18}"/>
              </a:ext>
            </a:extLst>
          </p:cNvPr>
          <p:cNvSpPr txBox="1"/>
          <p:nvPr/>
        </p:nvSpPr>
        <p:spPr>
          <a:xfrm>
            <a:off x="4201265" y="1715937"/>
            <a:ext cx="3258231" cy="707886"/>
          </a:xfrm>
          <a:prstGeom prst="rect">
            <a:avLst/>
          </a:prstGeom>
          <a:noFill/>
        </p:spPr>
        <p:txBody>
          <a:bodyPr wrap="square" rtlCol="0">
            <a:spAutoFit/>
          </a:bodyPr>
          <a:lstStyle/>
          <a:p>
            <a:r>
              <a:rPr lang="en-US" sz="1000" b="0" i="0" dirty="0">
                <a:solidFill>
                  <a:srgbClr val="ECECEC"/>
                </a:solidFill>
                <a:effectLst/>
                <a:latin typeface="Söhne"/>
              </a:rPr>
              <a:t>BERT is a multi-layer bidirectional transformer encoder. The architecture of BERT allows the model to know all contexts. BERT representations are jointly conditioned on both left and right contexts in all layers.</a:t>
            </a:r>
            <a:endParaRPr lang="es-CO" sz="1600" dirty="0"/>
          </a:p>
        </p:txBody>
      </p:sp>
      <p:sp>
        <p:nvSpPr>
          <p:cNvPr id="171" name="object 113">
            <a:extLst>
              <a:ext uri="{FF2B5EF4-FFF2-40B4-BE49-F238E27FC236}">
                <a16:creationId xmlns:a16="http://schemas.microsoft.com/office/drawing/2014/main" id="{3B370D43-838E-2051-9D2D-1B0F173BCDE0}"/>
              </a:ext>
            </a:extLst>
          </p:cNvPr>
          <p:cNvSpPr/>
          <p:nvPr/>
        </p:nvSpPr>
        <p:spPr>
          <a:xfrm>
            <a:off x="4087403" y="5214656"/>
            <a:ext cx="3382185" cy="817489"/>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72" name="object 113">
            <a:extLst>
              <a:ext uri="{FF2B5EF4-FFF2-40B4-BE49-F238E27FC236}">
                <a16:creationId xmlns:a16="http://schemas.microsoft.com/office/drawing/2014/main" id="{56156771-DE9C-B8F3-039B-B23A4193E190}"/>
              </a:ext>
            </a:extLst>
          </p:cNvPr>
          <p:cNvSpPr/>
          <p:nvPr/>
        </p:nvSpPr>
        <p:spPr>
          <a:xfrm>
            <a:off x="4116878" y="2928858"/>
            <a:ext cx="3427006" cy="817488"/>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73" name="object 113">
            <a:extLst>
              <a:ext uri="{FF2B5EF4-FFF2-40B4-BE49-F238E27FC236}">
                <a16:creationId xmlns:a16="http://schemas.microsoft.com/office/drawing/2014/main" id="{A6FDC947-1B96-FE03-7196-F97A2795AB8A}"/>
              </a:ext>
            </a:extLst>
          </p:cNvPr>
          <p:cNvSpPr/>
          <p:nvPr/>
        </p:nvSpPr>
        <p:spPr>
          <a:xfrm>
            <a:off x="4104480" y="1760715"/>
            <a:ext cx="3271484" cy="724815"/>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cxnSp>
        <p:nvCxnSpPr>
          <p:cNvPr id="180" name="Conector: angular 179">
            <a:extLst>
              <a:ext uri="{FF2B5EF4-FFF2-40B4-BE49-F238E27FC236}">
                <a16:creationId xmlns:a16="http://schemas.microsoft.com/office/drawing/2014/main" id="{C42D9346-4B54-84A5-3017-46C03D7929B4}"/>
              </a:ext>
            </a:extLst>
          </p:cNvPr>
          <p:cNvCxnSpPr>
            <a:cxnSpLocks/>
          </p:cNvCxnSpPr>
          <p:nvPr/>
        </p:nvCxnSpPr>
        <p:spPr>
          <a:xfrm rot="16200000" flipH="1">
            <a:off x="5574772" y="2762338"/>
            <a:ext cx="443739" cy="1"/>
          </a:xfrm>
          <a:prstGeom prst="bentConnector3">
            <a:avLst>
              <a:gd name="adj1" fmla="val 50000"/>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6026DE4F-D375-724A-C29F-4210C3ED2B69}"/>
              </a:ext>
            </a:extLst>
          </p:cNvPr>
          <p:cNvSpPr txBox="1"/>
          <p:nvPr/>
        </p:nvSpPr>
        <p:spPr>
          <a:xfrm>
            <a:off x="4270852" y="2952283"/>
            <a:ext cx="3258231" cy="707886"/>
          </a:xfrm>
          <a:prstGeom prst="rect">
            <a:avLst/>
          </a:prstGeom>
          <a:noFill/>
        </p:spPr>
        <p:txBody>
          <a:bodyPr wrap="square" rtlCol="0">
            <a:spAutoFit/>
          </a:bodyPr>
          <a:lstStyle/>
          <a:p>
            <a:endParaRPr lang="en-US" sz="1000" b="0" i="0" dirty="0">
              <a:solidFill>
                <a:srgbClr val="ECECEC"/>
              </a:solidFill>
              <a:effectLst/>
              <a:latin typeface="Söhne"/>
            </a:endParaRPr>
          </a:p>
          <a:p>
            <a:r>
              <a:rPr lang="en-US" sz="1000" b="0" i="0" dirty="0">
                <a:solidFill>
                  <a:srgbClr val="ECECEC"/>
                </a:solidFill>
                <a:effectLst/>
                <a:latin typeface="Söhne"/>
              </a:rPr>
              <a:t>Input: The child goes to [MASK]. They have [MASK] of mathematics.</a:t>
            </a:r>
          </a:p>
          <a:p>
            <a:r>
              <a:rPr lang="en-US" sz="1000" b="0" i="0" dirty="0">
                <a:solidFill>
                  <a:srgbClr val="ECECEC"/>
                </a:solidFill>
                <a:effectLst/>
                <a:latin typeface="Söhne"/>
              </a:rPr>
              <a:t>Labels: [MASK] = school, [MASK] = class</a:t>
            </a:r>
            <a:endParaRPr lang="es-CO" sz="1600" dirty="0"/>
          </a:p>
        </p:txBody>
      </p:sp>
      <p:sp>
        <p:nvSpPr>
          <p:cNvPr id="21" name="Rectangle 10">
            <a:extLst>
              <a:ext uri="{FF2B5EF4-FFF2-40B4-BE49-F238E27FC236}">
                <a16:creationId xmlns:a16="http://schemas.microsoft.com/office/drawing/2014/main" id="{533BB43A-0FBA-1E86-E16A-32BE9AD5A04D}"/>
              </a:ext>
            </a:extLst>
          </p:cNvPr>
          <p:cNvSpPr>
            <a:spLocks noChangeArrowheads="1"/>
          </p:cNvSpPr>
          <p:nvPr/>
        </p:nvSpPr>
        <p:spPr bwMode="auto">
          <a:xfrm>
            <a:off x="4007762" y="5453391"/>
            <a:ext cx="3430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1000" dirty="0" err="1">
                <a:solidFill>
                  <a:srgbClr val="ECECEC"/>
                </a:solidFill>
                <a:latin typeface="Söhne"/>
              </a:rPr>
              <a:t>Each</a:t>
            </a:r>
            <a:r>
              <a:rPr lang="es-CO" altLang="es-CO" sz="1000" dirty="0">
                <a:solidFill>
                  <a:srgbClr val="ECECEC"/>
                </a:solidFill>
                <a:latin typeface="Söhne"/>
              </a:rPr>
              <a:t> </a:t>
            </a:r>
            <a:r>
              <a:rPr lang="es-CO" altLang="es-CO" sz="1000" dirty="0" err="1">
                <a:solidFill>
                  <a:srgbClr val="ECECEC"/>
                </a:solidFill>
                <a:latin typeface="Söhne"/>
              </a:rPr>
              <a:t>word</a:t>
            </a:r>
            <a:r>
              <a:rPr lang="es-CO" altLang="es-CO" sz="1000" dirty="0">
                <a:solidFill>
                  <a:srgbClr val="ECECEC"/>
                </a:solidFill>
                <a:latin typeface="Söhne"/>
              </a:rPr>
              <a:t> has </a:t>
            </a:r>
            <a:r>
              <a:rPr lang="es-CO" altLang="es-CO" sz="1000" dirty="0" err="1">
                <a:solidFill>
                  <a:srgbClr val="ECECEC"/>
                </a:solidFill>
                <a:latin typeface="Söhne"/>
              </a:rPr>
              <a:t>access</a:t>
            </a:r>
            <a:r>
              <a:rPr lang="es-CO" altLang="es-CO" sz="1000" dirty="0">
                <a:solidFill>
                  <a:srgbClr val="ECECEC"/>
                </a:solidFill>
                <a:latin typeface="Söhne"/>
              </a:rPr>
              <a:t> </a:t>
            </a:r>
            <a:r>
              <a:rPr lang="es-CO" altLang="es-CO" sz="1000" dirty="0" err="1">
                <a:solidFill>
                  <a:srgbClr val="ECECEC"/>
                </a:solidFill>
                <a:latin typeface="Söhne"/>
              </a:rPr>
              <a:t>to</a:t>
            </a:r>
            <a:r>
              <a:rPr lang="es-CO" altLang="es-CO" sz="1000" dirty="0">
                <a:solidFill>
                  <a:srgbClr val="ECECEC"/>
                </a:solidFill>
                <a:latin typeface="Söhne"/>
              </a:rPr>
              <a:t> </a:t>
            </a:r>
            <a:r>
              <a:rPr lang="es-CO" altLang="es-CO" sz="1000" dirty="0" err="1">
                <a:solidFill>
                  <a:srgbClr val="ECECEC"/>
                </a:solidFill>
                <a:latin typeface="Söhne"/>
              </a:rPr>
              <a:t>both</a:t>
            </a:r>
            <a:r>
              <a:rPr lang="es-CO" altLang="es-CO" sz="1000" dirty="0">
                <a:solidFill>
                  <a:srgbClr val="ECECEC"/>
                </a:solidFill>
                <a:latin typeface="Söhne"/>
              </a:rPr>
              <a:t> </a:t>
            </a:r>
            <a:r>
              <a:rPr lang="es-CO" altLang="es-CO" sz="1000" dirty="0" err="1">
                <a:solidFill>
                  <a:srgbClr val="ECECEC"/>
                </a:solidFill>
                <a:latin typeface="Söhne"/>
              </a:rPr>
              <a:t>previous</a:t>
            </a:r>
            <a:r>
              <a:rPr lang="es-CO" altLang="es-CO" sz="1000" dirty="0">
                <a:solidFill>
                  <a:srgbClr val="ECECEC"/>
                </a:solidFill>
                <a:latin typeface="Söhne"/>
              </a:rPr>
              <a:t> and </a:t>
            </a:r>
            <a:r>
              <a:rPr lang="es-CO" altLang="es-CO" sz="1000" dirty="0" err="1">
                <a:solidFill>
                  <a:srgbClr val="ECECEC"/>
                </a:solidFill>
                <a:latin typeface="Söhne"/>
              </a:rPr>
              <a:t>subsequent</a:t>
            </a:r>
            <a:r>
              <a:rPr lang="es-CO" altLang="es-CO" sz="1000" dirty="0">
                <a:solidFill>
                  <a:srgbClr val="ECECEC"/>
                </a:solidFill>
                <a:latin typeface="Söhne"/>
              </a:rPr>
              <a:t> </a:t>
            </a:r>
            <a:r>
              <a:rPr lang="es-CO" altLang="es-CO" sz="1000" dirty="0" err="1">
                <a:solidFill>
                  <a:srgbClr val="ECECEC"/>
                </a:solidFill>
                <a:latin typeface="Söhne"/>
              </a:rPr>
              <a:t>words</a:t>
            </a:r>
            <a:r>
              <a:rPr lang="es-CO" altLang="es-CO" sz="1000" dirty="0">
                <a:solidFill>
                  <a:srgbClr val="ECECEC"/>
                </a:solidFill>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bg1"/>
              </a:solidFill>
              <a:effectLst/>
              <a:latin typeface="Arial" panose="020B0604020202020204" pitchFamily="34" charset="0"/>
            </a:endParaRPr>
          </a:p>
        </p:txBody>
      </p:sp>
      <p:sp>
        <p:nvSpPr>
          <p:cNvPr id="22" name="Rectangle 11">
            <a:extLst>
              <a:ext uri="{FF2B5EF4-FFF2-40B4-BE49-F238E27FC236}">
                <a16:creationId xmlns:a16="http://schemas.microsoft.com/office/drawing/2014/main" id="{2AE3B820-205E-89D4-C7D5-42970F07E26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solidFill>
                <a:schemeClr val="bg1"/>
              </a:solidFill>
            </a:endParaRPr>
          </a:p>
        </p:txBody>
      </p:sp>
      <p:sp>
        <p:nvSpPr>
          <p:cNvPr id="30" name="object 113">
            <a:extLst>
              <a:ext uri="{FF2B5EF4-FFF2-40B4-BE49-F238E27FC236}">
                <a16:creationId xmlns:a16="http://schemas.microsoft.com/office/drawing/2014/main" id="{E953D565-2460-C1C0-3073-8572BE1C8973}"/>
              </a:ext>
            </a:extLst>
          </p:cNvPr>
          <p:cNvSpPr/>
          <p:nvPr/>
        </p:nvSpPr>
        <p:spPr>
          <a:xfrm>
            <a:off x="4104480" y="4086999"/>
            <a:ext cx="3427006" cy="817488"/>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cxnSp>
        <p:nvCxnSpPr>
          <p:cNvPr id="32" name="Conector: angular 31">
            <a:extLst>
              <a:ext uri="{FF2B5EF4-FFF2-40B4-BE49-F238E27FC236}">
                <a16:creationId xmlns:a16="http://schemas.microsoft.com/office/drawing/2014/main" id="{4CC5DB09-BE72-E3D0-4675-29641D7B084A}"/>
              </a:ext>
            </a:extLst>
          </p:cNvPr>
          <p:cNvCxnSpPr>
            <a:cxnSpLocks/>
            <a:stCxn id="5" idx="2"/>
          </p:cNvCxnSpPr>
          <p:nvPr/>
        </p:nvCxnSpPr>
        <p:spPr>
          <a:xfrm rot="16200000" flipH="1">
            <a:off x="5713359" y="3846778"/>
            <a:ext cx="380428" cy="7210"/>
          </a:xfrm>
          <a:prstGeom prst="bentConnector3">
            <a:avLst>
              <a:gd name="adj1" fmla="val 8773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r 34">
            <a:extLst>
              <a:ext uri="{FF2B5EF4-FFF2-40B4-BE49-F238E27FC236}">
                <a16:creationId xmlns:a16="http://schemas.microsoft.com/office/drawing/2014/main" id="{198CC4F0-2959-3D78-3EB2-878F95BF1E56}"/>
              </a:ext>
            </a:extLst>
          </p:cNvPr>
          <p:cNvCxnSpPr>
            <a:cxnSpLocks/>
          </p:cNvCxnSpPr>
          <p:nvPr/>
        </p:nvCxnSpPr>
        <p:spPr>
          <a:xfrm rot="5400000">
            <a:off x="5608648" y="5013833"/>
            <a:ext cx="417129" cy="1542"/>
          </a:xfrm>
          <a:prstGeom prst="bentConnector3">
            <a:avLst>
              <a:gd name="adj1" fmla="val 50000"/>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01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79744" y="19609"/>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Decoders</a:t>
            </a:r>
          </a:p>
        </p:txBody>
      </p:sp>
      <p:grpSp>
        <p:nvGrpSpPr>
          <p:cNvPr id="3" name="object 25">
            <a:extLst>
              <a:ext uri="{FF2B5EF4-FFF2-40B4-BE49-F238E27FC236}">
                <a16:creationId xmlns:a16="http://schemas.microsoft.com/office/drawing/2014/main" id="{FE101764-F19D-FEA6-AA01-5E2074DE3992}"/>
              </a:ext>
            </a:extLst>
          </p:cNvPr>
          <p:cNvGrpSpPr/>
          <p:nvPr/>
        </p:nvGrpSpPr>
        <p:grpSpPr>
          <a:xfrm>
            <a:off x="8686599" y="1562529"/>
            <a:ext cx="3259760" cy="4041775"/>
            <a:chOff x="6001663" y="1995704"/>
            <a:chExt cx="3259760" cy="4041775"/>
          </a:xfrm>
        </p:grpSpPr>
        <p:pic>
          <p:nvPicPr>
            <p:cNvPr id="4" name="object 26">
              <a:extLst>
                <a:ext uri="{FF2B5EF4-FFF2-40B4-BE49-F238E27FC236}">
                  <a16:creationId xmlns:a16="http://schemas.microsoft.com/office/drawing/2014/main" id="{DB375543-703E-9205-F900-C40C43DFE382}"/>
                </a:ext>
              </a:extLst>
            </p:cNvPr>
            <p:cNvPicPr/>
            <p:nvPr/>
          </p:nvPicPr>
          <p:blipFill rotWithShape="1">
            <a:blip r:embed="rId5" cstate="print"/>
            <a:srcRect l="48959"/>
            <a:stretch/>
          </p:blipFill>
          <p:spPr>
            <a:xfrm>
              <a:off x="6001663" y="2293949"/>
              <a:ext cx="1287402" cy="3710803"/>
            </a:xfrm>
            <a:prstGeom prst="rect">
              <a:avLst/>
            </a:prstGeom>
          </p:spPr>
        </p:pic>
        <p:sp>
          <p:nvSpPr>
            <p:cNvPr id="5" name="object 27">
              <a:extLst>
                <a:ext uri="{FF2B5EF4-FFF2-40B4-BE49-F238E27FC236}">
                  <a16:creationId xmlns:a16="http://schemas.microsoft.com/office/drawing/2014/main" id="{9E3B8691-255E-694A-5B8C-5A287098A5DB}"/>
                </a:ext>
              </a:extLst>
            </p:cNvPr>
            <p:cNvSpPr/>
            <p:nvPr/>
          </p:nvSpPr>
          <p:spPr>
            <a:xfrm>
              <a:off x="6125158" y="1995704"/>
              <a:ext cx="3136265" cy="4041775"/>
            </a:xfrm>
            <a:custGeom>
              <a:avLst/>
              <a:gdLst/>
              <a:ahLst/>
              <a:cxnLst/>
              <a:rect l="l" t="t" r="r" b="b"/>
              <a:pathLst>
                <a:path w="3136265" h="4041775">
                  <a:moveTo>
                    <a:pt x="2971309" y="4041703"/>
                  </a:moveTo>
                  <a:lnTo>
                    <a:pt x="164703" y="4041703"/>
                  </a:lnTo>
                  <a:lnTo>
                    <a:pt x="120815" y="4035842"/>
                  </a:lnTo>
                  <a:lnTo>
                    <a:pt x="81442" y="4019292"/>
                  </a:lnTo>
                  <a:lnTo>
                    <a:pt x="48128" y="3993599"/>
                  </a:lnTo>
                  <a:lnTo>
                    <a:pt x="22420" y="3960311"/>
                  </a:lnTo>
                  <a:lnTo>
                    <a:pt x="5862" y="3920976"/>
                  </a:lnTo>
                  <a:lnTo>
                    <a:pt x="0" y="3877141"/>
                  </a:lnTo>
                  <a:lnTo>
                    <a:pt x="0" y="164570"/>
                  </a:lnTo>
                  <a:lnTo>
                    <a:pt x="5862" y="120722"/>
                  </a:lnTo>
                  <a:lnTo>
                    <a:pt x="22420" y="81382"/>
                  </a:lnTo>
                  <a:lnTo>
                    <a:pt x="48128" y="48095"/>
                  </a:lnTo>
                  <a:lnTo>
                    <a:pt x="81442" y="22405"/>
                  </a:lnTo>
                  <a:lnTo>
                    <a:pt x="120815" y="5858"/>
                  </a:lnTo>
                  <a:lnTo>
                    <a:pt x="164703" y="0"/>
                  </a:lnTo>
                  <a:lnTo>
                    <a:pt x="2971309" y="0"/>
                  </a:lnTo>
                  <a:lnTo>
                    <a:pt x="3015197" y="5858"/>
                  </a:lnTo>
                  <a:lnTo>
                    <a:pt x="3054570" y="22405"/>
                  </a:lnTo>
                  <a:lnTo>
                    <a:pt x="3087884" y="48095"/>
                  </a:lnTo>
                  <a:lnTo>
                    <a:pt x="3113592" y="81382"/>
                  </a:lnTo>
                  <a:lnTo>
                    <a:pt x="3130150" y="120722"/>
                  </a:lnTo>
                  <a:lnTo>
                    <a:pt x="3136013" y="164570"/>
                  </a:lnTo>
                  <a:lnTo>
                    <a:pt x="3136013" y="3877141"/>
                  </a:lnTo>
                  <a:lnTo>
                    <a:pt x="3130150" y="3920976"/>
                  </a:lnTo>
                  <a:lnTo>
                    <a:pt x="3113592" y="3960311"/>
                  </a:lnTo>
                  <a:lnTo>
                    <a:pt x="3087884" y="3993599"/>
                  </a:lnTo>
                  <a:lnTo>
                    <a:pt x="3054570" y="4019292"/>
                  </a:lnTo>
                  <a:lnTo>
                    <a:pt x="3015197" y="4035842"/>
                  </a:lnTo>
                  <a:lnTo>
                    <a:pt x="2971309" y="4041703"/>
                  </a:lnTo>
                  <a:close/>
                </a:path>
              </a:pathLst>
            </a:custGeom>
            <a:solidFill>
              <a:srgbClr val="FF8080">
                <a:alpha val="63136"/>
              </a:srgbClr>
            </a:solidFill>
          </p:spPr>
          <p:txBody>
            <a:bodyPr wrap="square" lIns="0" tIns="0" rIns="0" bIns="0" rtlCol="0"/>
            <a:lstStyle/>
            <a:p>
              <a:endParaRPr dirty="0"/>
            </a:p>
          </p:txBody>
        </p:sp>
        <p:sp>
          <p:nvSpPr>
            <p:cNvPr id="15" name="object 30">
              <a:extLst>
                <a:ext uri="{FF2B5EF4-FFF2-40B4-BE49-F238E27FC236}">
                  <a16:creationId xmlns:a16="http://schemas.microsoft.com/office/drawing/2014/main" id="{320BE014-0A5B-FD6B-DBA4-D5B7EF5C44AD}"/>
                </a:ext>
              </a:extLst>
            </p:cNvPr>
            <p:cNvSpPr/>
            <p:nvPr/>
          </p:nvSpPr>
          <p:spPr>
            <a:xfrm>
              <a:off x="8107731" y="2293949"/>
              <a:ext cx="979169" cy="725805"/>
            </a:xfrm>
            <a:custGeom>
              <a:avLst/>
              <a:gdLst/>
              <a:ahLst/>
              <a:cxnLst/>
              <a:rect l="l" t="t" r="r" b="b"/>
              <a:pathLst>
                <a:path w="979170" h="725805">
                  <a:moveTo>
                    <a:pt x="309651" y="18884"/>
                  </a:moveTo>
                  <a:lnTo>
                    <a:pt x="291693" y="12700"/>
                  </a:lnTo>
                  <a:lnTo>
                    <a:pt x="266217" y="6565"/>
                  </a:lnTo>
                  <a:lnTo>
                    <a:pt x="235851" y="1866"/>
                  </a:lnTo>
                  <a:lnTo>
                    <a:pt x="203276" y="0"/>
                  </a:lnTo>
                  <a:lnTo>
                    <a:pt x="157035" y="4140"/>
                  </a:lnTo>
                  <a:lnTo>
                    <a:pt x="114401" y="16548"/>
                  </a:lnTo>
                  <a:lnTo>
                    <a:pt x="76631" y="37134"/>
                  </a:lnTo>
                  <a:lnTo>
                    <a:pt x="45034" y="65849"/>
                  </a:lnTo>
                  <a:lnTo>
                    <a:pt x="20878" y="102641"/>
                  </a:lnTo>
                  <a:lnTo>
                    <a:pt x="5435" y="147421"/>
                  </a:lnTo>
                  <a:lnTo>
                    <a:pt x="0" y="200164"/>
                  </a:lnTo>
                  <a:lnTo>
                    <a:pt x="6350" y="256641"/>
                  </a:lnTo>
                  <a:lnTo>
                    <a:pt x="24358" y="302272"/>
                  </a:lnTo>
                  <a:lnTo>
                    <a:pt x="52514" y="337299"/>
                  </a:lnTo>
                  <a:lnTo>
                    <a:pt x="89293" y="361988"/>
                  </a:lnTo>
                  <a:lnTo>
                    <a:pt x="133172" y="376618"/>
                  </a:lnTo>
                  <a:lnTo>
                    <a:pt x="182613" y="381431"/>
                  </a:lnTo>
                  <a:lnTo>
                    <a:pt x="212140" y="380060"/>
                  </a:lnTo>
                  <a:lnTo>
                    <a:pt x="271856" y="368236"/>
                  </a:lnTo>
                  <a:lnTo>
                    <a:pt x="306717" y="191897"/>
                  </a:lnTo>
                  <a:lnTo>
                    <a:pt x="225171" y="191897"/>
                  </a:lnTo>
                  <a:lnTo>
                    <a:pt x="225742" y="306438"/>
                  </a:lnTo>
                  <a:lnTo>
                    <a:pt x="212445" y="307251"/>
                  </a:lnTo>
                  <a:lnTo>
                    <a:pt x="205130" y="307517"/>
                  </a:lnTo>
                  <a:lnTo>
                    <a:pt x="197370" y="307619"/>
                  </a:lnTo>
                  <a:lnTo>
                    <a:pt x="164541" y="303301"/>
                  </a:lnTo>
                  <a:lnTo>
                    <a:pt x="131483" y="285851"/>
                  </a:lnTo>
                  <a:lnTo>
                    <a:pt x="105968" y="248589"/>
                  </a:lnTo>
                  <a:lnTo>
                    <a:pt x="95745" y="184810"/>
                  </a:lnTo>
                  <a:lnTo>
                    <a:pt x="102069" y="133972"/>
                  </a:lnTo>
                  <a:lnTo>
                    <a:pt x="121081" y="98679"/>
                  </a:lnTo>
                  <a:lnTo>
                    <a:pt x="152831" y="78117"/>
                  </a:lnTo>
                  <a:lnTo>
                    <a:pt x="197370" y="71437"/>
                  </a:lnTo>
                  <a:lnTo>
                    <a:pt x="221932" y="73355"/>
                  </a:lnTo>
                  <a:lnTo>
                    <a:pt x="247611" y="78308"/>
                  </a:lnTo>
                  <a:lnTo>
                    <a:pt x="271513" y="85140"/>
                  </a:lnTo>
                  <a:lnTo>
                    <a:pt x="290766" y="92697"/>
                  </a:lnTo>
                  <a:lnTo>
                    <a:pt x="309651" y="18884"/>
                  </a:lnTo>
                  <a:close/>
                </a:path>
                <a:path w="979170" h="725805">
                  <a:moveTo>
                    <a:pt x="513092" y="615530"/>
                  </a:moveTo>
                  <a:lnTo>
                    <a:pt x="509028" y="589419"/>
                  </a:lnTo>
                  <a:lnTo>
                    <a:pt x="499389" y="572973"/>
                  </a:lnTo>
                  <a:lnTo>
                    <a:pt x="497598" y="569912"/>
                  </a:lnTo>
                  <a:lnTo>
                    <a:pt x="485965" y="561873"/>
                  </a:lnTo>
                  <a:lnTo>
                    <a:pt x="485965" y="621157"/>
                  </a:lnTo>
                  <a:lnTo>
                    <a:pt x="483590" y="640562"/>
                  </a:lnTo>
                  <a:lnTo>
                    <a:pt x="477139" y="653478"/>
                  </a:lnTo>
                  <a:lnTo>
                    <a:pt x="467563" y="660679"/>
                  </a:lnTo>
                  <a:lnTo>
                    <a:pt x="455815" y="662914"/>
                  </a:lnTo>
                  <a:lnTo>
                    <a:pt x="440905" y="660323"/>
                  </a:lnTo>
                  <a:lnTo>
                    <a:pt x="429285" y="652005"/>
                  </a:lnTo>
                  <a:lnTo>
                    <a:pt x="421728" y="637082"/>
                  </a:lnTo>
                  <a:lnTo>
                    <a:pt x="419036" y="614730"/>
                  </a:lnTo>
                  <a:lnTo>
                    <a:pt x="421398" y="595503"/>
                  </a:lnTo>
                  <a:lnTo>
                    <a:pt x="427850" y="582561"/>
                  </a:lnTo>
                  <a:lnTo>
                    <a:pt x="437438" y="575271"/>
                  </a:lnTo>
                  <a:lnTo>
                    <a:pt x="449173" y="572973"/>
                  </a:lnTo>
                  <a:lnTo>
                    <a:pt x="463994" y="575589"/>
                  </a:lnTo>
                  <a:lnTo>
                    <a:pt x="475627" y="583971"/>
                  </a:lnTo>
                  <a:lnTo>
                    <a:pt x="483235" y="598893"/>
                  </a:lnTo>
                  <a:lnTo>
                    <a:pt x="485965" y="621157"/>
                  </a:lnTo>
                  <a:lnTo>
                    <a:pt x="485965" y="561873"/>
                  </a:lnTo>
                  <a:lnTo>
                    <a:pt x="479958" y="557720"/>
                  </a:lnTo>
                  <a:lnTo>
                    <a:pt x="457238" y="553504"/>
                  </a:lnTo>
                  <a:lnTo>
                    <a:pt x="430834" y="558076"/>
                  </a:lnTo>
                  <a:lnTo>
                    <a:pt x="410184" y="571271"/>
                  </a:lnTo>
                  <a:lnTo>
                    <a:pt x="396722" y="592289"/>
                  </a:lnTo>
                  <a:lnTo>
                    <a:pt x="391909" y="620356"/>
                  </a:lnTo>
                  <a:lnTo>
                    <a:pt x="395973" y="646557"/>
                  </a:lnTo>
                  <a:lnTo>
                    <a:pt x="407416" y="666051"/>
                  </a:lnTo>
                  <a:lnTo>
                    <a:pt x="425081" y="678205"/>
                  </a:lnTo>
                  <a:lnTo>
                    <a:pt x="447802" y="682383"/>
                  </a:lnTo>
                  <a:lnTo>
                    <a:pt x="474192" y="677811"/>
                  </a:lnTo>
                  <a:lnTo>
                    <a:pt x="494842" y="664629"/>
                  </a:lnTo>
                  <a:lnTo>
                    <a:pt x="495922" y="662914"/>
                  </a:lnTo>
                  <a:lnTo>
                    <a:pt x="508279" y="643597"/>
                  </a:lnTo>
                  <a:lnTo>
                    <a:pt x="513092" y="615530"/>
                  </a:lnTo>
                  <a:close/>
                </a:path>
                <a:path w="979170" h="725805">
                  <a:moveTo>
                    <a:pt x="620166" y="632002"/>
                  </a:moveTo>
                  <a:lnTo>
                    <a:pt x="617054" y="611212"/>
                  </a:lnTo>
                  <a:lnTo>
                    <a:pt x="613384" y="604901"/>
                  </a:lnTo>
                  <a:lnTo>
                    <a:pt x="608774" y="596963"/>
                  </a:lnTo>
                  <a:lnTo>
                    <a:pt x="607466" y="596061"/>
                  </a:lnTo>
                  <a:lnTo>
                    <a:pt x="596950" y="588746"/>
                  </a:lnTo>
                  <a:lnTo>
                    <a:pt x="594461" y="588264"/>
                  </a:lnTo>
                  <a:lnTo>
                    <a:pt x="594461" y="633806"/>
                  </a:lnTo>
                  <a:lnTo>
                    <a:pt x="592988" y="647547"/>
                  </a:lnTo>
                  <a:lnTo>
                    <a:pt x="588886" y="656818"/>
                  </a:lnTo>
                  <a:lnTo>
                    <a:pt x="582587" y="662063"/>
                  </a:lnTo>
                  <a:lnTo>
                    <a:pt x="574560" y="663714"/>
                  </a:lnTo>
                  <a:lnTo>
                    <a:pt x="568134" y="663714"/>
                  </a:lnTo>
                  <a:lnTo>
                    <a:pt x="561924" y="662508"/>
                  </a:lnTo>
                  <a:lnTo>
                    <a:pt x="556882" y="660908"/>
                  </a:lnTo>
                  <a:lnTo>
                    <a:pt x="556882" y="608507"/>
                  </a:lnTo>
                  <a:lnTo>
                    <a:pt x="594461" y="633806"/>
                  </a:lnTo>
                  <a:lnTo>
                    <a:pt x="594461" y="588264"/>
                  </a:lnTo>
                  <a:lnTo>
                    <a:pt x="583209" y="586028"/>
                  </a:lnTo>
                  <a:lnTo>
                    <a:pt x="575551" y="586917"/>
                  </a:lnTo>
                  <a:lnTo>
                    <a:pt x="567791" y="589394"/>
                  </a:lnTo>
                  <a:lnTo>
                    <a:pt x="560565" y="592683"/>
                  </a:lnTo>
                  <a:lnTo>
                    <a:pt x="554482" y="596061"/>
                  </a:lnTo>
                  <a:lnTo>
                    <a:pt x="549478" y="586028"/>
                  </a:lnTo>
                  <a:lnTo>
                    <a:pt x="531571" y="589635"/>
                  </a:lnTo>
                  <a:lnTo>
                    <a:pt x="531571" y="725347"/>
                  </a:lnTo>
                  <a:lnTo>
                    <a:pt x="556882" y="721741"/>
                  </a:lnTo>
                  <a:lnTo>
                    <a:pt x="556882" y="680783"/>
                  </a:lnTo>
                  <a:lnTo>
                    <a:pt x="562330" y="681786"/>
                  </a:lnTo>
                  <a:lnTo>
                    <a:pt x="568528" y="682383"/>
                  </a:lnTo>
                  <a:lnTo>
                    <a:pt x="575360" y="682383"/>
                  </a:lnTo>
                  <a:lnTo>
                    <a:pt x="583628" y="680783"/>
                  </a:lnTo>
                  <a:lnTo>
                    <a:pt x="590931" y="679373"/>
                  </a:lnTo>
                  <a:lnTo>
                    <a:pt x="605383" y="670140"/>
                  </a:lnTo>
                  <a:lnTo>
                    <a:pt x="609739" y="663714"/>
                  </a:lnTo>
                  <a:lnTo>
                    <a:pt x="616026" y="654443"/>
                  </a:lnTo>
                  <a:lnTo>
                    <a:pt x="620166" y="632002"/>
                  </a:lnTo>
                  <a:close/>
                </a:path>
                <a:path w="979170" h="725805">
                  <a:moveTo>
                    <a:pt x="645350" y="118681"/>
                  </a:moveTo>
                  <a:lnTo>
                    <a:pt x="636066" y="72555"/>
                  </a:lnTo>
                  <a:lnTo>
                    <a:pt x="634720" y="70853"/>
                  </a:lnTo>
                  <a:lnTo>
                    <a:pt x="609219" y="38455"/>
                  </a:lnTo>
                  <a:lnTo>
                    <a:pt x="566305" y="17297"/>
                  </a:lnTo>
                  <a:lnTo>
                    <a:pt x="549605" y="15189"/>
                  </a:lnTo>
                  <a:lnTo>
                    <a:pt x="549605" y="129311"/>
                  </a:lnTo>
                  <a:lnTo>
                    <a:pt x="545858" y="152742"/>
                  </a:lnTo>
                  <a:lnTo>
                    <a:pt x="534238" y="169748"/>
                  </a:lnTo>
                  <a:lnTo>
                    <a:pt x="514197" y="180124"/>
                  </a:lnTo>
                  <a:lnTo>
                    <a:pt x="485165" y="183629"/>
                  </a:lnTo>
                  <a:lnTo>
                    <a:pt x="466280" y="183629"/>
                  </a:lnTo>
                  <a:lnTo>
                    <a:pt x="466280" y="70853"/>
                  </a:lnTo>
                  <a:lnTo>
                    <a:pt x="474522" y="70853"/>
                  </a:lnTo>
                  <a:lnTo>
                    <a:pt x="508457" y="74841"/>
                  </a:lnTo>
                  <a:lnTo>
                    <a:pt x="531799" y="86347"/>
                  </a:lnTo>
                  <a:lnTo>
                    <a:pt x="545274" y="104724"/>
                  </a:lnTo>
                  <a:lnTo>
                    <a:pt x="549605" y="129311"/>
                  </a:lnTo>
                  <a:lnTo>
                    <a:pt x="549605" y="15189"/>
                  </a:lnTo>
                  <a:lnTo>
                    <a:pt x="508825" y="10033"/>
                  </a:lnTo>
                  <a:lnTo>
                    <a:pt x="372313" y="10033"/>
                  </a:lnTo>
                  <a:lnTo>
                    <a:pt x="372313" y="371398"/>
                  </a:lnTo>
                  <a:lnTo>
                    <a:pt x="466280" y="371398"/>
                  </a:lnTo>
                  <a:lnTo>
                    <a:pt x="466280" y="246811"/>
                  </a:lnTo>
                  <a:lnTo>
                    <a:pt x="472173" y="247396"/>
                  </a:lnTo>
                  <a:lnTo>
                    <a:pt x="482815" y="247396"/>
                  </a:lnTo>
                  <a:lnTo>
                    <a:pt x="488378" y="246811"/>
                  </a:lnTo>
                  <a:lnTo>
                    <a:pt x="533755" y="241998"/>
                  </a:lnTo>
                  <a:lnTo>
                    <a:pt x="578319" y="226060"/>
                  </a:lnTo>
                  <a:lnTo>
                    <a:pt x="613664" y="199948"/>
                  </a:lnTo>
                  <a:lnTo>
                    <a:pt x="624243" y="183629"/>
                  </a:lnTo>
                  <a:lnTo>
                    <a:pt x="636955" y="164033"/>
                  </a:lnTo>
                  <a:lnTo>
                    <a:pt x="645350" y="118681"/>
                  </a:lnTo>
                  <a:close/>
                </a:path>
                <a:path w="979170" h="725805">
                  <a:moveTo>
                    <a:pt x="711606" y="674357"/>
                  </a:moveTo>
                  <a:lnTo>
                    <a:pt x="708850" y="663117"/>
                  </a:lnTo>
                  <a:lnTo>
                    <a:pt x="707580" y="657898"/>
                  </a:lnTo>
                  <a:lnTo>
                    <a:pt x="701509" y="659980"/>
                  </a:lnTo>
                  <a:lnTo>
                    <a:pt x="694867" y="661631"/>
                  </a:lnTo>
                  <a:lnTo>
                    <a:pt x="687857" y="662724"/>
                  </a:lnTo>
                  <a:lnTo>
                    <a:pt x="680669" y="663117"/>
                  </a:lnTo>
                  <a:lnTo>
                    <a:pt x="672134" y="661885"/>
                  </a:lnTo>
                  <a:lnTo>
                    <a:pt x="664451" y="657618"/>
                  </a:lnTo>
                  <a:lnTo>
                    <a:pt x="658698" y="649478"/>
                  </a:lnTo>
                  <a:lnTo>
                    <a:pt x="655942" y="636612"/>
                  </a:lnTo>
                  <a:lnTo>
                    <a:pt x="710184" y="636612"/>
                  </a:lnTo>
                  <a:lnTo>
                    <a:pt x="710590" y="633806"/>
                  </a:lnTo>
                  <a:lnTo>
                    <a:pt x="710984" y="627786"/>
                  </a:lnTo>
                  <a:lnTo>
                    <a:pt x="710984" y="623773"/>
                  </a:lnTo>
                  <a:lnTo>
                    <a:pt x="692848" y="589127"/>
                  </a:lnTo>
                  <a:lnTo>
                    <a:pt x="687895" y="588225"/>
                  </a:lnTo>
                  <a:lnTo>
                    <a:pt x="687895" y="608507"/>
                  </a:lnTo>
                  <a:lnTo>
                    <a:pt x="687895" y="621766"/>
                  </a:lnTo>
                  <a:lnTo>
                    <a:pt x="656564" y="621766"/>
                  </a:lnTo>
                  <a:lnTo>
                    <a:pt x="657974" y="606704"/>
                  </a:lnTo>
                  <a:lnTo>
                    <a:pt x="662990" y="602081"/>
                  </a:lnTo>
                  <a:lnTo>
                    <a:pt x="682269" y="602081"/>
                  </a:lnTo>
                  <a:lnTo>
                    <a:pt x="687895" y="608507"/>
                  </a:lnTo>
                  <a:lnTo>
                    <a:pt x="687895" y="588225"/>
                  </a:lnTo>
                  <a:lnTo>
                    <a:pt x="643636" y="599427"/>
                  </a:lnTo>
                  <a:lnTo>
                    <a:pt x="631431" y="636612"/>
                  </a:lnTo>
                  <a:lnTo>
                    <a:pt x="634961" y="657580"/>
                  </a:lnTo>
                  <a:lnTo>
                    <a:pt x="644486" y="671779"/>
                  </a:lnTo>
                  <a:lnTo>
                    <a:pt x="658393" y="679843"/>
                  </a:lnTo>
                  <a:lnTo>
                    <a:pt x="675043" y="682383"/>
                  </a:lnTo>
                  <a:lnTo>
                    <a:pt x="685495" y="681786"/>
                  </a:lnTo>
                  <a:lnTo>
                    <a:pt x="695121" y="680110"/>
                  </a:lnTo>
                  <a:lnTo>
                    <a:pt x="703846" y="677557"/>
                  </a:lnTo>
                  <a:lnTo>
                    <a:pt x="711606" y="674357"/>
                  </a:lnTo>
                  <a:close/>
                </a:path>
                <a:path w="979170" h="725805">
                  <a:moveTo>
                    <a:pt x="810272" y="613333"/>
                  </a:moveTo>
                  <a:lnTo>
                    <a:pt x="808126" y="601357"/>
                  </a:lnTo>
                  <a:lnTo>
                    <a:pt x="802157" y="592823"/>
                  </a:lnTo>
                  <a:lnTo>
                    <a:pt x="793064" y="587717"/>
                  </a:lnTo>
                  <a:lnTo>
                    <a:pt x="781545" y="586028"/>
                  </a:lnTo>
                  <a:lnTo>
                    <a:pt x="773811" y="586816"/>
                  </a:lnTo>
                  <a:lnTo>
                    <a:pt x="765987" y="588886"/>
                  </a:lnTo>
                  <a:lnTo>
                    <a:pt x="758494" y="591781"/>
                  </a:lnTo>
                  <a:lnTo>
                    <a:pt x="751814" y="595058"/>
                  </a:lnTo>
                  <a:lnTo>
                    <a:pt x="746975" y="586028"/>
                  </a:lnTo>
                  <a:lnTo>
                    <a:pt x="728891" y="589635"/>
                  </a:lnTo>
                  <a:lnTo>
                    <a:pt x="728891" y="679373"/>
                  </a:lnTo>
                  <a:lnTo>
                    <a:pt x="754202" y="679373"/>
                  </a:lnTo>
                  <a:lnTo>
                    <a:pt x="754202" y="609511"/>
                  </a:lnTo>
                  <a:lnTo>
                    <a:pt x="758418" y="607314"/>
                  </a:lnTo>
                  <a:lnTo>
                    <a:pt x="765060" y="605104"/>
                  </a:lnTo>
                  <a:lnTo>
                    <a:pt x="769899" y="605104"/>
                  </a:lnTo>
                  <a:lnTo>
                    <a:pt x="777697" y="605104"/>
                  </a:lnTo>
                  <a:lnTo>
                    <a:pt x="784961" y="608711"/>
                  </a:lnTo>
                  <a:lnTo>
                    <a:pt x="784961" y="679373"/>
                  </a:lnTo>
                  <a:lnTo>
                    <a:pt x="810272" y="679373"/>
                  </a:lnTo>
                  <a:lnTo>
                    <a:pt x="810272" y="613333"/>
                  </a:lnTo>
                  <a:close/>
                </a:path>
                <a:path w="979170" h="725805">
                  <a:moveTo>
                    <a:pt x="937437" y="679373"/>
                  </a:moveTo>
                  <a:lnTo>
                    <a:pt x="926833" y="647458"/>
                  </a:lnTo>
                  <a:lnTo>
                    <a:pt x="920711" y="628992"/>
                  </a:lnTo>
                  <a:lnTo>
                    <a:pt x="904316" y="579602"/>
                  </a:lnTo>
                  <a:lnTo>
                    <a:pt x="896658" y="556514"/>
                  </a:lnTo>
                  <a:lnTo>
                    <a:pt x="894041" y="556514"/>
                  </a:lnTo>
                  <a:lnTo>
                    <a:pt x="894041" y="628992"/>
                  </a:lnTo>
                  <a:lnTo>
                    <a:pt x="862304" y="628992"/>
                  </a:lnTo>
                  <a:lnTo>
                    <a:pt x="878179" y="579602"/>
                  </a:lnTo>
                  <a:lnTo>
                    <a:pt x="894041" y="628992"/>
                  </a:lnTo>
                  <a:lnTo>
                    <a:pt x="894041" y="556514"/>
                  </a:lnTo>
                  <a:lnTo>
                    <a:pt x="863498" y="556514"/>
                  </a:lnTo>
                  <a:lnTo>
                    <a:pt x="821131" y="679373"/>
                  </a:lnTo>
                  <a:lnTo>
                    <a:pt x="846213" y="679373"/>
                  </a:lnTo>
                  <a:lnTo>
                    <a:pt x="856449" y="647458"/>
                  </a:lnTo>
                  <a:lnTo>
                    <a:pt x="899896" y="647458"/>
                  </a:lnTo>
                  <a:lnTo>
                    <a:pt x="910132" y="679373"/>
                  </a:lnTo>
                  <a:lnTo>
                    <a:pt x="937437" y="679373"/>
                  </a:lnTo>
                  <a:close/>
                </a:path>
                <a:path w="979170" h="725805">
                  <a:moveTo>
                    <a:pt x="978649" y="556514"/>
                  </a:moveTo>
                  <a:lnTo>
                    <a:pt x="952106" y="556514"/>
                  </a:lnTo>
                  <a:lnTo>
                    <a:pt x="952106" y="679373"/>
                  </a:lnTo>
                  <a:lnTo>
                    <a:pt x="978649" y="679373"/>
                  </a:lnTo>
                  <a:lnTo>
                    <a:pt x="978649" y="556514"/>
                  </a:lnTo>
                  <a:close/>
                </a:path>
                <a:path w="979170" h="725805">
                  <a:moveTo>
                    <a:pt x="978649" y="10033"/>
                  </a:moveTo>
                  <a:lnTo>
                    <a:pt x="677837" y="10033"/>
                  </a:lnTo>
                  <a:lnTo>
                    <a:pt x="667194" y="81483"/>
                  </a:lnTo>
                  <a:lnTo>
                    <a:pt x="777697" y="79705"/>
                  </a:lnTo>
                  <a:lnTo>
                    <a:pt x="777697" y="371398"/>
                  </a:lnTo>
                  <a:lnTo>
                    <a:pt x="871080" y="371398"/>
                  </a:lnTo>
                  <a:lnTo>
                    <a:pt x="871080" y="79705"/>
                  </a:lnTo>
                  <a:lnTo>
                    <a:pt x="968590" y="81483"/>
                  </a:lnTo>
                  <a:lnTo>
                    <a:pt x="978649" y="10033"/>
                  </a:lnTo>
                  <a:close/>
                </a:path>
              </a:pathLst>
            </a:custGeom>
            <a:solidFill>
              <a:srgbClr val="000000"/>
            </a:solidFill>
          </p:spPr>
          <p:txBody>
            <a:bodyPr wrap="square" lIns="0" tIns="0" rIns="0" bIns="0" rtlCol="0"/>
            <a:lstStyle/>
            <a:p>
              <a:endParaRPr sz="2000" dirty="0"/>
            </a:p>
          </p:txBody>
        </p:sp>
        <p:pic>
          <p:nvPicPr>
            <p:cNvPr id="16" name="object 31">
              <a:extLst>
                <a:ext uri="{FF2B5EF4-FFF2-40B4-BE49-F238E27FC236}">
                  <a16:creationId xmlns:a16="http://schemas.microsoft.com/office/drawing/2014/main" id="{7DBCBA0D-C20B-2FBD-2D39-14201F61FFA8}"/>
                </a:ext>
              </a:extLst>
            </p:cNvPr>
            <p:cNvPicPr/>
            <p:nvPr/>
          </p:nvPicPr>
          <p:blipFill>
            <a:blip r:embed="rId6" cstate="print"/>
            <a:stretch>
              <a:fillRect/>
            </a:stretch>
          </p:blipFill>
          <p:spPr>
            <a:xfrm>
              <a:off x="7428728" y="3480403"/>
              <a:ext cx="471549" cy="141534"/>
            </a:xfrm>
            <a:prstGeom prst="rect">
              <a:avLst/>
            </a:prstGeom>
          </p:spPr>
        </p:pic>
        <p:pic>
          <p:nvPicPr>
            <p:cNvPr id="17" name="object 32">
              <a:extLst>
                <a:ext uri="{FF2B5EF4-FFF2-40B4-BE49-F238E27FC236}">
                  <a16:creationId xmlns:a16="http://schemas.microsoft.com/office/drawing/2014/main" id="{B2911EA4-C6B6-16A9-5E08-05D2EB64EB54}"/>
                </a:ext>
              </a:extLst>
            </p:cNvPr>
            <p:cNvPicPr/>
            <p:nvPr/>
          </p:nvPicPr>
          <p:blipFill>
            <a:blip r:embed="rId7" cstate="print"/>
            <a:stretch>
              <a:fillRect/>
            </a:stretch>
          </p:blipFill>
          <p:spPr>
            <a:xfrm>
              <a:off x="7926429" y="3478193"/>
              <a:ext cx="126186" cy="141131"/>
            </a:xfrm>
            <a:prstGeom prst="rect">
              <a:avLst/>
            </a:prstGeom>
          </p:spPr>
        </p:pic>
        <p:pic>
          <p:nvPicPr>
            <p:cNvPr id="18" name="object 33">
              <a:extLst>
                <a:ext uri="{FF2B5EF4-FFF2-40B4-BE49-F238E27FC236}">
                  <a16:creationId xmlns:a16="http://schemas.microsoft.com/office/drawing/2014/main" id="{6427D584-7002-A509-6A0E-C49B7BB481B1}"/>
                </a:ext>
              </a:extLst>
            </p:cNvPr>
            <p:cNvPicPr/>
            <p:nvPr/>
          </p:nvPicPr>
          <p:blipFill>
            <a:blip r:embed="rId8" cstate="print"/>
            <a:stretch>
              <a:fillRect/>
            </a:stretch>
          </p:blipFill>
          <p:spPr>
            <a:xfrm>
              <a:off x="8075087" y="3526573"/>
              <a:ext cx="150298" cy="95159"/>
            </a:xfrm>
            <a:prstGeom prst="rect">
              <a:avLst/>
            </a:prstGeom>
          </p:spPr>
        </p:pic>
        <p:pic>
          <p:nvPicPr>
            <p:cNvPr id="20" name="object 34">
              <a:extLst>
                <a:ext uri="{FF2B5EF4-FFF2-40B4-BE49-F238E27FC236}">
                  <a16:creationId xmlns:a16="http://schemas.microsoft.com/office/drawing/2014/main" id="{BE591581-1508-0D78-A1B1-6133551C554F}"/>
                </a:ext>
              </a:extLst>
            </p:cNvPr>
            <p:cNvPicPr/>
            <p:nvPr/>
          </p:nvPicPr>
          <p:blipFill>
            <a:blip r:embed="rId9" cstate="print"/>
            <a:stretch>
              <a:fillRect/>
            </a:stretch>
          </p:blipFill>
          <p:spPr>
            <a:xfrm>
              <a:off x="8289298" y="3526573"/>
              <a:ext cx="67902" cy="95158"/>
            </a:xfrm>
            <a:prstGeom prst="rect">
              <a:avLst/>
            </a:prstGeom>
          </p:spPr>
        </p:pic>
        <p:pic>
          <p:nvPicPr>
            <p:cNvPr id="21" name="object 35">
              <a:extLst>
                <a:ext uri="{FF2B5EF4-FFF2-40B4-BE49-F238E27FC236}">
                  <a16:creationId xmlns:a16="http://schemas.microsoft.com/office/drawing/2014/main" id="{5BCC288F-11F4-D5E3-2193-7EEDE6BF9C4F}"/>
                </a:ext>
              </a:extLst>
            </p:cNvPr>
            <p:cNvPicPr/>
            <p:nvPr/>
          </p:nvPicPr>
          <p:blipFill>
            <a:blip r:embed="rId10" cstate="print"/>
            <a:stretch>
              <a:fillRect/>
            </a:stretch>
          </p:blipFill>
          <p:spPr>
            <a:xfrm>
              <a:off x="8427940" y="3526572"/>
              <a:ext cx="163152" cy="136919"/>
            </a:xfrm>
            <a:prstGeom prst="rect">
              <a:avLst/>
            </a:prstGeom>
          </p:spPr>
        </p:pic>
        <p:pic>
          <p:nvPicPr>
            <p:cNvPr id="22" name="object 36">
              <a:extLst>
                <a:ext uri="{FF2B5EF4-FFF2-40B4-BE49-F238E27FC236}">
                  <a16:creationId xmlns:a16="http://schemas.microsoft.com/office/drawing/2014/main" id="{D98F7B0F-D0D0-FCE4-4859-BB09F8D28BDD}"/>
                </a:ext>
              </a:extLst>
            </p:cNvPr>
            <p:cNvPicPr/>
            <p:nvPr/>
          </p:nvPicPr>
          <p:blipFill>
            <a:blip r:embed="rId11" cstate="print"/>
            <a:stretch>
              <a:fillRect/>
            </a:stretch>
          </p:blipFill>
          <p:spPr>
            <a:xfrm>
              <a:off x="8618617" y="3487224"/>
              <a:ext cx="155528" cy="134506"/>
            </a:xfrm>
            <a:prstGeom prst="rect">
              <a:avLst/>
            </a:prstGeom>
          </p:spPr>
        </p:pic>
        <p:sp>
          <p:nvSpPr>
            <p:cNvPr id="23" name="object 37">
              <a:extLst>
                <a:ext uri="{FF2B5EF4-FFF2-40B4-BE49-F238E27FC236}">
                  <a16:creationId xmlns:a16="http://schemas.microsoft.com/office/drawing/2014/main" id="{10AE15A3-FC72-9163-C5B2-65931B4AC25A}"/>
                </a:ext>
              </a:extLst>
            </p:cNvPr>
            <p:cNvSpPr/>
            <p:nvPr/>
          </p:nvSpPr>
          <p:spPr>
            <a:xfrm>
              <a:off x="8799453" y="3526570"/>
              <a:ext cx="48895" cy="93345"/>
            </a:xfrm>
            <a:custGeom>
              <a:avLst/>
              <a:gdLst/>
              <a:ahLst/>
              <a:cxnLst/>
              <a:rect l="l" t="t" r="r" b="b"/>
              <a:pathLst>
                <a:path w="48895" h="93345">
                  <a:moveTo>
                    <a:pt x="17285" y="92749"/>
                  </a:moveTo>
                  <a:lnTo>
                    <a:pt x="0" y="92749"/>
                  </a:lnTo>
                  <a:lnTo>
                    <a:pt x="0" y="2812"/>
                  </a:lnTo>
                  <a:lnTo>
                    <a:pt x="12454" y="0"/>
                  </a:lnTo>
                  <a:lnTo>
                    <a:pt x="16886" y="11846"/>
                  </a:lnTo>
                  <a:lnTo>
                    <a:pt x="22412" y="7962"/>
                  </a:lnTo>
                  <a:lnTo>
                    <a:pt x="29374" y="4116"/>
                  </a:lnTo>
                  <a:lnTo>
                    <a:pt x="37318" y="1173"/>
                  </a:lnTo>
                  <a:lnTo>
                    <a:pt x="45785" y="0"/>
                  </a:lnTo>
                  <a:lnTo>
                    <a:pt x="47824" y="0"/>
                  </a:lnTo>
                  <a:lnTo>
                    <a:pt x="48400" y="203"/>
                  </a:lnTo>
                  <a:lnTo>
                    <a:pt x="46405" y="16863"/>
                  </a:lnTo>
                  <a:lnTo>
                    <a:pt x="44588" y="16465"/>
                  </a:lnTo>
                  <a:lnTo>
                    <a:pt x="38959" y="16465"/>
                  </a:lnTo>
                  <a:lnTo>
                    <a:pt x="31557" y="16664"/>
                  </a:lnTo>
                  <a:lnTo>
                    <a:pt x="23491" y="19272"/>
                  </a:lnTo>
                  <a:lnTo>
                    <a:pt x="17285" y="22886"/>
                  </a:lnTo>
                  <a:lnTo>
                    <a:pt x="17285" y="92749"/>
                  </a:lnTo>
                  <a:close/>
                </a:path>
              </a:pathLst>
            </a:custGeom>
            <a:solidFill>
              <a:srgbClr val="000000"/>
            </a:solidFill>
          </p:spPr>
          <p:txBody>
            <a:bodyPr wrap="square" lIns="0" tIns="0" rIns="0" bIns="0" rtlCol="0"/>
            <a:lstStyle/>
            <a:p>
              <a:endParaRPr/>
            </a:p>
          </p:txBody>
        </p:sp>
        <p:pic>
          <p:nvPicPr>
            <p:cNvPr id="26" name="object 38">
              <a:extLst>
                <a:ext uri="{FF2B5EF4-FFF2-40B4-BE49-F238E27FC236}">
                  <a16:creationId xmlns:a16="http://schemas.microsoft.com/office/drawing/2014/main" id="{F36BE961-D8D4-6A19-FC05-39FB88EB3D92}"/>
                </a:ext>
              </a:extLst>
            </p:cNvPr>
            <p:cNvPicPr/>
            <p:nvPr/>
          </p:nvPicPr>
          <p:blipFill>
            <a:blip r:embed="rId12" cstate="print"/>
            <a:stretch>
              <a:fillRect/>
            </a:stretch>
          </p:blipFill>
          <p:spPr>
            <a:xfrm>
              <a:off x="8901308" y="3480399"/>
              <a:ext cx="80401" cy="141330"/>
            </a:xfrm>
            <a:prstGeom prst="rect">
              <a:avLst/>
            </a:prstGeom>
          </p:spPr>
        </p:pic>
        <p:pic>
          <p:nvPicPr>
            <p:cNvPr id="27" name="object 39">
              <a:extLst>
                <a:ext uri="{FF2B5EF4-FFF2-40B4-BE49-F238E27FC236}">
                  <a16:creationId xmlns:a16="http://schemas.microsoft.com/office/drawing/2014/main" id="{DBC26CFB-EB10-4B06-1FCB-2464CBDAE917}"/>
                </a:ext>
              </a:extLst>
            </p:cNvPr>
            <p:cNvPicPr/>
            <p:nvPr/>
          </p:nvPicPr>
          <p:blipFill>
            <a:blip r:embed="rId13" cstate="print"/>
            <a:stretch>
              <a:fillRect/>
            </a:stretch>
          </p:blipFill>
          <p:spPr>
            <a:xfrm>
              <a:off x="9004180" y="3526570"/>
              <a:ext cx="74949" cy="95158"/>
            </a:xfrm>
            <a:prstGeom prst="rect">
              <a:avLst/>
            </a:prstGeom>
          </p:spPr>
        </p:pic>
        <p:pic>
          <p:nvPicPr>
            <p:cNvPr id="28" name="object 40">
              <a:extLst>
                <a:ext uri="{FF2B5EF4-FFF2-40B4-BE49-F238E27FC236}">
                  <a16:creationId xmlns:a16="http://schemas.microsoft.com/office/drawing/2014/main" id="{8517BF4A-4C1A-E862-A1F2-38C4E0E9D552}"/>
                </a:ext>
              </a:extLst>
            </p:cNvPr>
            <p:cNvPicPr/>
            <p:nvPr/>
          </p:nvPicPr>
          <p:blipFill>
            <a:blip r:embed="rId14" cstate="print"/>
            <a:stretch>
              <a:fillRect/>
            </a:stretch>
          </p:blipFill>
          <p:spPr>
            <a:xfrm>
              <a:off x="7221962" y="3777517"/>
              <a:ext cx="64888" cy="95158"/>
            </a:xfrm>
            <a:prstGeom prst="rect">
              <a:avLst/>
            </a:prstGeom>
          </p:spPr>
        </p:pic>
        <p:pic>
          <p:nvPicPr>
            <p:cNvPr id="29" name="object 41">
              <a:extLst>
                <a:ext uri="{FF2B5EF4-FFF2-40B4-BE49-F238E27FC236}">
                  <a16:creationId xmlns:a16="http://schemas.microsoft.com/office/drawing/2014/main" id="{1B426B28-B57A-DDB2-F1F9-7EB21C9C5DFB}"/>
                </a:ext>
              </a:extLst>
            </p:cNvPr>
            <p:cNvPicPr/>
            <p:nvPr/>
          </p:nvPicPr>
          <p:blipFill>
            <a:blip r:embed="rId15" cstate="print"/>
            <a:stretch>
              <a:fillRect/>
            </a:stretch>
          </p:blipFill>
          <p:spPr>
            <a:xfrm>
              <a:off x="7307150" y="3777517"/>
              <a:ext cx="73309" cy="95158"/>
            </a:xfrm>
            <a:prstGeom prst="rect">
              <a:avLst/>
            </a:prstGeom>
          </p:spPr>
        </p:pic>
        <p:pic>
          <p:nvPicPr>
            <p:cNvPr id="30" name="object 42">
              <a:extLst>
                <a:ext uri="{FF2B5EF4-FFF2-40B4-BE49-F238E27FC236}">
                  <a16:creationId xmlns:a16="http://schemas.microsoft.com/office/drawing/2014/main" id="{67446E56-77AA-9C61-83E0-9CEF2D3C7FDB}"/>
                </a:ext>
              </a:extLst>
            </p:cNvPr>
            <p:cNvPicPr/>
            <p:nvPr/>
          </p:nvPicPr>
          <p:blipFill>
            <a:blip r:embed="rId16" cstate="print"/>
            <a:stretch>
              <a:fillRect/>
            </a:stretch>
          </p:blipFill>
          <p:spPr>
            <a:xfrm>
              <a:off x="7402179" y="3777516"/>
              <a:ext cx="64888" cy="95158"/>
            </a:xfrm>
            <a:prstGeom prst="rect">
              <a:avLst/>
            </a:prstGeom>
          </p:spPr>
        </p:pic>
        <p:pic>
          <p:nvPicPr>
            <p:cNvPr id="31" name="object 43">
              <a:extLst>
                <a:ext uri="{FF2B5EF4-FFF2-40B4-BE49-F238E27FC236}">
                  <a16:creationId xmlns:a16="http://schemas.microsoft.com/office/drawing/2014/main" id="{7F7996B2-49FA-B462-2876-BC0D01B3A9BA}"/>
                </a:ext>
              </a:extLst>
            </p:cNvPr>
            <p:cNvPicPr/>
            <p:nvPr/>
          </p:nvPicPr>
          <p:blipFill>
            <a:blip r:embed="rId17" cstate="print"/>
            <a:stretch>
              <a:fillRect/>
            </a:stretch>
          </p:blipFill>
          <p:spPr>
            <a:xfrm>
              <a:off x="7531999" y="3728125"/>
              <a:ext cx="1550942" cy="186100"/>
            </a:xfrm>
            <a:prstGeom prst="rect">
              <a:avLst/>
            </a:prstGeom>
          </p:spPr>
        </p:pic>
        <p:pic>
          <p:nvPicPr>
            <p:cNvPr id="32" name="object 44">
              <a:extLst>
                <a:ext uri="{FF2B5EF4-FFF2-40B4-BE49-F238E27FC236}">
                  <a16:creationId xmlns:a16="http://schemas.microsoft.com/office/drawing/2014/main" id="{FF852F7D-C32E-08CD-BEBD-F0BD9029DA86}"/>
                </a:ext>
              </a:extLst>
            </p:cNvPr>
            <p:cNvPicPr/>
            <p:nvPr/>
          </p:nvPicPr>
          <p:blipFill>
            <a:blip r:embed="rId18" cstate="print"/>
            <a:stretch>
              <a:fillRect/>
            </a:stretch>
          </p:blipFill>
          <p:spPr>
            <a:xfrm>
              <a:off x="7576589" y="4028457"/>
              <a:ext cx="80357" cy="136914"/>
            </a:xfrm>
            <a:prstGeom prst="rect">
              <a:avLst/>
            </a:prstGeom>
          </p:spPr>
        </p:pic>
        <p:pic>
          <p:nvPicPr>
            <p:cNvPr id="33" name="object 45">
              <a:extLst>
                <a:ext uri="{FF2B5EF4-FFF2-40B4-BE49-F238E27FC236}">
                  <a16:creationId xmlns:a16="http://schemas.microsoft.com/office/drawing/2014/main" id="{9879AF41-C6DD-D390-F377-2B1B72532471}"/>
                </a:ext>
              </a:extLst>
            </p:cNvPr>
            <p:cNvPicPr/>
            <p:nvPr/>
          </p:nvPicPr>
          <p:blipFill>
            <a:blip r:embed="rId19" cstate="print"/>
            <a:stretch>
              <a:fillRect/>
            </a:stretch>
          </p:blipFill>
          <p:spPr>
            <a:xfrm>
              <a:off x="7678664" y="4028456"/>
              <a:ext cx="217225" cy="95159"/>
            </a:xfrm>
            <a:prstGeom prst="rect">
              <a:avLst/>
            </a:prstGeom>
          </p:spPr>
        </p:pic>
        <p:pic>
          <p:nvPicPr>
            <p:cNvPr id="34" name="object 46">
              <a:extLst>
                <a:ext uri="{FF2B5EF4-FFF2-40B4-BE49-F238E27FC236}">
                  <a16:creationId xmlns:a16="http://schemas.microsoft.com/office/drawing/2014/main" id="{882B65B7-8049-5B38-A91C-0E0BC209E41F}"/>
                </a:ext>
              </a:extLst>
            </p:cNvPr>
            <p:cNvPicPr/>
            <p:nvPr/>
          </p:nvPicPr>
          <p:blipFill>
            <a:blip r:embed="rId20" cstate="print"/>
            <a:stretch>
              <a:fillRect/>
            </a:stretch>
          </p:blipFill>
          <p:spPr>
            <a:xfrm>
              <a:off x="7923414" y="4028456"/>
              <a:ext cx="80357" cy="136914"/>
            </a:xfrm>
            <a:prstGeom prst="rect">
              <a:avLst/>
            </a:prstGeom>
          </p:spPr>
        </p:pic>
        <p:pic>
          <p:nvPicPr>
            <p:cNvPr id="35" name="object 47">
              <a:extLst>
                <a:ext uri="{FF2B5EF4-FFF2-40B4-BE49-F238E27FC236}">
                  <a16:creationId xmlns:a16="http://schemas.microsoft.com/office/drawing/2014/main" id="{85F65283-7162-58B0-F3D6-3CE0A9C886F6}"/>
                </a:ext>
              </a:extLst>
            </p:cNvPr>
            <p:cNvPicPr/>
            <p:nvPr/>
          </p:nvPicPr>
          <p:blipFill>
            <a:blip r:embed="rId21" cstate="print"/>
            <a:stretch>
              <a:fillRect/>
            </a:stretch>
          </p:blipFill>
          <p:spPr>
            <a:xfrm>
              <a:off x="8025489" y="4028455"/>
              <a:ext cx="134386" cy="95158"/>
            </a:xfrm>
            <a:prstGeom prst="rect">
              <a:avLst/>
            </a:prstGeom>
          </p:spPr>
        </p:pic>
        <p:pic>
          <p:nvPicPr>
            <p:cNvPr id="36" name="object 48">
              <a:extLst>
                <a:ext uri="{FF2B5EF4-FFF2-40B4-BE49-F238E27FC236}">
                  <a16:creationId xmlns:a16="http://schemas.microsoft.com/office/drawing/2014/main" id="{5DF47B8C-D97A-02D7-A55C-837ACD83EE05}"/>
                </a:ext>
              </a:extLst>
            </p:cNvPr>
            <p:cNvPicPr/>
            <p:nvPr/>
          </p:nvPicPr>
          <p:blipFill>
            <a:blip r:embed="rId22" cstate="print"/>
            <a:stretch>
              <a:fillRect/>
            </a:stretch>
          </p:blipFill>
          <p:spPr>
            <a:xfrm>
              <a:off x="8181594" y="4028455"/>
              <a:ext cx="73354" cy="92749"/>
            </a:xfrm>
            <a:prstGeom prst="rect">
              <a:avLst/>
            </a:prstGeom>
          </p:spPr>
        </p:pic>
        <p:pic>
          <p:nvPicPr>
            <p:cNvPr id="37" name="object 49">
              <a:extLst>
                <a:ext uri="{FF2B5EF4-FFF2-40B4-BE49-F238E27FC236}">
                  <a16:creationId xmlns:a16="http://schemas.microsoft.com/office/drawing/2014/main" id="{B8601AFC-5C80-18B6-F6D5-31CE155474A1}"/>
                </a:ext>
              </a:extLst>
            </p:cNvPr>
            <p:cNvPicPr/>
            <p:nvPr/>
          </p:nvPicPr>
          <p:blipFill>
            <a:blip r:embed="rId23" cstate="print"/>
            <a:stretch>
              <a:fillRect/>
            </a:stretch>
          </p:blipFill>
          <p:spPr>
            <a:xfrm>
              <a:off x="8275204" y="3982279"/>
              <a:ext cx="80401" cy="141334"/>
            </a:xfrm>
            <a:prstGeom prst="rect">
              <a:avLst/>
            </a:prstGeom>
          </p:spPr>
        </p:pic>
        <p:pic>
          <p:nvPicPr>
            <p:cNvPr id="38" name="object 50">
              <a:extLst>
                <a:ext uri="{FF2B5EF4-FFF2-40B4-BE49-F238E27FC236}">
                  <a16:creationId xmlns:a16="http://schemas.microsoft.com/office/drawing/2014/main" id="{B6A3D1B3-34A0-2F02-756A-F5A0FC589012}"/>
                </a:ext>
              </a:extLst>
            </p:cNvPr>
            <p:cNvPicPr/>
            <p:nvPr/>
          </p:nvPicPr>
          <p:blipFill>
            <a:blip r:embed="rId24" cstate="print"/>
            <a:stretch>
              <a:fillRect/>
            </a:stretch>
          </p:blipFill>
          <p:spPr>
            <a:xfrm>
              <a:off x="8381712" y="3982278"/>
              <a:ext cx="122152" cy="141334"/>
            </a:xfrm>
            <a:prstGeom prst="rect">
              <a:avLst/>
            </a:prstGeom>
          </p:spPr>
        </p:pic>
        <p:pic>
          <p:nvPicPr>
            <p:cNvPr id="39" name="object 51">
              <a:extLst>
                <a:ext uri="{FF2B5EF4-FFF2-40B4-BE49-F238E27FC236}">
                  <a16:creationId xmlns:a16="http://schemas.microsoft.com/office/drawing/2014/main" id="{45ECA92C-D08A-E702-E765-74EF3DA41834}"/>
                </a:ext>
              </a:extLst>
            </p:cNvPr>
            <p:cNvPicPr/>
            <p:nvPr/>
          </p:nvPicPr>
          <p:blipFill>
            <a:blip r:embed="rId25" cstate="print"/>
            <a:stretch>
              <a:fillRect/>
            </a:stretch>
          </p:blipFill>
          <p:spPr>
            <a:xfrm>
              <a:off x="8525583" y="4028453"/>
              <a:ext cx="165146" cy="95358"/>
            </a:xfrm>
            <a:prstGeom prst="rect">
              <a:avLst/>
            </a:prstGeom>
          </p:spPr>
        </p:pic>
        <p:pic>
          <p:nvPicPr>
            <p:cNvPr id="40" name="object 52">
              <a:extLst>
                <a:ext uri="{FF2B5EF4-FFF2-40B4-BE49-F238E27FC236}">
                  <a16:creationId xmlns:a16="http://schemas.microsoft.com/office/drawing/2014/main" id="{1CB19F01-4528-605C-E8D0-AA5DAD6F9560}"/>
                </a:ext>
              </a:extLst>
            </p:cNvPr>
            <p:cNvPicPr/>
            <p:nvPr/>
          </p:nvPicPr>
          <p:blipFill>
            <a:blip r:embed="rId26" cstate="print"/>
            <a:stretch>
              <a:fillRect/>
            </a:stretch>
          </p:blipFill>
          <p:spPr>
            <a:xfrm>
              <a:off x="8755664" y="4028452"/>
              <a:ext cx="163152" cy="136915"/>
            </a:xfrm>
            <a:prstGeom prst="rect">
              <a:avLst/>
            </a:prstGeom>
          </p:spPr>
        </p:pic>
        <p:pic>
          <p:nvPicPr>
            <p:cNvPr id="41" name="object 53">
              <a:extLst>
                <a:ext uri="{FF2B5EF4-FFF2-40B4-BE49-F238E27FC236}">
                  <a16:creationId xmlns:a16="http://schemas.microsoft.com/office/drawing/2014/main" id="{79DEA899-9805-9ECD-87E0-D338A314A13A}"/>
                </a:ext>
              </a:extLst>
            </p:cNvPr>
            <p:cNvPicPr/>
            <p:nvPr/>
          </p:nvPicPr>
          <p:blipFill>
            <a:blip r:embed="rId27" cstate="print"/>
            <a:stretch>
              <a:fillRect/>
            </a:stretch>
          </p:blipFill>
          <p:spPr>
            <a:xfrm>
              <a:off x="8946339" y="4028451"/>
              <a:ext cx="126984" cy="95158"/>
            </a:xfrm>
            <a:prstGeom prst="rect">
              <a:avLst/>
            </a:prstGeom>
          </p:spPr>
        </p:pic>
        <p:pic>
          <p:nvPicPr>
            <p:cNvPr id="42" name="object 54">
              <a:extLst>
                <a:ext uri="{FF2B5EF4-FFF2-40B4-BE49-F238E27FC236}">
                  <a16:creationId xmlns:a16="http://schemas.microsoft.com/office/drawing/2014/main" id="{1BB16604-33F9-61A8-6239-DD497E6298B6}"/>
                </a:ext>
              </a:extLst>
            </p:cNvPr>
            <p:cNvPicPr/>
            <p:nvPr/>
          </p:nvPicPr>
          <p:blipFill>
            <a:blip r:embed="rId28" cstate="print"/>
            <a:stretch>
              <a:fillRect/>
            </a:stretch>
          </p:blipFill>
          <p:spPr>
            <a:xfrm>
              <a:off x="7311583" y="4279394"/>
              <a:ext cx="80357" cy="136914"/>
            </a:xfrm>
            <a:prstGeom prst="rect">
              <a:avLst/>
            </a:prstGeom>
          </p:spPr>
        </p:pic>
        <p:pic>
          <p:nvPicPr>
            <p:cNvPr id="43" name="object 55">
              <a:extLst>
                <a:ext uri="{FF2B5EF4-FFF2-40B4-BE49-F238E27FC236}">
                  <a16:creationId xmlns:a16="http://schemas.microsoft.com/office/drawing/2014/main" id="{22D3B582-B17F-E7A4-5713-9469F5138E1D}"/>
                </a:ext>
              </a:extLst>
            </p:cNvPr>
            <p:cNvPicPr/>
            <p:nvPr/>
          </p:nvPicPr>
          <p:blipFill>
            <a:blip r:embed="rId29" cstate="print"/>
            <a:stretch>
              <a:fillRect/>
            </a:stretch>
          </p:blipFill>
          <p:spPr>
            <a:xfrm>
              <a:off x="7413613" y="4279393"/>
              <a:ext cx="304010" cy="95159"/>
            </a:xfrm>
            <a:prstGeom prst="rect">
              <a:avLst/>
            </a:prstGeom>
          </p:spPr>
        </p:pic>
        <p:pic>
          <p:nvPicPr>
            <p:cNvPr id="44" name="object 56">
              <a:extLst>
                <a:ext uri="{FF2B5EF4-FFF2-40B4-BE49-F238E27FC236}">
                  <a16:creationId xmlns:a16="http://schemas.microsoft.com/office/drawing/2014/main" id="{13BD1E20-3C1B-69C0-4D11-2A4796683E40}"/>
                </a:ext>
              </a:extLst>
            </p:cNvPr>
            <p:cNvPicPr/>
            <p:nvPr/>
          </p:nvPicPr>
          <p:blipFill>
            <a:blip r:embed="rId30" cstate="print"/>
            <a:stretch>
              <a:fillRect/>
            </a:stretch>
          </p:blipFill>
          <p:spPr>
            <a:xfrm>
              <a:off x="7739342" y="4263733"/>
              <a:ext cx="230655" cy="110817"/>
            </a:xfrm>
            <a:prstGeom prst="rect">
              <a:avLst/>
            </a:prstGeom>
          </p:spPr>
        </p:pic>
        <p:sp>
          <p:nvSpPr>
            <p:cNvPr id="45" name="object 57">
              <a:extLst>
                <a:ext uri="{FF2B5EF4-FFF2-40B4-BE49-F238E27FC236}">
                  <a16:creationId xmlns:a16="http://schemas.microsoft.com/office/drawing/2014/main" id="{44233C53-68B6-B18F-6D44-31C5622DF1C7}"/>
                </a:ext>
              </a:extLst>
            </p:cNvPr>
            <p:cNvSpPr/>
            <p:nvPr/>
          </p:nvSpPr>
          <p:spPr>
            <a:xfrm>
              <a:off x="7997521" y="4279391"/>
              <a:ext cx="48895" cy="93345"/>
            </a:xfrm>
            <a:custGeom>
              <a:avLst/>
              <a:gdLst/>
              <a:ahLst/>
              <a:cxnLst/>
              <a:rect l="l" t="t" r="r" b="b"/>
              <a:pathLst>
                <a:path w="48895" h="93345">
                  <a:moveTo>
                    <a:pt x="17285" y="92749"/>
                  </a:moveTo>
                  <a:lnTo>
                    <a:pt x="0" y="92749"/>
                  </a:lnTo>
                  <a:lnTo>
                    <a:pt x="0" y="2812"/>
                  </a:lnTo>
                  <a:lnTo>
                    <a:pt x="12454" y="0"/>
                  </a:lnTo>
                  <a:lnTo>
                    <a:pt x="16886" y="11846"/>
                  </a:lnTo>
                  <a:lnTo>
                    <a:pt x="22437" y="7962"/>
                  </a:lnTo>
                  <a:lnTo>
                    <a:pt x="29413" y="4116"/>
                  </a:lnTo>
                  <a:lnTo>
                    <a:pt x="37362" y="1173"/>
                  </a:lnTo>
                  <a:lnTo>
                    <a:pt x="45829" y="0"/>
                  </a:lnTo>
                  <a:lnTo>
                    <a:pt x="47824" y="0"/>
                  </a:lnTo>
                  <a:lnTo>
                    <a:pt x="48444" y="203"/>
                  </a:lnTo>
                  <a:lnTo>
                    <a:pt x="46450" y="16863"/>
                  </a:lnTo>
                  <a:lnTo>
                    <a:pt x="44633" y="16465"/>
                  </a:lnTo>
                  <a:lnTo>
                    <a:pt x="39004" y="16465"/>
                  </a:lnTo>
                  <a:lnTo>
                    <a:pt x="31557" y="16664"/>
                  </a:lnTo>
                  <a:lnTo>
                    <a:pt x="23535" y="19272"/>
                  </a:lnTo>
                  <a:lnTo>
                    <a:pt x="17285" y="22886"/>
                  </a:lnTo>
                  <a:lnTo>
                    <a:pt x="17285" y="92749"/>
                  </a:lnTo>
                  <a:close/>
                </a:path>
              </a:pathLst>
            </a:custGeom>
            <a:solidFill>
              <a:srgbClr val="000000"/>
            </a:solidFill>
          </p:spPr>
          <p:txBody>
            <a:bodyPr wrap="square" lIns="0" tIns="0" rIns="0" bIns="0" rtlCol="0"/>
            <a:lstStyle/>
            <a:p>
              <a:endParaRPr/>
            </a:p>
          </p:txBody>
        </p:sp>
        <p:pic>
          <p:nvPicPr>
            <p:cNvPr id="46" name="object 58">
              <a:extLst>
                <a:ext uri="{FF2B5EF4-FFF2-40B4-BE49-F238E27FC236}">
                  <a16:creationId xmlns:a16="http://schemas.microsoft.com/office/drawing/2014/main" id="{9869DD9A-CABA-9B4F-75FA-C9AE8ED33581}"/>
                </a:ext>
              </a:extLst>
            </p:cNvPr>
            <p:cNvPicPr/>
            <p:nvPr/>
          </p:nvPicPr>
          <p:blipFill>
            <a:blip r:embed="rId31" cstate="print"/>
            <a:stretch>
              <a:fillRect/>
            </a:stretch>
          </p:blipFill>
          <p:spPr>
            <a:xfrm>
              <a:off x="8105226" y="4279391"/>
              <a:ext cx="73354" cy="95158"/>
            </a:xfrm>
            <a:prstGeom prst="rect">
              <a:avLst/>
            </a:prstGeom>
          </p:spPr>
        </p:pic>
        <p:pic>
          <p:nvPicPr>
            <p:cNvPr id="47" name="object 59">
              <a:extLst>
                <a:ext uri="{FF2B5EF4-FFF2-40B4-BE49-F238E27FC236}">
                  <a16:creationId xmlns:a16="http://schemas.microsoft.com/office/drawing/2014/main" id="{EFE0B36E-5392-C14F-93F7-893DD8734BB3}"/>
                </a:ext>
              </a:extLst>
            </p:cNvPr>
            <p:cNvPicPr/>
            <p:nvPr/>
          </p:nvPicPr>
          <p:blipFill>
            <a:blip r:embed="rId32" cstate="print"/>
            <a:stretch>
              <a:fillRect/>
            </a:stretch>
          </p:blipFill>
          <p:spPr>
            <a:xfrm>
              <a:off x="8207523" y="4279391"/>
              <a:ext cx="73309" cy="92749"/>
            </a:xfrm>
            <a:prstGeom prst="rect">
              <a:avLst/>
            </a:prstGeom>
          </p:spPr>
        </p:pic>
        <p:pic>
          <p:nvPicPr>
            <p:cNvPr id="48" name="object 60">
              <a:extLst>
                <a:ext uri="{FF2B5EF4-FFF2-40B4-BE49-F238E27FC236}">
                  <a16:creationId xmlns:a16="http://schemas.microsoft.com/office/drawing/2014/main" id="{5B83CB72-41D0-8ED1-E0A1-DB4432CD0307}"/>
                </a:ext>
              </a:extLst>
            </p:cNvPr>
            <p:cNvPicPr/>
            <p:nvPr/>
          </p:nvPicPr>
          <p:blipFill>
            <a:blip r:embed="rId33" cstate="print"/>
            <a:stretch>
              <a:fillRect/>
            </a:stretch>
          </p:blipFill>
          <p:spPr>
            <a:xfrm>
              <a:off x="8351573" y="4279389"/>
              <a:ext cx="213812" cy="95159"/>
            </a:xfrm>
            <a:prstGeom prst="rect">
              <a:avLst/>
            </a:prstGeom>
          </p:spPr>
        </p:pic>
        <p:pic>
          <p:nvPicPr>
            <p:cNvPr id="49" name="object 61">
              <a:extLst>
                <a:ext uri="{FF2B5EF4-FFF2-40B4-BE49-F238E27FC236}">
                  <a16:creationId xmlns:a16="http://schemas.microsoft.com/office/drawing/2014/main" id="{E9A2AE18-97AE-B901-5131-74F99A6CECE6}"/>
                </a:ext>
              </a:extLst>
            </p:cNvPr>
            <p:cNvPicPr/>
            <p:nvPr/>
          </p:nvPicPr>
          <p:blipFill>
            <a:blip r:embed="rId34" cstate="print"/>
            <a:stretch>
              <a:fillRect/>
            </a:stretch>
          </p:blipFill>
          <p:spPr>
            <a:xfrm>
              <a:off x="8585641" y="4279389"/>
              <a:ext cx="73354" cy="95158"/>
            </a:xfrm>
            <a:prstGeom prst="rect">
              <a:avLst/>
            </a:prstGeom>
          </p:spPr>
        </p:pic>
        <p:pic>
          <p:nvPicPr>
            <p:cNvPr id="50" name="object 62">
              <a:extLst>
                <a:ext uri="{FF2B5EF4-FFF2-40B4-BE49-F238E27FC236}">
                  <a16:creationId xmlns:a16="http://schemas.microsoft.com/office/drawing/2014/main" id="{F9FF5876-7686-6A5C-8035-450C504B6B17}"/>
                </a:ext>
              </a:extLst>
            </p:cNvPr>
            <p:cNvPicPr/>
            <p:nvPr/>
          </p:nvPicPr>
          <p:blipFill>
            <a:blip r:embed="rId35" cstate="print"/>
            <a:stretch>
              <a:fillRect/>
            </a:stretch>
          </p:blipFill>
          <p:spPr>
            <a:xfrm>
              <a:off x="8687937" y="4233217"/>
              <a:ext cx="183053" cy="141330"/>
            </a:xfrm>
            <a:prstGeom prst="rect">
              <a:avLst/>
            </a:prstGeom>
          </p:spPr>
        </p:pic>
        <p:pic>
          <p:nvPicPr>
            <p:cNvPr id="51" name="object 63">
              <a:extLst>
                <a:ext uri="{FF2B5EF4-FFF2-40B4-BE49-F238E27FC236}">
                  <a16:creationId xmlns:a16="http://schemas.microsoft.com/office/drawing/2014/main" id="{35067BDC-336A-3369-6060-8E8C9111C678}"/>
                </a:ext>
              </a:extLst>
            </p:cNvPr>
            <p:cNvPicPr/>
            <p:nvPr/>
          </p:nvPicPr>
          <p:blipFill>
            <a:blip r:embed="rId36" cstate="print"/>
            <a:stretch>
              <a:fillRect/>
            </a:stretch>
          </p:blipFill>
          <p:spPr>
            <a:xfrm>
              <a:off x="8891290" y="4233216"/>
              <a:ext cx="80357" cy="141330"/>
            </a:xfrm>
            <a:prstGeom prst="rect">
              <a:avLst/>
            </a:prstGeom>
          </p:spPr>
        </p:pic>
        <p:pic>
          <p:nvPicPr>
            <p:cNvPr id="52" name="object 64">
              <a:extLst>
                <a:ext uri="{FF2B5EF4-FFF2-40B4-BE49-F238E27FC236}">
                  <a16:creationId xmlns:a16="http://schemas.microsoft.com/office/drawing/2014/main" id="{7FA4E54E-DAA1-6965-90C5-1BD8C1ADF801}"/>
                </a:ext>
              </a:extLst>
            </p:cNvPr>
            <p:cNvPicPr/>
            <p:nvPr/>
          </p:nvPicPr>
          <p:blipFill>
            <a:blip r:embed="rId37" cstate="print"/>
            <a:stretch>
              <a:fillRect/>
            </a:stretch>
          </p:blipFill>
          <p:spPr>
            <a:xfrm>
              <a:off x="8993366" y="4279387"/>
              <a:ext cx="85764" cy="95362"/>
            </a:xfrm>
            <a:prstGeom prst="rect">
              <a:avLst/>
            </a:prstGeom>
          </p:spPr>
        </p:pic>
        <p:pic>
          <p:nvPicPr>
            <p:cNvPr id="53" name="object 65">
              <a:extLst>
                <a:ext uri="{FF2B5EF4-FFF2-40B4-BE49-F238E27FC236}">
                  <a16:creationId xmlns:a16="http://schemas.microsoft.com/office/drawing/2014/main" id="{744C010B-0933-F1B2-3C36-17FE5A370277}"/>
                </a:ext>
              </a:extLst>
            </p:cNvPr>
            <p:cNvPicPr/>
            <p:nvPr/>
          </p:nvPicPr>
          <p:blipFill>
            <a:blip r:embed="rId38" cstate="print"/>
            <a:stretch>
              <a:fillRect/>
            </a:stretch>
          </p:blipFill>
          <p:spPr>
            <a:xfrm>
              <a:off x="7515910" y="4527926"/>
              <a:ext cx="80357" cy="139324"/>
            </a:xfrm>
            <a:prstGeom prst="rect">
              <a:avLst/>
            </a:prstGeom>
          </p:spPr>
        </p:pic>
        <p:pic>
          <p:nvPicPr>
            <p:cNvPr id="54" name="object 66">
              <a:extLst>
                <a:ext uri="{FF2B5EF4-FFF2-40B4-BE49-F238E27FC236}">
                  <a16:creationId xmlns:a16="http://schemas.microsoft.com/office/drawing/2014/main" id="{EFB96DBB-A4F0-C77F-C55E-0FE9B229B1CA}"/>
                </a:ext>
              </a:extLst>
            </p:cNvPr>
            <p:cNvPicPr/>
            <p:nvPr/>
          </p:nvPicPr>
          <p:blipFill>
            <a:blip r:embed="rId34" cstate="print"/>
            <a:stretch>
              <a:fillRect/>
            </a:stretch>
          </p:blipFill>
          <p:spPr>
            <a:xfrm>
              <a:off x="7623792" y="4530334"/>
              <a:ext cx="73354" cy="95158"/>
            </a:xfrm>
            <a:prstGeom prst="rect">
              <a:avLst/>
            </a:prstGeom>
          </p:spPr>
        </p:pic>
        <p:pic>
          <p:nvPicPr>
            <p:cNvPr id="55" name="object 67">
              <a:extLst>
                <a:ext uri="{FF2B5EF4-FFF2-40B4-BE49-F238E27FC236}">
                  <a16:creationId xmlns:a16="http://schemas.microsoft.com/office/drawing/2014/main" id="{3B95156A-2806-8C11-163A-E825D3E8BBC0}"/>
                </a:ext>
              </a:extLst>
            </p:cNvPr>
            <p:cNvPicPr/>
            <p:nvPr/>
          </p:nvPicPr>
          <p:blipFill>
            <a:blip r:embed="rId39" cstate="print"/>
            <a:stretch>
              <a:fillRect/>
            </a:stretch>
          </p:blipFill>
          <p:spPr>
            <a:xfrm>
              <a:off x="7719662" y="4530334"/>
              <a:ext cx="74949" cy="95158"/>
            </a:xfrm>
            <a:prstGeom prst="rect">
              <a:avLst/>
            </a:prstGeom>
          </p:spPr>
        </p:pic>
        <p:pic>
          <p:nvPicPr>
            <p:cNvPr id="56" name="object 68">
              <a:extLst>
                <a:ext uri="{FF2B5EF4-FFF2-40B4-BE49-F238E27FC236}">
                  <a16:creationId xmlns:a16="http://schemas.microsoft.com/office/drawing/2014/main" id="{E9C1BF4D-AA45-E9BF-6E1C-255FAB65E754}"/>
                </a:ext>
              </a:extLst>
            </p:cNvPr>
            <p:cNvPicPr/>
            <p:nvPr/>
          </p:nvPicPr>
          <p:blipFill>
            <a:blip r:embed="rId40" cstate="print"/>
            <a:stretch>
              <a:fillRect/>
            </a:stretch>
          </p:blipFill>
          <p:spPr>
            <a:xfrm>
              <a:off x="7853074" y="4490986"/>
              <a:ext cx="210355" cy="134705"/>
            </a:xfrm>
            <a:prstGeom prst="rect">
              <a:avLst/>
            </a:prstGeom>
          </p:spPr>
        </p:pic>
        <p:pic>
          <p:nvPicPr>
            <p:cNvPr id="57" name="object 69">
              <a:extLst>
                <a:ext uri="{FF2B5EF4-FFF2-40B4-BE49-F238E27FC236}">
                  <a16:creationId xmlns:a16="http://schemas.microsoft.com/office/drawing/2014/main" id="{F2E480C2-787B-BB02-7F1D-9FC6BAE2AF56}"/>
                </a:ext>
              </a:extLst>
            </p:cNvPr>
            <p:cNvPicPr/>
            <p:nvPr/>
          </p:nvPicPr>
          <p:blipFill>
            <a:blip r:embed="rId41" cstate="print"/>
            <a:stretch>
              <a:fillRect/>
            </a:stretch>
          </p:blipFill>
          <p:spPr>
            <a:xfrm>
              <a:off x="8088738" y="4530332"/>
              <a:ext cx="73354" cy="92749"/>
            </a:xfrm>
            <a:prstGeom prst="rect">
              <a:avLst/>
            </a:prstGeom>
          </p:spPr>
        </p:pic>
        <p:pic>
          <p:nvPicPr>
            <p:cNvPr id="58" name="object 70">
              <a:extLst>
                <a:ext uri="{FF2B5EF4-FFF2-40B4-BE49-F238E27FC236}">
                  <a16:creationId xmlns:a16="http://schemas.microsoft.com/office/drawing/2014/main" id="{223B88AD-96AF-CB4B-A1F3-0E713A10F9E1}"/>
                </a:ext>
              </a:extLst>
            </p:cNvPr>
            <p:cNvPicPr/>
            <p:nvPr/>
          </p:nvPicPr>
          <p:blipFill>
            <a:blip r:embed="rId42" cstate="print"/>
            <a:stretch>
              <a:fillRect/>
            </a:stretch>
          </p:blipFill>
          <p:spPr>
            <a:xfrm>
              <a:off x="8183190" y="4484155"/>
              <a:ext cx="208582" cy="141335"/>
            </a:xfrm>
            <a:prstGeom prst="rect">
              <a:avLst/>
            </a:prstGeom>
          </p:spPr>
        </p:pic>
        <p:pic>
          <p:nvPicPr>
            <p:cNvPr id="59" name="object 71">
              <a:extLst>
                <a:ext uri="{FF2B5EF4-FFF2-40B4-BE49-F238E27FC236}">
                  <a16:creationId xmlns:a16="http://schemas.microsoft.com/office/drawing/2014/main" id="{4484682C-AA2E-2F3E-78BC-E0C16A3A37C2}"/>
                </a:ext>
              </a:extLst>
            </p:cNvPr>
            <p:cNvPicPr/>
            <p:nvPr/>
          </p:nvPicPr>
          <p:blipFill>
            <a:blip r:embed="rId43" cstate="print"/>
            <a:stretch>
              <a:fillRect/>
            </a:stretch>
          </p:blipFill>
          <p:spPr>
            <a:xfrm>
              <a:off x="8413846" y="4530331"/>
              <a:ext cx="67946" cy="95158"/>
            </a:xfrm>
            <a:prstGeom prst="rect">
              <a:avLst/>
            </a:prstGeom>
          </p:spPr>
        </p:pic>
        <p:pic>
          <p:nvPicPr>
            <p:cNvPr id="60" name="object 72">
              <a:extLst>
                <a:ext uri="{FF2B5EF4-FFF2-40B4-BE49-F238E27FC236}">
                  <a16:creationId xmlns:a16="http://schemas.microsoft.com/office/drawing/2014/main" id="{F7582FDB-9442-AD49-9F06-E0E1D7AEF785}"/>
                </a:ext>
              </a:extLst>
            </p:cNvPr>
            <p:cNvPicPr/>
            <p:nvPr/>
          </p:nvPicPr>
          <p:blipFill>
            <a:blip r:embed="rId44" cstate="print"/>
            <a:stretch>
              <a:fillRect/>
            </a:stretch>
          </p:blipFill>
          <p:spPr>
            <a:xfrm>
              <a:off x="8546060" y="4530330"/>
              <a:ext cx="167806" cy="95358"/>
            </a:xfrm>
            <a:prstGeom prst="rect">
              <a:avLst/>
            </a:prstGeom>
          </p:spPr>
        </p:pic>
        <p:pic>
          <p:nvPicPr>
            <p:cNvPr id="61" name="object 73">
              <a:extLst>
                <a:ext uri="{FF2B5EF4-FFF2-40B4-BE49-F238E27FC236}">
                  <a16:creationId xmlns:a16="http://schemas.microsoft.com/office/drawing/2014/main" id="{B42F7F99-C03E-4B55-5E4C-E9FD2E4EC1BB}"/>
                </a:ext>
              </a:extLst>
            </p:cNvPr>
            <p:cNvPicPr/>
            <p:nvPr/>
          </p:nvPicPr>
          <p:blipFill>
            <a:blip r:embed="rId45" cstate="print"/>
            <a:stretch>
              <a:fillRect/>
            </a:stretch>
          </p:blipFill>
          <p:spPr>
            <a:xfrm>
              <a:off x="8735540" y="4530330"/>
              <a:ext cx="73354" cy="92749"/>
            </a:xfrm>
            <a:prstGeom prst="rect">
              <a:avLst/>
            </a:prstGeom>
          </p:spPr>
        </p:pic>
        <p:pic>
          <p:nvPicPr>
            <p:cNvPr id="62" name="object 74">
              <a:extLst>
                <a:ext uri="{FF2B5EF4-FFF2-40B4-BE49-F238E27FC236}">
                  <a16:creationId xmlns:a16="http://schemas.microsoft.com/office/drawing/2014/main" id="{612213BF-E03A-EE4A-235E-FFB20A464E0B}"/>
                </a:ext>
              </a:extLst>
            </p:cNvPr>
            <p:cNvPicPr/>
            <p:nvPr/>
          </p:nvPicPr>
          <p:blipFill>
            <a:blip r:embed="rId46" cstate="print"/>
            <a:stretch>
              <a:fillRect/>
            </a:stretch>
          </p:blipFill>
          <p:spPr>
            <a:xfrm>
              <a:off x="8879633" y="4484154"/>
              <a:ext cx="114308" cy="141334"/>
            </a:xfrm>
            <a:prstGeom prst="rect">
              <a:avLst/>
            </a:prstGeom>
          </p:spPr>
        </p:pic>
        <p:pic>
          <p:nvPicPr>
            <p:cNvPr id="63" name="object 75">
              <a:extLst>
                <a:ext uri="{FF2B5EF4-FFF2-40B4-BE49-F238E27FC236}">
                  <a16:creationId xmlns:a16="http://schemas.microsoft.com/office/drawing/2014/main" id="{FFB20C25-78C6-75AD-3C39-BA139494E5C4}"/>
                </a:ext>
              </a:extLst>
            </p:cNvPr>
            <p:cNvPicPr/>
            <p:nvPr/>
          </p:nvPicPr>
          <p:blipFill>
            <a:blip r:embed="rId47" cstate="print"/>
            <a:stretch>
              <a:fillRect/>
            </a:stretch>
          </p:blipFill>
          <p:spPr>
            <a:xfrm>
              <a:off x="9014242" y="4530328"/>
              <a:ext cx="64888" cy="95158"/>
            </a:xfrm>
            <a:prstGeom prst="rect">
              <a:avLst/>
            </a:prstGeom>
          </p:spPr>
        </p:pic>
        <p:pic>
          <p:nvPicPr>
            <p:cNvPr id="64" name="object 76">
              <a:extLst>
                <a:ext uri="{FF2B5EF4-FFF2-40B4-BE49-F238E27FC236}">
                  <a16:creationId xmlns:a16="http://schemas.microsoft.com/office/drawing/2014/main" id="{2B10BA4B-CB39-5D00-FD4A-715383CE70BF}"/>
                </a:ext>
              </a:extLst>
            </p:cNvPr>
            <p:cNvPicPr/>
            <p:nvPr/>
          </p:nvPicPr>
          <p:blipFill>
            <a:blip r:embed="rId48" cstate="print"/>
            <a:stretch>
              <a:fillRect/>
            </a:stretch>
          </p:blipFill>
          <p:spPr>
            <a:xfrm>
              <a:off x="7468308" y="4735097"/>
              <a:ext cx="1606833" cy="183094"/>
            </a:xfrm>
            <a:prstGeom prst="rect">
              <a:avLst/>
            </a:prstGeom>
          </p:spPr>
        </p:pic>
        <p:pic>
          <p:nvPicPr>
            <p:cNvPr id="65" name="object 77">
              <a:extLst>
                <a:ext uri="{FF2B5EF4-FFF2-40B4-BE49-F238E27FC236}">
                  <a16:creationId xmlns:a16="http://schemas.microsoft.com/office/drawing/2014/main" id="{150780C5-EC52-7CAD-92EF-835AD78C98C1}"/>
                </a:ext>
              </a:extLst>
            </p:cNvPr>
            <p:cNvPicPr/>
            <p:nvPr/>
          </p:nvPicPr>
          <p:blipFill>
            <a:blip r:embed="rId49" cstate="print"/>
            <a:stretch>
              <a:fillRect/>
            </a:stretch>
          </p:blipFill>
          <p:spPr>
            <a:xfrm>
              <a:off x="8178987" y="2807352"/>
              <a:ext cx="248135" cy="251953"/>
            </a:xfrm>
            <a:prstGeom prst="rect">
              <a:avLst/>
            </a:prstGeom>
          </p:spPr>
        </p:pic>
      </p:gr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93" name="Imagen 92">
            <a:extLst>
              <a:ext uri="{FF2B5EF4-FFF2-40B4-BE49-F238E27FC236}">
                <a16:creationId xmlns:a16="http://schemas.microsoft.com/office/drawing/2014/main" id="{EFDD469C-DBE9-B9F0-909F-08161DB64715}"/>
              </a:ext>
            </a:extLst>
          </p:cNvPr>
          <p:cNvPicPr>
            <a:picLocks noChangeAspect="1"/>
          </p:cNvPicPr>
          <p:nvPr/>
        </p:nvPicPr>
        <p:blipFill>
          <a:blip r:embed="rId50"/>
          <a:stretch>
            <a:fillRect/>
          </a:stretch>
        </p:blipFill>
        <p:spPr>
          <a:xfrm>
            <a:off x="10241351" y="3060620"/>
            <a:ext cx="1550943" cy="358287"/>
          </a:xfrm>
          <a:prstGeom prst="rect">
            <a:avLst/>
          </a:prstGeom>
        </p:spPr>
      </p:pic>
      <p:pic>
        <p:nvPicPr>
          <p:cNvPr id="96" name="Imagen 95">
            <a:extLst>
              <a:ext uri="{FF2B5EF4-FFF2-40B4-BE49-F238E27FC236}">
                <a16:creationId xmlns:a16="http://schemas.microsoft.com/office/drawing/2014/main" id="{C0E8309E-D350-EEF0-A805-243F5B3F8E3D}"/>
              </a:ext>
            </a:extLst>
          </p:cNvPr>
          <p:cNvPicPr>
            <a:picLocks noChangeAspect="1"/>
          </p:cNvPicPr>
          <p:nvPr/>
        </p:nvPicPr>
        <p:blipFill>
          <a:blip r:embed="rId50"/>
          <a:stretch>
            <a:fillRect/>
          </a:stretch>
        </p:blipFill>
        <p:spPr>
          <a:xfrm>
            <a:off x="10044110" y="2924807"/>
            <a:ext cx="1550943" cy="358287"/>
          </a:xfrm>
          <a:prstGeom prst="rect">
            <a:avLst/>
          </a:prstGeom>
        </p:spPr>
      </p:pic>
      <p:pic>
        <p:nvPicPr>
          <p:cNvPr id="97" name="Imagen 96">
            <a:extLst>
              <a:ext uri="{FF2B5EF4-FFF2-40B4-BE49-F238E27FC236}">
                <a16:creationId xmlns:a16="http://schemas.microsoft.com/office/drawing/2014/main" id="{76401869-9A2C-68F7-C743-C3695C41BBC2}"/>
              </a:ext>
            </a:extLst>
          </p:cNvPr>
          <p:cNvPicPr>
            <a:picLocks noChangeAspect="1"/>
          </p:cNvPicPr>
          <p:nvPr/>
        </p:nvPicPr>
        <p:blipFill>
          <a:blip r:embed="rId50"/>
          <a:stretch>
            <a:fillRect/>
          </a:stretch>
        </p:blipFill>
        <p:spPr>
          <a:xfrm>
            <a:off x="9989459" y="3184464"/>
            <a:ext cx="1550943" cy="358287"/>
          </a:xfrm>
          <a:prstGeom prst="rect">
            <a:avLst/>
          </a:prstGeom>
        </p:spPr>
      </p:pic>
      <p:pic>
        <p:nvPicPr>
          <p:cNvPr id="98" name="Imagen 97">
            <a:extLst>
              <a:ext uri="{FF2B5EF4-FFF2-40B4-BE49-F238E27FC236}">
                <a16:creationId xmlns:a16="http://schemas.microsoft.com/office/drawing/2014/main" id="{710357F4-607D-9A1B-3936-397D723EE0BA}"/>
              </a:ext>
            </a:extLst>
          </p:cNvPr>
          <p:cNvPicPr>
            <a:picLocks noChangeAspect="1"/>
          </p:cNvPicPr>
          <p:nvPr/>
        </p:nvPicPr>
        <p:blipFill>
          <a:blip r:embed="rId50"/>
          <a:stretch>
            <a:fillRect/>
          </a:stretch>
        </p:blipFill>
        <p:spPr>
          <a:xfrm>
            <a:off x="10184708" y="2960098"/>
            <a:ext cx="1550943" cy="358287"/>
          </a:xfrm>
          <a:prstGeom prst="rect">
            <a:avLst/>
          </a:prstGeom>
        </p:spPr>
      </p:pic>
      <p:pic>
        <p:nvPicPr>
          <p:cNvPr id="99" name="Imagen 98">
            <a:extLst>
              <a:ext uri="{FF2B5EF4-FFF2-40B4-BE49-F238E27FC236}">
                <a16:creationId xmlns:a16="http://schemas.microsoft.com/office/drawing/2014/main" id="{292BB624-FD34-FA5B-C2F6-8FAB25A2C1A0}"/>
              </a:ext>
            </a:extLst>
          </p:cNvPr>
          <p:cNvPicPr>
            <a:picLocks noChangeAspect="1"/>
          </p:cNvPicPr>
          <p:nvPr/>
        </p:nvPicPr>
        <p:blipFill>
          <a:blip r:embed="rId50"/>
          <a:stretch>
            <a:fillRect/>
          </a:stretch>
        </p:blipFill>
        <p:spPr>
          <a:xfrm>
            <a:off x="10237542" y="3875621"/>
            <a:ext cx="1550943" cy="358287"/>
          </a:xfrm>
          <a:prstGeom prst="rect">
            <a:avLst/>
          </a:prstGeom>
        </p:spPr>
      </p:pic>
      <p:pic>
        <p:nvPicPr>
          <p:cNvPr id="100" name="Imagen 99">
            <a:extLst>
              <a:ext uri="{FF2B5EF4-FFF2-40B4-BE49-F238E27FC236}">
                <a16:creationId xmlns:a16="http://schemas.microsoft.com/office/drawing/2014/main" id="{0F638FA9-E196-7137-A0A3-9BB9CAF20EA1}"/>
              </a:ext>
            </a:extLst>
          </p:cNvPr>
          <p:cNvPicPr>
            <a:picLocks noChangeAspect="1"/>
          </p:cNvPicPr>
          <p:nvPr/>
        </p:nvPicPr>
        <p:blipFill>
          <a:blip r:embed="rId50"/>
          <a:stretch>
            <a:fillRect/>
          </a:stretch>
        </p:blipFill>
        <p:spPr>
          <a:xfrm>
            <a:off x="10241351" y="3583417"/>
            <a:ext cx="1550943" cy="358287"/>
          </a:xfrm>
          <a:prstGeom prst="rect">
            <a:avLst/>
          </a:prstGeom>
        </p:spPr>
      </p:pic>
      <p:pic>
        <p:nvPicPr>
          <p:cNvPr id="101" name="Imagen 100">
            <a:extLst>
              <a:ext uri="{FF2B5EF4-FFF2-40B4-BE49-F238E27FC236}">
                <a16:creationId xmlns:a16="http://schemas.microsoft.com/office/drawing/2014/main" id="{244EE5EA-1017-7A1B-54E8-759190AB29FA}"/>
              </a:ext>
            </a:extLst>
          </p:cNvPr>
          <p:cNvPicPr>
            <a:picLocks noChangeAspect="1"/>
          </p:cNvPicPr>
          <p:nvPr/>
        </p:nvPicPr>
        <p:blipFill>
          <a:blip r:embed="rId50"/>
          <a:stretch>
            <a:fillRect/>
          </a:stretch>
        </p:blipFill>
        <p:spPr>
          <a:xfrm>
            <a:off x="10261525" y="3313116"/>
            <a:ext cx="1550943" cy="358287"/>
          </a:xfrm>
          <a:prstGeom prst="rect">
            <a:avLst/>
          </a:prstGeom>
        </p:spPr>
      </p:pic>
      <p:pic>
        <p:nvPicPr>
          <p:cNvPr id="102" name="Imagen 101">
            <a:extLst>
              <a:ext uri="{FF2B5EF4-FFF2-40B4-BE49-F238E27FC236}">
                <a16:creationId xmlns:a16="http://schemas.microsoft.com/office/drawing/2014/main" id="{C3AA3DE4-DD5E-ED8B-CBFB-86336DBCB015}"/>
              </a:ext>
            </a:extLst>
          </p:cNvPr>
          <p:cNvPicPr>
            <a:picLocks noChangeAspect="1"/>
          </p:cNvPicPr>
          <p:nvPr/>
        </p:nvPicPr>
        <p:blipFill>
          <a:blip r:embed="rId50"/>
          <a:stretch>
            <a:fillRect/>
          </a:stretch>
        </p:blipFill>
        <p:spPr>
          <a:xfrm>
            <a:off x="10020513" y="4181015"/>
            <a:ext cx="1763936" cy="407491"/>
          </a:xfrm>
          <a:prstGeom prst="rect">
            <a:avLst/>
          </a:prstGeom>
        </p:spPr>
      </p:pic>
      <p:pic>
        <p:nvPicPr>
          <p:cNvPr id="103" name="Imagen 102">
            <a:extLst>
              <a:ext uri="{FF2B5EF4-FFF2-40B4-BE49-F238E27FC236}">
                <a16:creationId xmlns:a16="http://schemas.microsoft.com/office/drawing/2014/main" id="{011B393B-D61E-33A8-B8C9-3AEB1E226252}"/>
              </a:ext>
            </a:extLst>
          </p:cNvPr>
          <p:cNvPicPr>
            <a:picLocks noChangeAspect="1"/>
          </p:cNvPicPr>
          <p:nvPr/>
        </p:nvPicPr>
        <p:blipFill>
          <a:blip r:embed="rId50"/>
          <a:stretch>
            <a:fillRect/>
          </a:stretch>
        </p:blipFill>
        <p:spPr>
          <a:xfrm>
            <a:off x="9971786" y="3747401"/>
            <a:ext cx="1550943" cy="460619"/>
          </a:xfrm>
          <a:prstGeom prst="rect">
            <a:avLst/>
          </a:prstGeom>
        </p:spPr>
      </p:pic>
      <p:pic>
        <p:nvPicPr>
          <p:cNvPr id="105" name="Imagen 104">
            <a:extLst>
              <a:ext uri="{FF2B5EF4-FFF2-40B4-BE49-F238E27FC236}">
                <a16:creationId xmlns:a16="http://schemas.microsoft.com/office/drawing/2014/main" id="{A1CEAAD8-1685-26FA-FA76-AA8C186EE46A}"/>
              </a:ext>
            </a:extLst>
          </p:cNvPr>
          <p:cNvPicPr>
            <a:picLocks noChangeAspect="1"/>
          </p:cNvPicPr>
          <p:nvPr/>
        </p:nvPicPr>
        <p:blipFill>
          <a:blip r:embed="rId51"/>
          <a:stretch>
            <a:fillRect/>
          </a:stretch>
        </p:blipFill>
        <p:spPr>
          <a:xfrm>
            <a:off x="9886892" y="2866255"/>
            <a:ext cx="86894" cy="790694"/>
          </a:xfrm>
          <a:prstGeom prst="rect">
            <a:avLst/>
          </a:prstGeom>
        </p:spPr>
      </p:pic>
      <p:sp>
        <p:nvSpPr>
          <p:cNvPr id="107" name="CuadroTexto 106">
            <a:extLst>
              <a:ext uri="{FF2B5EF4-FFF2-40B4-BE49-F238E27FC236}">
                <a16:creationId xmlns:a16="http://schemas.microsoft.com/office/drawing/2014/main" id="{456A6773-CEC7-B3FE-45CB-7EFCA7C903EC}"/>
              </a:ext>
            </a:extLst>
          </p:cNvPr>
          <p:cNvSpPr txBox="1"/>
          <p:nvPr/>
        </p:nvSpPr>
        <p:spPr>
          <a:xfrm>
            <a:off x="10160175" y="2898635"/>
            <a:ext cx="1882451" cy="1384995"/>
          </a:xfrm>
          <a:prstGeom prst="rect">
            <a:avLst/>
          </a:prstGeom>
          <a:noFill/>
        </p:spPr>
        <p:txBody>
          <a:bodyPr wrap="square" rtlCol="0">
            <a:spAutoFit/>
          </a:bodyPr>
          <a:lstStyle/>
          <a:p>
            <a:r>
              <a:rPr lang="en-US" sz="1400" dirty="0">
                <a:solidFill>
                  <a:schemeClr val="bg1"/>
                </a:solidFill>
              </a:rPr>
              <a:t>It decodes from its massive pre-trained </a:t>
            </a:r>
            <a:r>
              <a:rPr lang="en-US" sz="1400" b="1" i="1" dirty="0">
                <a:solidFill>
                  <a:schemeClr val="bg1"/>
                </a:solidFill>
              </a:rPr>
              <a:t>embeddings</a:t>
            </a:r>
            <a:r>
              <a:rPr lang="en-US" sz="1400" dirty="0">
                <a:solidFill>
                  <a:schemeClr val="bg1"/>
                </a:solidFill>
              </a:rPr>
              <a:t> to present a result that matches the user's prompts.</a:t>
            </a:r>
            <a:endParaRPr lang="es-CO" sz="1400" dirty="0">
              <a:solidFill>
                <a:schemeClr val="bg1"/>
              </a:solidFill>
            </a:endParaRPr>
          </a:p>
        </p:txBody>
      </p:sp>
      <p:pic>
        <p:nvPicPr>
          <p:cNvPr id="14338" name="Picture 2" descr="不用1750亿！OpenAI CEO放话：GPT-4参数量不增反减-CSDN博客">
            <a:extLst>
              <a:ext uri="{FF2B5EF4-FFF2-40B4-BE49-F238E27FC236}">
                <a16:creationId xmlns:a16="http://schemas.microsoft.com/office/drawing/2014/main" id="{7592DD2D-2D57-701E-1F18-803EC4AD1E54}"/>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b="9869"/>
          <a:stretch/>
        </p:blipFill>
        <p:spPr bwMode="auto">
          <a:xfrm>
            <a:off x="304630" y="963273"/>
            <a:ext cx="6164619" cy="313147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8D4C0835-40B5-512E-6428-07A80F4E340E}"/>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04415" y="1099747"/>
            <a:ext cx="5003121" cy="2950948"/>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83E92465-BA33-AE50-E6EC-18E042C902D1}"/>
              </a:ext>
            </a:extLst>
          </p:cNvPr>
          <p:cNvSpPr/>
          <p:nvPr/>
        </p:nvSpPr>
        <p:spPr>
          <a:xfrm>
            <a:off x="483781" y="4805916"/>
            <a:ext cx="2381693" cy="102162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CO" dirty="0"/>
          </a:p>
        </p:txBody>
      </p:sp>
      <p:sp>
        <p:nvSpPr>
          <p:cNvPr id="10" name="CuadroTexto 9">
            <a:extLst>
              <a:ext uri="{FF2B5EF4-FFF2-40B4-BE49-F238E27FC236}">
                <a16:creationId xmlns:a16="http://schemas.microsoft.com/office/drawing/2014/main" id="{3FD3885B-E9E0-DDFD-317E-42D3226458D6}"/>
              </a:ext>
            </a:extLst>
          </p:cNvPr>
          <p:cNvSpPr txBox="1"/>
          <p:nvPr/>
        </p:nvSpPr>
        <p:spPr>
          <a:xfrm>
            <a:off x="245641" y="4069517"/>
            <a:ext cx="7418068" cy="830997"/>
          </a:xfrm>
          <a:prstGeom prst="rect">
            <a:avLst/>
          </a:prstGeom>
          <a:noFill/>
        </p:spPr>
        <p:txBody>
          <a:bodyPr wrap="square" rtlCol="0">
            <a:spAutoFit/>
          </a:bodyPr>
          <a:lstStyle/>
          <a:p>
            <a:r>
              <a:rPr lang="en-US" sz="1200" dirty="0">
                <a:solidFill>
                  <a:schemeClr val="bg1"/>
                </a:solidFill>
              </a:rPr>
              <a:t>The GPT decoder operates in a left-to-right manner and is trained with a focus on Causal Language Modeling:</a:t>
            </a:r>
          </a:p>
          <a:p>
            <a:endParaRPr lang="en-US" dirty="0"/>
          </a:p>
          <a:p>
            <a:endParaRPr lang="es-CO" dirty="0"/>
          </a:p>
        </p:txBody>
      </p:sp>
      <p:sp>
        <p:nvSpPr>
          <p:cNvPr id="12" name="CuadroTexto 11">
            <a:extLst>
              <a:ext uri="{FF2B5EF4-FFF2-40B4-BE49-F238E27FC236}">
                <a16:creationId xmlns:a16="http://schemas.microsoft.com/office/drawing/2014/main" id="{D2F5F90C-83A6-E36B-340A-334E575BC53D}"/>
              </a:ext>
            </a:extLst>
          </p:cNvPr>
          <p:cNvSpPr txBox="1"/>
          <p:nvPr/>
        </p:nvSpPr>
        <p:spPr>
          <a:xfrm>
            <a:off x="395558" y="4915234"/>
            <a:ext cx="2558138" cy="830997"/>
          </a:xfrm>
          <a:prstGeom prst="rect">
            <a:avLst/>
          </a:prstGeom>
          <a:noFill/>
        </p:spPr>
        <p:txBody>
          <a:bodyPr wrap="square">
            <a:spAutoFit/>
          </a:bodyPr>
          <a:lstStyle/>
          <a:p>
            <a:pPr algn="ctr"/>
            <a:r>
              <a:rPr lang="en-US" sz="1200" dirty="0">
                <a:solidFill>
                  <a:schemeClr val="bg1"/>
                </a:solidFill>
              </a:rPr>
              <a:t>It is designed to predict each token based solely on the preceding tokens, following a unidirectional, or left-to-right, flow of information.</a:t>
            </a:r>
            <a:endParaRPr lang="es-CO" sz="1200" dirty="0">
              <a:solidFill>
                <a:schemeClr val="bg1"/>
              </a:solidFill>
            </a:endParaRPr>
          </a:p>
        </p:txBody>
      </p:sp>
      <p:sp>
        <p:nvSpPr>
          <p:cNvPr id="19" name="Rectángulo: esquinas redondeadas 18">
            <a:extLst>
              <a:ext uri="{FF2B5EF4-FFF2-40B4-BE49-F238E27FC236}">
                <a16:creationId xmlns:a16="http://schemas.microsoft.com/office/drawing/2014/main" id="{27582439-6089-3187-ED3A-C6BDAB05B10E}"/>
              </a:ext>
            </a:extLst>
          </p:cNvPr>
          <p:cNvSpPr/>
          <p:nvPr/>
        </p:nvSpPr>
        <p:spPr>
          <a:xfrm>
            <a:off x="3130142" y="4843652"/>
            <a:ext cx="2381693" cy="102162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FE9D92B5-AD55-B986-8521-A4F30E22F7D1}"/>
              </a:ext>
            </a:extLst>
          </p:cNvPr>
          <p:cNvSpPr txBox="1"/>
          <p:nvPr/>
        </p:nvSpPr>
        <p:spPr>
          <a:xfrm>
            <a:off x="3127662" y="4847946"/>
            <a:ext cx="2558138" cy="1015663"/>
          </a:xfrm>
          <a:prstGeom prst="rect">
            <a:avLst/>
          </a:prstGeom>
          <a:noFill/>
        </p:spPr>
        <p:txBody>
          <a:bodyPr wrap="square">
            <a:spAutoFit/>
          </a:bodyPr>
          <a:lstStyle/>
          <a:p>
            <a:pPr algn="ctr"/>
            <a:r>
              <a:rPr lang="en-US" sz="1200" dirty="0">
                <a:solidFill>
                  <a:schemeClr val="bg1"/>
                </a:solidFill>
              </a:rPr>
              <a:t>This training approach allows GPT to learn general language representations by considering the context to the left of each token without any future insight</a:t>
            </a:r>
            <a:endParaRPr lang="es-CO" sz="1200" dirty="0">
              <a:solidFill>
                <a:schemeClr val="bg1"/>
              </a:solidFill>
            </a:endParaRPr>
          </a:p>
        </p:txBody>
      </p:sp>
      <p:sp>
        <p:nvSpPr>
          <p:cNvPr id="14336" name="Rectángulo: esquinas redondeadas 14335">
            <a:extLst>
              <a:ext uri="{FF2B5EF4-FFF2-40B4-BE49-F238E27FC236}">
                <a16:creationId xmlns:a16="http://schemas.microsoft.com/office/drawing/2014/main" id="{8D8C961D-5ED7-E767-B7A5-E678A74778DE}"/>
              </a:ext>
            </a:extLst>
          </p:cNvPr>
          <p:cNvSpPr/>
          <p:nvPr/>
        </p:nvSpPr>
        <p:spPr>
          <a:xfrm>
            <a:off x="5952482" y="4843652"/>
            <a:ext cx="2601148" cy="102162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CO" dirty="0"/>
          </a:p>
        </p:txBody>
      </p:sp>
      <p:sp>
        <p:nvSpPr>
          <p:cNvPr id="14337" name="CuadroTexto 14336">
            <a:extLst>
              <a:ext uri="{FF2B5EF4-FFF2-40B4-BE49-F238E27FC236}">
                <a16:creationId xmlns:a16="http://schemas.microsoft.com/office/drawing/2014/main" id="{1FB9DC1E-305A-BDA4-60A5-F8668F2A2260}"/>
              </a:ext>
            </a:extLst>
          </p:cNvPr>
          <p:cNvSpPr txBox="1"/>
          <p:nvPr/>
        </p:nvSpPr>
        <p:spPr>
          <a:xfrm>
            <a:off x="5956976" y="4828895"/>
            <a:ext cx="2596654" cy="1107996"/>
          </a:xfrm>
          <a:prstGeom prst="rect">
            <a:avLst/>
          </a:prstGeom>
          <a:noFill/>
        </p:spPr>
        <p:txBody>
          <a:bodyPr wrap="square">
            <a:spAutoFit/>
          </a:bodyPr>
          <a:lstStyle/>
          <a:p>
            <a:pPr algn="ctr"/>
            <a:r>
              <a:rPr lang="en-US" sz="1100" dirty="0">
                <a:solidFill>
                  <a:schemeClr val="bg1"/>
                </a:solidFill>
              </a:rPr>
              <a:t>By utilizing Causal Language Modeling, the model generates new words taking into account the entire sequence of words that came before, thereby constructing a coherent narrative or response.</a:t>
            </a:r>
            <a:endParaRPr lang="es-CO" sz="1100" dirty="0">
              <a:solidFill>
                <a:schemeClr val="bg1"/>
              </a:solidFill>
            </a:endParaRPr>
          </a:p>
        </p:txBody>
      </p:sp>
    </p:spTree>
    <p:extLst>
      <p:ext uri="{BB962C8B-B14F-4D97-AF65-F5344CB8AC3E}">
        <p14:creationId xmlns:p14="http://schemas.microsoft.com/office/powerpoint/2010/main" val="3258689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0"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err="1"/>
              <a:t>Trasnformers</a:t>
            </a:r>
            <a:endParaRPr lang="en-US" dirty="0"/>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11" name="object 2">
            <a:extLst>
              <a:ext uri="{FF2B5EF4-FFF2-40B4-BE49-F238E27FC236}">
                <a16:creationId xmlns:a16="http://schemas.microsoft.com/office/drawing/2014/main" id="{DB58F8F5-56D3-929F-EA03-E25DC230CFBC}"/>
              </a:ext>
            </a:extLst>
          </p:cNvPr>
          <p:cNvPicPr/>
          <p:nvPr/>
        </p:nvPicPr>
        <p:blipFill>
          <a:blip r:embed="rId5" cstate="print"/>
          <a:stretch>
            <a:fillRect/>
          </a:stretch>
        </p:blipFill>
        <p:spPr>
          <a:xfrm>
            <a:off x="4104480" y="1407120"/>
            <a:ext cx="2881093" cy="4283348"/>
          </a:xfrm>
          <a:prstGeom prst="rect">
            <a:avLst/>
          </a:prstGeom>
        </p:spPr>
      </p:pic>
      <p:grpSp>
        <p:nvGrpSpPr>
          <p:cNvPr id="13" name="object 26">
            <a:extLst>
              <a:ext uri="{FF2B5EF4-FFF2-40B4-BE49-F238E27FC236}">
                <a16:creationId xmlns:a16="http://schemas.microsoft.com/office/drawing/2014/main" id="{BC91C8FD-C47C-646F-49EA-588B038C50A4}"/>
              </a:ext>
            </a:extLst>
          </p:cNvPr>
          <p:cNvGrpSpPr/>
          <p:nvPr/>
        </p:nvGrpSpPr>
        <p:grpSpPr>
          <a:xfrm>
            <a:off x="4015240" y="2971803"/>
            <a:ext cx="6069844" cy="2243442"/>
            <a:chOff x="4158234" y="2971803"/>
            <a:chExt cx="7417561" cy="2713480"/>
          </a:xfrm>
        </p:grpSpPr>
        <p:sp>
          <p:nvSpPr>
            <p:cNvPr id="14" name="object 27">
              <a:extLst>
                <a:ext uri="{FF2B5EF4-FFF2-40B4-BE49-F238E27FC236}">
                  <a16:creationId xmlns:a16="http://schemas.microsoft.com/office/drawing/2014/main" id="{6E91DE7A-D372-693C-30D7-1325937E59EC}"/>
                </a:ext>
              </a:extLst>
            </p:cNvPr>
            <p:cNvSpPr/>
            <p:nvPr/>
          </p:nvSpPr>
          <p:spPr>
            <a:xfrm>
              <a:off x="4158234" y="4854747"/>
              <a:ext cx="3823970" cy="830536"/>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14339" name="object 28">
              <a:extLst>
                <a:ext uri="{FF2B5EF4-FFF2-40B4-BE49-F238E27FC236}">
                  <a16:creationId xmlns:a16="http://schemas.microsoft.com/office/drawing/2014/main" id="{4A910D9C-121D-B7AF-6BB2-60F51438DE6C}"/>
                </a:ext>
              </a:extLst>
            </p:cNvPr>
            <p:cNvSpPr/>
            <p:nvPr/>
          </p:nvSpPr>
          <p:spPr>
            <a:xfrm>
              <a:off x="8372855" y="2971803"/>
              <a:ext cx="3202940" cy="1621790"/>
            </a:xfrm>
            <a:custGeom>
              <a:avLst/>
              <a:gdLst/>
              <a:ahLst/>
              <a:cxnLst/>
              <a:rect l="l" t="t" r="r" b="b"/>
              <a:pathLst>
                <a:path w="3202940" h="1621789">
                  <a:moveTo>
                    <a:pt x="2932430" y="0"/>
                  </a:moveTo>
                  <a:lnTo>
                    <a:pt x="270256" y="0"/>
                  </a:lnTo>
                  <a:lnTo>
                    <a:pt x="221679" y="4354"/>
                  </a:lnTo>
                  <a:lnTo>
                    <a:pt x="175958" y="16907"/>
                  </a:lnTo>
                  <a:lnTo>
                    <a:pt x="133856" y="36896"/>
                  </a:lnTo>
                  <a:lnTo>
                    <a:pt x="96136" y="63559"/>
                  </a:lnTo>
                  <a:lnTo>
                    <a:pt x="63563" y="96131"/>
                  </a:lnTo>
                  <a:lnTo>
                    <a:pt x="36899" y="133850"/>
                  </a:lnTo>
                  <a:lnTo>
                    <a:pt x="16908" y="175952"/>
                  </a:lnTo>
                  <a:lnTo>
                    <a:pt x="4354" y="221675"/>
                  </a:lnTo>
                  <a:lnTo>
                    <a:pt x="0" y="270255"/>
                  </a:lnTo>
                  <a:lnTo>
                    <a:pt x="0" y="1351267"/>
                  </a:lnTo>
                  <a:lnTo>
                    <a:pt x="4354" y="1399847"/>
                  </a:lnTo>
                  <a:lnTo>
                    <a:pt x="16908" y="1445571"/>
                  </a:lnTo>
                  <a:lnTo>
                    <a:pt x="36899" y="1487676"/>
                  </a:lnTo>
                  <a:lnTo>
                    <a:pt x="63563" y="1525397"/>
                  </a:lnTo>
                  <a:lnTo>
                    <a:pt x="96136" y="1557971"/>
                  </a:lnTo>
                  <a:lnTo>
                    <a:pt x="133856" y="1584635"/>
                  </a:lnTo>
                  <a:lnTo>
                    <a:pt x="175958" y="1604627"/>
                  </a:lnTo>
                  <a:lnTo>
                    <a:pt x="221679" y="1617181"/>
                  </a:lnTo>
                  <a:lnTo>
                    <a:pt x="270256" y="1621535"/>
                  </a:lnTo>
                  <a:lnTo>
                    <a:pt x="2932430" y="1621535"/>
                  </a:lnTo>
                  <a:lnTo>
                    <a:pt x="2981006" y="1617181"/>
                  </a:lnTo>
                  <a:lnTo>
                    <a:pt x="3026727" y="1604627"/>
                  </a:lnTo>
                  <a:lnTo>
                    <a:pt x="3068829" y="1584635"/>
                  </a:lnTo>
                  <a:lnTo>
                    <a:pt x="3106549" y="1557971"/>
                  </a:lnTo>
                  <a:lnTo>
                    <a:pt x="3139122" y="1525397"/>
                  </a:lnTo>
                  <a:lnTo>
                    <a:pt x="3165786" y="1487676"/>
                  </a:lnTo>
                  <a:lnTo>
                    <a:pt x="3185777" y="1445571"/>
                  </a:lnTo>
                  <a:lnTo>
                    <a:pt x="3198331" y="1399847"/>
                  </a:lnTo>
                  <a:lnTo>
                    <a:pt x="3202686" y="1351267"/>
                  </a:lnTo>
                  <a:lnTo>
                    <a:pt x="3202686" y="270255"/>
                  </a:lnTo>
                  <a:lnTo>
                    <a:pt x="3198331" y="221675"/>
                  </a:lnTo>
                  <a:lnTo>
                    <a:pt x="3185777" y="175952"/>
                  </a:lnTo>
                  <a:lnTo>
                    <a:pt x="3165786" y="133850"/>
                  </a:lnTo>
                  <a:lnTo>
                    <a:pt x="3139122" y="96131"/>
                  </a:lnTo>
                  <a:lnTo>
                    <a:pt x="3106549" y="63559"/>
                  </a:lnTo>
                  <a:lnTo>
                    <a:pt x="3068829" y="36896"/>
                  </a:lnTo>
                  <a:lnTo>
                    <a:pt x="3026727" y="16907"/>
                  </a:lnTo>
                  <a:lnTo>
                    <a:pt x="2981006" y="4354"/>
                  </a:lnTo>
                  <a:lnTo>
                    <a:pt x="2932430" y="0"/>
                  </a:lnTo>
                  <a:close/>
                </a:path>
              </a:pathLst>
            </a:custGeom>
            <a:solidFill>
              <a:srgbClr val="00AFEF"/>
            </a:solidFill>
          </p:spPr>
          <p:txBody>
            <a:bodyPr wrap="square" lIns="0" tIns="0" rIns="0" bIns="0" rtlCol="0" anchor="ctr"/>
            <a:lstStyle/>
            <a:p>
              <a:pPr algn="ctr"/>
              <a:r>
                <a:rPr lang="en-US" sz="1200" b="1" dirty="0"/>
                <a:t>Positional encoding is like a name tag for each word in a sentence, telling the model the exact spot where the word stands, kind of like assigning a seat number to every word in a theater so the model knows who sits where.</a:t>
              </a:r>
              <a:endParaRPr sz="1200" b="1" dirty="0"/>
            </a:p>
          </p:txBody>
        </p:sp>
      </p:grpSp>
      <p:sp>
        <p:nvSpPr>
          <p:cNvPr id="14342" name="object 30">
            <a:extLst>
              <a:ext uri="{FF2B5EF4-FFF2-40B4-BE49-F238E27FC236}">
                <a16:creationId xmlns:a16="http://schemas.microsoft.com/office/drawing/2014/main" id="{57697EE8-D82C-D4A8-F4B4-5CDED2D40327}"/>
              </a:ext>
            </a:extLst>
          </p:cNvPr>
          <p:cNvSpPr/>
          <p:nvPr/>
        </p:nvSpPr>
        <p:spPr>
          <a:xfrm>
            <a:off x="7116434" y="4125072"/>
            <a:ext cx="2176145" cy="885190"/>
          </a:xfrm>
          <a:custGeom>
            <a:avLst/>
            <a:gdLst/>
            <a:ahLst/>
            <a:cxnLst/>
            <a:rect l="l" t="t" r="r" b="b"/>
            <a:pathLst>
              <a:path w="2176145" h="885189">
                <a:moveTo>
                  <a:pt x="0" y="884999"/>
                </a:moveTo>
                <a:lnTo>
                  <a:pt x="2027783" y="884999"/>
                </a:lnTo>
                <a:lnTo>
                  <a:pt x="2027783" y="0"/>
                </a:lnTo>
                <a:lnTo>
                  <a:pt x="2175992" y="0"/>
                </a:lnTo>
              </a:path>
            </a:pathLst>
          </a:custGeom>
          <a:ln w="76199">
            <a:solidFill>
              <a:srgbClr val="00AFEF"/>
            </a:solidFill>
          </a:ln>
        </p:spPr>
        <p:txBody>
          <a:bodyPr wrap="square" lIns="0" tIns="0" rIns="0" bIns="0" rtlCol="0"/>
          <a:lstStyle/>
          <a:p>
            <a:endParaRPr/>
          </a:p>
        </p:txBody>
      </p:sp>
    </p:spTree>
    <p:extLst>
      <p:ext uri="{BB962C8B-B14F-4D97-AF65-F5344CB8AC3E}">
        <p14:creationId xmlns:p14="http://schemas.microsoft.com/office/powerpoint/2010/main" val="120482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Section 1</a:t>
            </a:r>
          </a:p>
          <a:p>
            <a:pPr lvl="1"/>
            <a:endParaRPr lang="en-US" dirty="0"/>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pPr algn="ctr"/>
            <a:r>
              <a:rPr lang="en-US"/>
              <a:t>Understanding Language Models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13253"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err="1"/>
              <a:t>Trasnformers</a:t>
            </a:r>
            <a:endParaRPr lang="en-US" dirty="0"/>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3" name="object 2">
            <a:extLst>
              <a:ext uri="{FF2B5EF4-FFF2-40B4-BE49-F238E27FC236}">
                <a16:creationId xmlns:a16="http://schemas.microsoft.com/office/drawing/2014/main" id="{C1B57C29-C750-B5D9-D1B0-CF4AB84096E6}"/>
              </a:ext>
            </a:extLst>
          </p:cNvPr>
          <p:cNvPicPr/>
          <p:nvPr/>
        </p:nvPicPr>
        <p:blipFill>
          <a:blip r:embed="rId5" cstate="print"/>
          <a:stretch>
            <a:fillRect/>
          </a:stretch>
        </p:blipFill>
        <p:spPr>
          <a:xfrm>
            <a:off x="4740272" y="1269302"/>
            <a:ext cx="3520796" cy="5180779"/>
          </a:xfrm>
          <a:prstGeom prst="rect">
            <a:avLst/>
          </a:prstGeom>
        </p:spPr>
      </p:pic>
      <p:sp>
        <p:nvSpPr>
          <p:cNvPr id="4" name="object 26">
            <a:extLst>
              <a:ext uri="{FF2B5EF4-FFF2-40B4-BE49-F238E27FC236}">
                <a16:creationId xmlns:a16="http://schemas.microsoft.com/office/drawing/2014/main" id="{DFDBD205-7CC9-6698-A98A-BFA4A5274546}"/>
              </a:ext>
            </a:extLst>
          </p:cNvPr>
          <p:cNvSpPr/>
          <p:nvPr/>
        </p:nvSpPr>
        <p:spPr>
          <a:xfrm>
            <a:off x="1182400" y="2381748"/>
            <a:ext cx="2844800" cy="1653539"/>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sp>
        <p:nvSpPr>
          <p:cNvPr id="5" name="object 27">
            <a:extLst>
              <a:ext uri="{FF2B5EF4-FFF2-40B4-BE49-F238E27FC236}">
                <a16:creationId xmlns:a16="http://schemas.microsoft.com/office/drawing/2014/main" id="{D417325A-F156-ACFF-384D-BC9E81ECD62D}"/>
              </a:ext>
            </a:extLst>
          </p:cNvPr>
          <p:cNvSpPr txBox="1"/>
          <p:nvPr/>
        </p:nvSpPr>
        <p:spPr>
          <a:xfrm>
            <a:off x="1341929" y="2493302"/>
            <a:ext cx="2648444" cy="1274708"/>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Multihead</a:t>
            </a:r>
            <a:r>
              <a:rPr sz="1800" b="1" spc="-50" dirty="0">
                <a:latin typeface="Arial"/>
                <a:cs typeface="Arial"/>
              </a:rPr>
              <a:t> </a:t>
            </a:r>
            <a:r>
              <a:rPr sz="1800" b="1" spc="-10" dirty="0">
                <a:latin typeface="Arial"/>
                <a:cs typeface="Arial"/>
              </a:rPr>
              <a:t>Attention</a:t>
            </a:r>
            <a:endParaRPr sz="1800" dirty="0">
              <a:latin typeface="Arial"/>
              <a:cs typeface="Arial"/>
            </a:endParaRPr>
          </a:p>
          <a:p>
            <a:pPr marL="12700" marR="5080">
              <a:lnSpc>
                <a:spcPct val="100000"/>
              </a:lnSpc>
              <a:spcBef>
                <a:spcPts val="5"/>
              </a:spcBef>
            </a:pPr>
            <a:r>
              <a:rPr lang="en-US" sz="1600" b="1" i="0" dirty="0">
                <a:solidFill>
                  <a:srgbClr val="ECECEC"/>
                </a:solidFill>
                <a:effectLst/>
                <a:latin typeface="Söhne"/>
              </a:rPr>
              <a:t>It's a layer that weighs each word based on its relationship with the rest of the words for the task at hand</a:t>
            </a:r>
            <a:endParaRPr lang="es-MX" sz="1600" b="1" dirty="0">
              <a:latin typeface="Arial MT"/>
              <a:cs typeface="Arial MT"/>
            </a:endParaRPr>
          </a:p>
        </p:txBody>
      </p:sp>
      <p:grpSp>
        <p:nvGrpSpPr>
          <p:cNvPr id="9" name="object 28">
            <a:extLst>
              <a:ext uri="{FF2B5EF4-FFF2-40B4-BE49-F238E27FC236}">
                <a16:creationId xmlns:a16="http://schemas.microsoft.com/office/drawing/2014/main" id="{D74F3D5E-F3D9-50A2-20C6-E3D83913AD28}"/>
              </a:ext>
            </a:extLst>
          </p:cNvPr>
          <p:cNvGrpSpPr/>
          <p:nvPr/>
        </p:nvGrpSpPr>
        <p:grpSpPr>
          <a:xfrm>
            <a:off x="2365792" y="2898384"/>
            <a:ext cx="5295900" cy="2146300"/>
            <a:chOff x="1943105" y="3009905"/>
            <a:chExt cx="5295900" cy="2146300"/>
          </a:xfrm>
        </p:grpSpPr>
        <p:sp>
          <p:nvSpPr>
            <p:cNvPr id="10" name="object 29">
              <a:extLst>
                <a:ext uri="{FF2B5EF4-FFF2-40B4-BE49-F238E27FC236}">
                  <a16:creationId xmlns:a16="http://schemas.microsoft.com/office/drawing/2014/main" id="{03880CEB-FADC-DD51-D7C0-A03BCEF1F136}"/>
                </a:ext>
              </a:extLst>
            </p:cNvPr>
            <p:cNvSpPr/>
            <p:nvPr/>
          </p:nvSpPr>
          <p:spPr>
            <a:xfrm>
              <a:off x="4953000" y="3365753"/>
              <a:ext cx="2247900" cy="1524000"/>
            </a:xfrm>
            <a:custGeom>
              <a:avLst/>
              <a:gdLst/>
              <a:ahLst/>
              <a:cxnLst/>
              <a:rect l="l" t="t" r="r" b="b"/>
              <a:pathLst>
                <a:path w="2247900" h="1524000">
                  <a:moveTo>
                    <a:pt x="0" y="990600"/>
                  </a:moveTo>
                  <a:lnTo>
                    <a:pt x="990600" y="990600"/>
                  </a:lnTo>
                  <a:lnTo>
                    <a:pt x="990600" y="1524000"/>
                  </a:lnTo>
                  <a:lnTo>
                    <a:pt x="0" y="1524000"/>
                  </a:lnTo>
                  <a:lnTo>
                    <a:pt x="0" y="990600"/>
                  </a:lnTo>
                  <a:close/>
                </a:path>
                <a:path w="2247900" h="1524000">
                  <a:moveTo>
                    <a:pt x="1257300" y="0"/>
                  </a:moveTo>
                  <a:lnTo>
                    <a:pt x="2247900" y="0"/>
                  </a:lnTo>
                  <a:lnTo>
                    <a:pt x="2247900" y="533400"/>
                  </a:lnTo>
                  <a:lnTo>
                    <a:pt x="1257300" y="533400"/>
                  </a:lnTo>
                  <a:lnTo>
                    <a:pt x="1257300" y="0"/>
                  </a:lnTo>
                  <a:close/>
                </a:path>
                <a:path w="2247900" h="1524000">
                  <a:moveTo>
                    <a:pt x="1257300" y="902208"/>
                  </a:moveTo>
                  <a:lnTo>
                    <a:pt x="2247900" y="902208"/>
                  </a:lnTo>
                  <a:lnTo>
                    <a:pt x="2247900" y="1524000"/>
                  </a:lnTo>
                  <a:lnTo>
                    <a:pt x="1257300" y="1524000"/>
                  </a:lnTo>
                  <a:lnTo>
                    <a:pt x="1257300" y="902208"/>
                  </a:lnTo>
                  <a:close/>
                </a:path>
              </a:pathLst>
            </a:custGeom>
            <a:ln w="76200">
              <a:solidFill>
                <a:srgbClr val="FF5454"/>
              </a:solidFill>
            </a:ln>
          </p:spPr>
          <p:txBody>
            <a:bodyPr wrap="square" lIns="0" tIns="0" rIns="0" bIns="0" rtlCol="0"/>
            <a:lstStyle/>
            <a:p>
              <a:endParaRPr/>
            </a:p>
          </p:txBody>
        </p:sp>
        <p:sp>
          <p:nvSpPr>
            <p:cNvPr id="12" name="object 30">
              <a:extLst>
                <a:ext uri="{FF2B5EF4-FFF2-40B4-BE49-F238E27FC236}">
                  <a16:creationId xmlns:a16="http://schemas.microsoft.com/office/drawing/2014/main" id="{B76384E1-77D6-D49A-4BE1-6271A8CBFD32}"/>
                </a:ext>
              </a:extLst>
            </p:cNvPr>
            <p:cNvSpPr/>
            <p:nvPr/>
          </p:nvSpPr>
          <p:spPr>
            <a:xfrm>
              <a:off x="2633993" y="4084322"/>
              <a:ext cx="2319020" cy="539115"/>
            </a:xfrm>
            <a:custGeom>
              <a:avLst/>
              <a:gdLst/>
              <a:ahLst/>
              <a:cxnLst/>
              <a:rect l="l" t="t" r="r" b="b"/>
              <a:pathLst>
                <a:path w="2319020" h="539114">
                  <a:moveTo>
                    <a:pt x="2319007" y="538619"/>
                  </a:moveTo>
                  <a:lnTo>
                    <a:pt x="0" y="538619"/>
                  </a:lnTo>
                  <a:lnTo>
                    <a:pt x="0" y="0"/>
                  </a:lnTo>
                  <a:lnTo>
                    <a:pt x="109207" y="0"/>
                  </a:lnTo>
                </a:path>
              </a:pathLst>
            </a:custGeom>
            <a:ln w="76199">
              <a:solidFill>
                <a:srgbClr val="FF5454"/>
              </a:solidFill>
            </a:ln>
          </p:spPr>
          <p:txBody>
            <a:bodyPr wrap="square" lIns="0" tIns="0" rIns="0" bIns="0" rtlCol="0"/>
            <a:lstStyle/>
            <a:p>
              <a:endParaRPr/>
            </a:p>
          </p:txBody>
        </p:sp>
        <p:sp>
          <p:nvSpPr>
            <p:cNvPr id="15" name="object 31">
              <a:extLst>
                <a:ext uri="{FF2B5EF4-FFF2-40B4-BE49-F238E27FC236}">
                  <a16:creationId xmlns:a16="http://schemas.microsoft.com/office/drawing/2014/main" id="{2B4A46B4-B09A-A048-30D6-2F2BA4AC4A00}"/>
                </a:ext>
              </a:extLst>
            </p:cNvPr>
            <p:cNvSpPr/>
            <p:nvPr/>
          </p:nvSpPr>
          <p:spPr>
            <a:xfrm>
              <a:off x="1981205" y="4042413"/>
              <a:ext cx="4724400" cy="1075690"/>
            </a:xfrm>
            <a:custGeom>
              <a:avLst/>
              <a:gdLst/>
              <a:ahLst/>
              <a:cxnLst/>
              <a:rect l="l" t="t" r="r" b="b"/>
              <a:pathLst>
                <a:path w="4724400" h="1075689">
                  <a:moveTo>
                    <a:pt x="4724095" y="846721"/>
                  </a:moveTo>
                  <a:lnTo>
                    <a:pt x="4724095" y="1075321"/>
                  </a:lnTo>
                  <a:lnTo>
                    <a:pt x="163690" y="1075321"/>
                  </a:lnTo>
                  <a:lnTo>
                    <a:pt x="163690" y="0"/>
                  </a:lnTo>
                  <a:lnTo>
                    <a:pt x="0" y="0"/>
                  </a:lnTo>
                </a:path>
              </a:pathLst>
            </a:custGeom>
            <a:ln w="76200">
              <a:solidFill>
                <a:srgbClr val="FF5454"/>
              </a:solidFill>
            </a:ln>
          </p:spPr>
          <p:txBody>
            <a:bodyPr wrap="square" lIns="0" tIns="0" rIns="0" bIns="0" rtlCol="0"/>
            <a:lstStyle/>
            <a:p>
              <a:endParaRPr/>
            </a:p>
          </p:txBody>
        </p:sp>
        <p:sp>
          <p:nvSpPr>
            <p:cNvPr id="16" name="object 32">
              <a:extLst>
                <a:ext uri="{FF2B5EF4-FFF2-40B4-BE49-F238E27FC236}">
                  <a16:creationId xmlns:a16="http://schemas.microsoft.com/office/drawing/2014/main" id="{599B1C0B-3833-0782-AB59-7FCB7474D339}"/>
                </a:ext>
              </a:extLst>
            </p:cNvPr>
            <p:cNvSpPr/>
            <p:nvPr/>
          </p:nvSpPr>
          <p:spPr>
            <a:xfrm>
              <a:off x="3567686" y="3048005"/>
              <a:ext cx="3138170" cy="318135"/>
            </a:xfrm>
            <a:custGeom>
              <a:avLst/>
              <a:gdLst/>
              <a:ahLst/>
              <a:cxnLst/>
              <a:rect l="l" t="t" r="r" b="b"/>
              <a:pathLst>
                <a:path w="3138170" h="318135">
                  <a:moveTo>
                    <a:pt x="3137763" y="317995"/>
                  </a:moveTo>
                  <a:lnTo>
                    <a:pt x="3137763" y="0"/>
                  </a:lnTo>
                  <a:lnTo>
                    <a:pt x="0" y="0"/>
                  </a:lnTo>
                </a:path>
              </a:pathLst>
            </a:custGeom>
            <a:ln w="76199">
              <a:solidFill>
                <a:srgbClr val="FF5454"/>
              </a:solidFill>
            </a:ln>
          </p:spPr>
          <p:txBody>
            <a:bodyPr wrap="square" lIns="0" tIns="0" rIns="0" bIns="0" rtlCol="0"/>
            <a:lstStyle/>
            <a:p>
              <a:endParaRPr/>
            </a:p>
          </p:txBody>
        </p:sp>
      </p:grpSp>
      <p:sp>
        <p:nvSpPr>
          <p:cNvPr id="17" name="object 26">
            <a:extLst>
              <a:ext uri="{FF2B5EF4-FFF2-40B4-BE49-F238E27FC236}">
                <a16:creationId xmlns:a16="http://schemas.microsoft.com/office/drawing/2014/main" id="{368C5DD4-87E2-C21E-7857-81F1EF84CB00}"/>
              </a:ext>
            </a:extLst>
          </p:cNvPr>
          <p:cNvSpPr/>
          <p:nvPr/>
        </p:nvSpPr>
        <p:spPr>
          <a:xfrm>
            <a:off x="8801810" y="1775461"/>
            <a:ext cx="2844800" cy="2541358"/>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sp>
        <p:nvSpPr>
          <p:cNvPr id="18" name="object 27">
            <a:extLst>
              <a:ext uri="{FF2B5EF4-FFF2-40B4-BE49-F238E27FC236}">
                <a16:creationId xmlns:a16="http://schemas.microsoft.com/office/drawing/2014/main" id="{2160F21B-9156-ACAA-F4CA-FD8818A1D0E2}"/>
              </a:ext>
            </a:extLst>
          </p:cNvPr>
          <p:cNvSpPr txBox="1"/>
          <p:nvPr/>
        </p:nvSpPr>
        <p:spPr>
          <a:xfrm>
            <a:off x="8961339" y="1887015"/>
            <a:ext cx="2648444" cy="2259593"/>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Multihead</a:t>
            </a:r>
            <a:r>
              <a:rPr sz="1800" b="1" spc="-50" dirty="0">
                <a:latin typeface="Arial"/>
                <a:cs typeface="Arial"/>
              </a:rPr>
              <a:t> </a:t>
            </a:r>
            <a:r>
              <a:rPr sz="1800" b="1" spc="-10" dirty="0">
                <a:latin typeface="Arial"/>
                <a:cs typeface="Arial"/>
              </a:rPr>
              <a:t>Attention</a:t>
            </a:r>
            <a:endParaRPr sz="1800" dirty="0">
              <a:latin typeface="Arial"/>
              <a:cs typeface="Arial"/>
            </a:endParaRPr>
          </a:p>
          <a:p>
            <a:pPr marL="12700" marR="5080">
              <a:lnSpc>
                <a:spcPct val="100000"/>
              </a:lnSpc>
              <a:spcBef>
                <a:spcPts val="5"/>
              </a:spcBef>
            </a:pPr>
            <a:r>
              <a:rPr lang="en-US" sz="1600" b="1" i="0" dirty="0" err="1">
                <a:solidFill>
                  <a:srgbClr val="ECECEC"/>
                </a:solidFill>
                <a:effectLst/>
                <a:latin typeface="Söhne"/>
              </a:rPr>
              <a:t>Multihead</a:t>
            </a:r>
            <a:r>
              <a:rPr lang="en-US" sz="1600" b="1" i="0" dirty="0">
                <a:solidFill>
                  <a:srgbClr val="ECECEC"/>
                </a:solidFill>
                <a:effectLst/>
                <a:latin typeface="Söhne"/>
              </a:rPr>
              <a:t> Attention is like a team of judges in a talent show, where each judge focuses on different qualities of the performers to decide how much attention each one deserves based on their overall performance.</a:t>
            </a:r>
            <a:endParaRPr lang="es-MX" sz="1600" b="1" dirty="0">
              <a:latin typeface="Arial MT"/>
              <a:cs typeface="Arial MT"/>
            </a:endParaRPr>
          </a:p>
        </p:txBody>
      </p:sp>
    </p:spTree>
    <p:extLst>
      <p:ext uri="{BB962C8B-B14F-4D97-AF65-F5344CB8AC3E}">
        <p14:creationId xmlns:p14="http://schemas.microsoft.com/office/powerpoint/2010/main" val="3455700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0"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err="1"/>
              <a:t>Trasnformers</a:t>
            </a:r>
            <a:endParaRPr lang="en-US" dirty="0"/>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11" name="object 2">
            <a:extLst>
              <a:ext uri="{FF2B5EF4-FFF2-40B4-BE49-F238E27FC236}">
                <a16:creationId xmlns:a16="http://schemas.microsoft.com/office/drawing/2014/main" id="{DB58F8F5-56D3-929F-EA03-E25DC230CFBC}"/>
              </a:ext>
            </a:extLst>
          </p:cNvPr>
          <p:cNvPicPr/>
          <p:nvPr/>
        </p:nvPicPr>
        <p:blipFill>
          <a:blip r:embed="rId5" cstate="print"/>
          <a:stretch>
            <a:fillRect/>
          </a:stretch>
        </p:blipFill>
        <p:spPr>
          <a:xfrm>
            <a:off x="4104480" y="1407120"/>
            <a:ext cx="2881093" cy="4283348"/>
          </a:xfrm>
          <a:prstGeom prst="rect">
            <a:avLst/>
          </a:prstGeom>
        </p:spPr>
      </p:pic>
      <p:grpSp>
        <p:nvGrpSpPr>
          <p:cNvPr id="13" name="object 26">
            <a:extLst>
              <a:ext uri="{FF2B5EF4-FFF2-40B4-BE49-F238E27FC236}">
                <a16:creationId xmlns:a16="http://schemas.microsoft.com/office/drawing/2014/main" id="{BC91C8FD-C47C-646F-49EA-588B038C50A4}"/>
              </a:ext>
            </a:extLst>
          </p:cNvPr>
          <p:cNvGrpSpPr/>
          <p:nvPr/>
        </p:nvGrpSpPr>
        <p:grpSpPr>
          <a:xfrm>
            <a:off x="4438015" y="1547037"/>
            <a:ext cx="6263656" cy="2546497"/>
            <a:chOff x="4674880" y="1248526"/>
            <a:chExt cx="7654406" cy="3080032"/>
          </a:xfrm>
        </p:grpSpPr>
        <p:sp>
          <p:nvSpPr>
            <p:cNvPr id="14" name="object 27">
              <a:extLst>
                <a:ext uri="{FF2B5EF4-FFF2-40B4-BE49-F238E27FC236}">
                  <a16:creationId xmlns:a16="http://schemas.microsoft.com/office/drawing/2014/main" id="{6E91DE7A-D372-693C-30D7-1325937E59EC}"/>
                </a:ext>
              </a:extLst>
            </p:cNvPr>
            <p:cNvSpPr/>
            <p:nvPr/>
          </p:nvSpPr>
          <p:spPr>
            <a:xfrm>
              <a:off x="4674880" y="3862377"/>
              <a:ext cx="1300653" cy="350438"/>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14339" name="object 28">
              <a:extLst>
                <a:ext uri="{FF2B5EF4-FFF2-40B4-BE49-F238E27FC236}">
                  <a16:creationId xmlns:a16="http://schemas.microsoft.com/office/drawing/2014/main" id="{4A910D9C-121D-B7AF-6BB2-60F51438DE6C}"/>
                </a:ext>
              </a:extLst>
            </p:cNvPr>
            <p:cNvSpPr/>
            <p:nvPr/>
          </p:nvSpPr>
          <p:spPr>
            <a:xfrm>
              <a:off x="9129852" y="1248526"/>
              <a:ext cx="3199434" cy="3080032"/>
            </a:xfrm>
            <a:custGeom>
              <a:avLst/>
              <a:gdLst/>
              <a:ahLst/>
              <a:cxnLst/>
              <a:rect l="l" t="t" r="r" b="b"/>
              <a:pathLst>
                <a:path w="3202940" h="1621789">
                  <a:moveTo>
                    <a:pt x="2932430" y="0"/>
                  </a:moveTo>
                  <a:lnTo>
                    <a:pt x="270256" y="0"/>
                  </a:lnTo>
                  <a:lnTo>
                    <a:pt x="221679" y="4354"/>
                  </a:lnTo>
                  <a:lnTo>
                    <a:pt x="175958" y="16907"/>
                  </a:lnTo>
                  <a:lnTo>
                    <a:pt x="133856" y="36896"/>
                  </a:lnTo>
                  <a:lnTo>
                    <a:pt x="96136" y="63559"/>
                  </a:lnTo>
                  <a:lnTo>
                    <a:pt x="63563" y="96131"/>
                  </a:lnTo>
                  <a:lnTo>
                    <a:pt x="36899" y="133850"/>
                  </a:lnTo>
                  <a:lnTo>
                    <a:pt x="16908" y="175952"/>
                  </a:lnTo>
                  <a:lnTo>
                    <a:pt x="4354" y="221675"/>
                  </a:lnTo>
                  <a:lnTo>
                    <a:pt x="0" y="270255"/>
                  </a:lnTo>
                  <a:lnTo>
                    <a:pt x="0" y="1351267"/>
                  </a:lnTo>
                  <a:lnTo>
                    <a:pt x="4354" y="1399847"/>
                  </a:lnTo>
                  <a:lnTo>
                    <a:pt x="16908" y="1445571"/>
                  </a:lnTo>
                  <a:lnTo>
                    <a:pt x="36899" y="1487676"/>
                  </a:lnTo>
                  <a:lnTo>
                    <a:pt x="63563" y="1525397"/>
                  </a:lnTo>
                  <a:lnTo>
                    <a:pt x="96136" y="1557971"/>
                  </a:lnTo>
                  <a:lnTo>
                    <a:pt x="133856" y="1584635"/>
                  </a:lnTo>
                  <a:lnTo>
                    <a:pt x="175958" y="1604627"/>
                  </a:lnTo>
                  <a:lnTo>
                    <a:pt x="221679" y="1617181"/>
                  </a:lnTo>
                  <a:lnTo>
                    <a:pt x="270256" y="1621535"/>
                  </a:lnTo>
                  <a:lnTo>
                    <a:pt x="2932430" y="1621535"/>
                  </a:lnTo>
                  <a:lnTo>
                    <a:pt x="2981006" y="1617181"/>
                  </a:lnTo>
                  <a:lnTo>
                    <a:pt x="3026727" y="1604627"/>
                  </a:lnTo>
                  <a:lnTo>
                    <a:pt x="3068829" y="1584635"/>
                  </a:lnTo>
                  <a:lnTo>
                    <a:pt x="3106549" y="1557971"/>
                  </a:lnTo>
                  <a:lnTo>
                    <a:pt x="3139122" y="1525397"/>
                  </a:lnTo>
                  <a:lnTo>
                    <a:pt x="3165786" y="1487676"/>
                  </a:lnTo>
                  <a:lnTo>
                    <a:pt x="3185777" y="1445571"/>
                  </a:lnTo>
                  <a:lnTo>
                    <a:pt x="3198331" y="1399847"/>
                  </a:lnTo>
                  <a:lnTo>
                    <a:pt x="3202686" y="1351267"/>
                  </a:lnTo>
                  <a:lnTo>
                    <a:pt x="3202686" y="270255"/>
                  </a:lnTo>
                  <a:lnTo>
                    <a:pt x="3198331" y="221675"/>
                  </a:lnTo>
                  <a:lnTo>
                    <a:pt x="3185777" y="175952"/>
                  </a:lnTo>
                  <a:lnTo>
                    <a:pt x="3165786" y="133850"/>
                  </a:lnTo>
                  <a:lnTo>
                    <a:pt x="3139122" y="96131"/>
                  </a:lnTo>
                  <a:lnTo>
                    <a:pt x="3106549" y="63559"/>
                  </a:lnTo>
                  <a:lnTo>
                    <a:pt x="3068829" y="36896"/>
                  </a:lnTo>
                  <a:lnTo>
                    <a:pt x="3026727" y="16907"/>
                  </a:lnTo>
                  <a:lnTo>
                    <a:pt x="2981006" y="4354"/>
                  </a:lnTo>
                  <a:lnTo>
                    <a:pt x="2932430" y="0"/>
                  </a:lnTo>
                  <a:close/>
                </a:path>
              </a:pathLst>
            </a:custGeom>
            <a:solidFill>
              <a:srgbClr val="00AFEF"/>
            </a:solidFill>
          </p:spPr>
          <p:txBody>
            <a:bodyPr wrap="square" lIns="0" tIns="0" rIns="0" bIns="0" rtlCol="0" anchor="ctr"/>
            <a:lstStyle/>
            <a:p>
              <a:pPr algn="ctr"/>
              <a:r>
                <a:rPr lang="en-US" sz="1200" b="1" dirty="0"/>
                <a:t>The "Add &amp; Norm" step is like quality control, making sure that the enhancements keep the original good features of the product and that everything stays in balance.</a:t>
              </a:r>
              <a:endParaRPr sz="1200" b="1" dirty="0"/>
            </a:p>
          </p:txBody>
        </p:sp>
      </p:grpSp>
      <p:sp>
        <p:nvSpPr>
          <p:cNvPr id="3" name="object 27">
            <a:extLst>
              <a:ext uri="{FF2B5EF4-FFF2-40B4-BE49-F238E27FC236}">
                <a16:creationId xmlns:a16="http://schemas.microsoft.com/office/drawing/2014/main" id="{5A130000-5B36-5F69-D33F-5F7A84EA790A}"/>
              </a:ext>
            </a:extLst>
          </p:cNvPr>
          <p:cNvSpPr/>
          <p:nvPr/>
        </p:nvSpPr>
        <p:spPr>
          <a:xfrm>
            <a:off x="5625319" y="3563241"/>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4" name="object 27">
            <a:extLst>
              <a:ext uri="{FF2B5EF4-FFF2-40B4-BE49-F238E27FC236}">
                <a16:creationId xmlns:a16="http://schemas.microsoft.com/office/drawing/2014/main" id="{A803EE71-787E-A5FD-0018-88453527C702}"/>
              </a:ext>
            </a:extLst>
          </p:cNvPr>
          <p:cNvSpPr/>
          <p:nvPr/>
        </p:nvSpPr>
        <p:spPr>
          <a:xfrm>
            <a:off x="4513655" y="2971802"/>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5" name="object 27">
            <a:extLst>
              <a:ext uri="{FF2B5EF4-FFF2-40B4-BE49-F238E27FC236}">
                <a16:creationId xmlns:a16="http://schemas.microsoft.com/office/drawing/2014/main" id="{6CB7A0A9-6413-B09B-177E-5CAFB2F5576C}"/>
              </a:ext>
            </a:extLst>
          </p:cNvPr>
          <p:cNvSpPr/>
          <p:nvPr/>
        </p:nvSpPr>
        <p:spPr>
          <a:xfrm>
            <a:off x="5577989" y="2266391"/>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9" name="object 27">
            <a:extLst>
              <a:ext uri="{FF2B5EF4-FFF2-40B4-BE49-F238E27FC236}">
                <a16:creationId xmlns:a16="http://schemas.microsoft.com/office/drawing/2014/main" id="{1DE0FB16-6D35-1410-A695-79ABA9DD7A3C}"/>
              </a:ext>
            </a:extLst>
          </p:cNvPr>
          <p:cNvSpPr/>
          <p:nvPr/>
        </p:nvSpPr>
        <p:spPr>
          <a:xfrm>
            <a:off x="5625319" y="2889906"/>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10" name="object 28">
            <a:extLst>
              <a:ext uri="{FF2B5EF4-FFF2-40B4-BE49-F238E27FC236}">
                <a16:creationId xmlns:a16="http://schemas.microsoft.com/office/drawing/2014/main" id="{40CC23B5-70D9-9BB3-CBAD-408CF7409B51}"/>
              </a:ext>
            </a:extLst>
          </p:cNvPr>
          <p:cNvSpPr/>
          <p:nvPr/>
        </p:nvSpPr>
        <p:spPr>
          <a:xfrm>
            <a:off x="633672" y="2553349"/>
            <a:ext cx="2618120" cy="1521459"/>
          </a:xfrm>
          <a:custGeom>
            <a:avLst/>
            <a:gdLst/>
            <a:ahLst/>
            <a:cxnLst/>
            <a:rect l="l" t="t" r="r" b="b"/>
            <a:pathLst>
              <a:path w="3202940" h="1621789">
                <a:moveTo>
                  <a:pt x="2932430" y="0"/>
                </a:moveTo>
                <a:lnTo>
                  <a:pt x="270256" y="0"/>
                </a:lnTo>
                <a:lnTo>
                  <a:pt x="221679" y="4354"/>
                </a:lnTo>
                <a:lnTo>
                  <a:pt x="175958" y="16907"/>
                </a:lnTo>
                <a:lnTo>
                  <a:pt x="133856" y="36896"/>
                </a:lnTo>
                <a:lnTo>
                  <a:pt x="96136" y="63559"/>
                </a:lnTo>
                <a:lnTo>
                  <a:pt x="63563" y="96131"/>
                </a:lnTo>
                <a:lnTo>
                  <a:pt x="36899" y="133850"/>
                </a:lnTo>
                <a:lnTo>
                  <a:pt x="16908" y="175952"/>
                </a:lnTo>
                <a:lnTo>
                  <a:pt x="4354" y="221675"/>
                </a:lnTo>
                <a:lnTo>
                  <a:pt x="0" y="270255"/>
                </a:lnTo>
                <a:lnTo>
                  <a:pt x="0" y="1351267"/>
                </a:lnTo>
                <a:lnTo>
                  <a:pt x="4354" y="1399847"/>
                </a:lnTo>
                <a:lnTo>
                  <a:pt x="16908" y="1445571"/>
                </a:lnTo>
                <a:lnTo>
                  <a:pt x="36899" y="1487676"/>
                </a:lnTo>
                <a:lnTo>
                  <a:pt x="63563" y="1525397"/>
                </a:lnTo>
                <a:lnTo>
                  <a:pt x="96136" y="1557971"/>
                </a:lnTo>
                <a:lnTo>
                  <a:pt x="133856" y="1584635"/>
                </a:lnTo>
                <a:lnTo>
                  <a:pt x="175958" y="1604627"/>
                </a:lnTo>
                <a:lnTo>
                  <a:pt x="221679" y="1617181"/>
                </a:lnTo>
                <a:lnTo>
                  <a:pt x="270256" y="1621535"/>
                </a:lnTo>
                <a:lnTo>
                  <a:pt x="2932430" y="1621535"/>
                </a:lnTo>
                <a:lnTo>
                  <a:pt x="2981006" y="1617181"/>
                </a:lnTo>
                <a:lnTo>
                  <a:pt x="3026727" y="1604627"/>
                </a:lnTo>
                <a:lnTo>
                  <a:pt x="3068829" y="1584635"/>
                </a:lnTo>
                <a:lnTo>
                  <a:pt x="3106549" y="1557971"/>
                </a:lnTo>
                <a:lnTo>
                  <a:pt x="3139122" y="1525397"/>
                </a:lnTo>
                <a:lnTo>
                  <a:pt x="3165786" y="1487676"/>
                </a:lnTo>
                <a:lnTo>
                  <a:pt x="3185777" y="1445571"/>
                </a:lnTo>
                <a:lnTo>
                  <a:pt x="3198331" y="1399847"/>
                </a:lnTo>
                <a:lnTo>
                  <a:pt x="3202686" y="1351267"/>
                </a:lnTo>
                <a:lnTo>
                  <a:pt x="3202686" y="270255"/>
                </a:lnTo>
                <a:lnTo>
                  <a:pt x="3198331" y="221675"/>
                </a:lnTo>
                <a:lnTo>
                  <a:pt x="3185777" y="175952"/>
                </a:lnTo>
                <a:lnTo>
                  <a:pt x="3165786" y="133850"/>
                </a:lnTo>
                <a:lnTo>
                  <a:pt x="3139122" y="96131"/>
                </a:lnTo>
                <a:lnTo>
                  <a:pt x="3106549" y="63559"/>
                </a:lnTo>
                <a:lnTo>
                  <a:pt x="3068829" y="36896"/>
                </a:lnTo>
                <a:lnTo>
                  <a:pt x="3026727" y="16907"/>
                </a:lnTo>
                <a:lnTo>
                  <a:pt x="2981006" y="4354"/>
                </a:lnTo>
                <a:lnTo>
                  <a:pt x="2932430" y="0"/>
                </a:lnTo>
                <a:close/>
              </a:path>
            </a:pathLst>
          </a:custGeom>
          <a:solidFill>
            <a:srgbClr val="00AFEF"/>
          </a:solidFill>
        </p:spPr>
        <p:txBody>
          <a:bodyPr wrap="square" lIns="0" tIns="0" rIns="0" bIns="0" rtlCol="0" anchor="ctr"/>
          <a:lstStyle/>
          <a:p>
            <a:pPr algn="ctr"/>
            <a:r>
              <a:rPr lang="en-US" sz="1200" b="1" dirty="0"/>
              <a:t>The "Add &amp; Norm" step follows the </a:t>
            </a:r>
            <a:r>
              <a:rPr lang="en-US" sz="1200" b="1" dirty="0" err="1"/>
              <a:t>Multihead</a:t>
            </a:r>
            <a:r>
              <a:rPr lang="en-US" sz="1200" b="1" dirty="0"/>
              <a:t> Attention and FFN layers, where the output of these layers is added to their input (a residual connection) and then normalized. This process helps in stabilizing the learning process and allows the model to train deeper networks.</a:t>
            </a:r>
            <a:endParaRPr sz="1200" b="1" dirty="0"/>
          </a:p>
        </p:txBody>
      </p:sp>
    </p:spTree>
    <p:extLst>
      <p:ext uri="{BB962C8B-B14F-4D97-AF65-F5344CB8AC3E}">
        <p14:creationId xmlns:p14="http://schemas.microsoft.com/office/powerpoint/2010/main" val="311112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22281" y="74428"/>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err="1"/>
              <a:t>Trasnformers</a:t>
            </a:r>
            <a:endParaRPr lang="en-US" dirty="0"/>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3" name="object 2">
            <a:extLst>
              <a:ext uri="{FF2B5EF4-FFF2-40B4-BE49-F238E27FC236}">
                <a16:creationId xmlns:a16="http://schemas.microsoft.com/office/drawing/2014/main" id="{C1B57C29-C750-B5D9-D1B0-CF4AB84096E6}"/>
              </a:ext>
            </a:extLst>
          </p:cNvPr>
          <p:cNvPicPr/>
          <p:nvPr/>
        </p:nvPicPr>
        <p:blipFill>
          <a:blip r:embed="rId5" cstate="print"/>
          <a:stretch>
            <a:fillRect/>
          </a:stretch>
        </p:blipFill>
        <p:spPr>
          <a:xfrm>
            <a:off x="4740272" y="1269302"/>
            <a:ext cx="3520796" cy="5180779"/>
          </a:xfrm>
          <a:prstGeom prst="rect">
            <a:avLst/>
          </a:prstGeom>
        </p:spPr>
      </p:pic>
      <p:sp>
        <p:nvSpPr>
          <p:cNvPr id="4" name="object 26">
            <a:extLst>
              <a:ext uri="{FF2B5EF4-FFF2-40B4-BE49-F238E27FC236}">
                <a16:creationId xmlns:a16="http://schemas.microsoft.com/office/drawing/2014/main" id="{DFDBD205-7CC9-6698-A98A-BFA4A5274546}"/>
              </a:ext>
            </a:extLst>
          </p:cNvPr>
          <p:cNvSpPr/>
          <p:nvPr/>
        </p:nvSpPr>
        <p:spPr>
          <a:xfrm>
            <a:off x="1132322" y="1122152"/>
            <a:ext cx="2844800" cy="5711643"/>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grpSp>
        <p:nvGrpSpPr>
          <p:cNvPr id="9" name="object 28">
            <a:extLst>
              <a:ext uri="{FF2B5EF4-FFF2-40B4-BE49-F238E27FC236}">
                <a16:creationId xmlns:a16="http://schemas.microsoft.com/office/drawing/2014/main" id="{D74F3D5E-F3D9-50A2-20C6-E3D83913AD28}"/>
              </a:ext>
            </a:extLst>
          </p:cNvPr>
          <p:cNvGrpSpPr/>
          <p:nvPr/>
        </p:nvGrpSpPr>
        <p:grpSpPr>
          <a:xfrm>
            <a:off x="2243470" y="2936485"/>
            <a:ext cx="4327965" cy="960490"/>
            <a:chOff x="2633992" y="3048005"/>
            <a:chExt cx="3514756" cy="1036317"/>
          </a:xfrm>
        </p:grpSpPr>
        <p:sp>
          <p:nvSpPr>
            <p:cNvPr id="12" name="object 30">
              <a:extLst>
                <a:ext uri="{FF2B5EF4-FFF2-40B4-BE49-F238E27FC236}">
                  <a16:creationId xmlns:a16="http://schemas.microsoft.com/office/drawing/2014/main" id="{B76384E1-77D6-D49A-4BE1-6271A8CBFD32}"/>
                </a:ext>
              </a:extLst>
            </p:cNvPr>
            <p:cNvSpPr/>
            <p:nvPr/>
          </p:nvSpPr>
          <p:spPr>
            <a:xfrm flipV="1">
              <a:off x="2633992" y="4038603"/>
              <a:ext cx="2493515" cy="45719"/>
            </a:xfrm>
            <a:custGeom>
              <a:avLst/>
              <a:gdLst/>
              <a:ahLst/>
              <a:cxnLst/>
              <a:rect l="l" t="t" r="r" b="b"/>
              <a:pathLst>
                <a:path w="2319020" h="539114">
                  <a:moveTo>
                    <a:pt x="2319007" y="538619"/>
                  </a:moveTo>
                  <a:lnTo>
                    <a:pt x="0" y="538619"/>
                  </a:lnTo>
                  <a:lnTo>
                    <a:pt x="0" y="0"/>
                  </a:lnTo>
                  <a:lnTo>
                    <a:pt x="109207" y="0"/>
                  </a:lnTo>
                </a:path>
              </a:pathLst>
            </a:custGeom>
            <a:ln w="76199">
              <a:solidFill>
                <a:srgbClr val="FF5454"/>
              </a:solidFill>
            </a:ln>
          </p:spPr>
          <p:txBody>
            <a:bodyPr wrap="square" lIns="0" tIns="0" rIns="0" bIns="0" rtlCol="0"/>
            <a:lstStyle/>
            <a:p>
              <a:endParaRPr/>
            </a:p>
          </p:txBody>
        </p:sp>
        <p:sp>
          <p:nvSpPr>
            <p:cNvPr id="16" name="object 32">
              <a:extLst>
                <a:ext uri="{FF2B5EF4-FFF2-40B4-BE49-F238E27FC236}">
                  <a16:creationId xmlns:a16="http://schemas.microsoft.com/office/drawing/2014/main" id="{599B1C0B-3833-0782-AB59-7FCB7474D339}"/>
                </a:ext>
              </a:extLst>
            </p:cNvPr>
            <p:cNvSpPr/>
            <p:nvPr/>
          </p:nvSpPr>
          <p:spPr>
            <a:xfrm>
              <a:off x="3567686" y="3048005"/>
              <a:ext cx="2581062" cy="45719"/>
            </a:xfrm>
            <a:custGeom>
              <a:avLst/>
              <a:gdLst/>
              <a:ahLst/>
              <a:cxnLst/>
              <a:rect l="l" t="t" r="r" b="b"/>
              <a:pathLst>
                <a:path w="3138170" h="318135">
                  <a:moveTo>
                    <a:pt x="3137763" y="317995"/>
                  </a:moveTo>
                  <a:lnTo>
                    <a:pt x="3137763" y="0"/>
                  </a:lnTo>
                  <a:lnTo>
                    <a:pt x="0" y="0"/>
                  </a:lnTo>
                </a:path>
              </a:pathLst>
            </a:custGeom>
            <a:ln w="76199">
              <a:solidFill>
                <a:srgbClr val="FF5454"/>
              </a:solidFill>
            </a:ln>
          </p:spPr>
          <p:txBody>
            <a:bodyPr wrap="square" lIns="0" tIns="0" rIns="0" bIns="0" rtlCol="0"/>
            <a:lstStyle/>
            <a:p>
              <a:endParaRPr/>
            </a:p>
          </p:txBody>
        </p:sp>
      </p:grpSp>
      <p:sp>
        <p:nvSpPr>
          <p:cNvPr id="5" name="object 27">
            <a:extLst>
              <a:ext uri="{FF2B5EF4-FFF2-40B4-BE49-F238E27FC236}">
                <a16:creationId xmlns:a16="http://schemas.microsoft.com/office/drawing/2014/main" id="{D417325A-F156-ACFF-384D-BC9E81ECD62D}"/>
              </a:ext>
            </a:extLst>
          </p:cNvPr>
          <p:cNvSpPr txBox="1"/>
          <p:nvPr/>
        </p:nvSpPr>
        <p:spPr>
          <a:xfrm>
            <a:off x="1230500" y="1448722"/>
            <a:ext cx="2648444" cy="5245026"/>
          </a:xfrm>
          <a:prstGeom prst="rect">
            <a:avLst/>
          </a:prstGeom>
        </p:spPr>
        <p:txBody>
          <a:bodyPr vert="horz" wrap="square" lIns="0" tIns="12700" rIns="0" bIns="0" rtlCol="0">
            <a:spAutoFit/>
          </a:bodyPr>
          <a:lstStyle/>
          <a:p>
            <a:pPr marL="12700">
              <a:lnSpc>
                <a:spcPct val="100000"/>
              </a:lnSpc>
              <a:spcBef>
                <a:spcPts val="100"/>
              </a:spcBef>
            </a:pPr>
            <a:r>
              <a:rPr lang="en-US" sz="1800" b="1" spc="-114" dirty="0">
                <a:latin typeface="Arial"/>
                <a:cs typeface="Arial"/>
              </a:rPr>
              <a:t>Feed Forward Networks in Transformer Architecture</a:t>
            </a:r>
          </a:p>
          <a:p>
            <a:pPr marL="12700" marR="5080">
              <a:lnSpc>
                <a:spcPct val="100000"/>
              </a:lnSpc>
              <a:spcBef>
                <a:spcPts val="5"/>
              </a:spcBef>
            </a:pPr>
            <a:r>
              <a:rPr lang="en-US" sz="1600" b="1" i="0" dirty="0">
                <a:solidFill>
                  <a:srgbClr val="ECECEC"/>
                </a:solidFill>
                <a:effectLst/>
                <a:latin typeface="Söhne"/>
              </a:rPr>
              <a:t>Feed Forward Networks (FFN) in the Transformer architecture are layers that consist of fully connected neural networks which apply a series of linear transformations and non-linear activations. Each FFN operates independently on each position and applies the same operation across different positions. These networks are responsible for processing the output of the attention layer, capturing complex relationships and helping in the transformation from input features to output predictions.</a:t>
            </a:r>
            <a:endParaRPr lang="es-MX" sz="1600" b="1" dirty="0">
              <a:latin typeface="Arial MT"/>
              <a:cs typeface="Arial MT"/>
            </a:endParaRPr>
          </a:p>
        </p:txBody>
      </p:sp>
      <p:sp>
        <p:nvSpPr>
          <p:cNvPr id="17" name="object 26">
            <a:extLst>
              <a:ext uri="{FF2B5EF4-FFF2-40B4-BE49-F238E27FC236}">
                <a16:creationId xmlns:a16="http://schemas.microsoft.com/office/drawing/2014/main" id="{368C5DD4-87E2-C21E-7857-81F1EF84CB00}"/>
              </a:ext>
            </a:extLst>
          </p:cNvPr>
          <p:cNvSpPr/>
          <p:nvPr/>
        </p:nvSpPr>
        <p:spPr>
          <a:xfrm>
            <a:off x="8801810" y="1775460"/>
            <a:ext cx="2844800" cy="2863589"/>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sp>
        <p:nvSpPr>
          <p:cNvPr id="18" name="object 27">
            <a:extLst>
              <a:ext uri="{FF2B5EF4-FFF2-40B4-BE49-F238E27FC236}">
                <a16:creationId xmlns:a16="http://schemas.microsoft.com/office/drawing/2014/main" id="{2160F21B-9156-ACAA-F4CA-FD8818A1D0E2}"/>
              </a:ext>
            </a:extLst>
          </p:cNvPr>
          <p:cNvSpPr txBox="1"/>
          <p:nvPr/>
        </p:nvSpPr>
        <p:spPr>
          <a:xfrm>
            <a:off x="8961339" y="1887015"/>
            <a:ext cx="2648444" cy="2475037"/>
          </a:xfrm>
          <a:prstGeom prst="rect">
            <a:avLst/>
          </a:prstGeom>
        </p:spPr>
        <p:txBody>
          <a:bodyPr vert="horz" wrap="square" lIns="0" tIns="12700" rIns="0" bIns="0" rtlCol="0">
            <a:spAutoFit/>
          </a:bodyPr>
          <a:lstStyle/>
          <a:p>
            <a:pPr marL="12700" marR="5080">
              <a:lnSpc>
                <a:spcPct val="100000"/>
              </a:lnSpc>
              <a:spcBef>
                <a:spcPts val="5"/>
              </a:spcBef>
            </a:pPr>
            <a:r>
              <a:rPr lang="en-US" sz="1600" b="1" dirty="0">
                <a:solidFill>
                  <a:srgbClr val="ECECEC"/>
                </a:solidFill>
                <a:latin typeface="Söhne"/>
              </a:rPr>
              <a:t>I</a:t>
            </a:r>
            <a:r>
              <a:rPr lang="en-US" sz="1600" b="1" i="0" dirty="0">
                <a:solidFill>
                  <a:srgbClr val="ECECEC"/>
                </a:solidFill>
                <a:effectLst/>
                <a:latin typeface="Söhne"/>
              </a:rPr>
              <a:t>magine the Feed Forward Networks as a complex machine inside a factory: each product (or word) comes in, goes through a series of enhancements and alterations to better fit its role, and then comes out ready to be placed exactly where it needs to go in the overall product line.</a:t>
            </a:r>
            <a:endParaRPr lang="es-MX" sz="1600" b="1" dirty="0">
              <a:latin typeface="Arial MT"/>
              <a:cs typeface="Arial MT"/>
            </a:endParaRPr>
          </a:p>
        </p:txBody>
      </p:sp>
      <p:sp>
        <p:nvSpPr>
          <p:cNvPr id="13" name="object 27">
            <a:extLst>
              <a:ext uri="{FF2B5EF4-FFF2-40B4-BE49-F238E27FC236}">
                <a16:creationId xmlns:a16="http://schemas.microsoft.com/office/drawing/2014/main" id="{49853DAB-8D00-ED57-0E04-AB9B42A4A711}"/>
              </a:ext>
            </a:extLst>
          </p:cNvPr>
          <p:cNvSpPr/>
          <p:nvPr/>
        </p:nvSpPr>
        <p:spPr>
          <a:xfrm>
            <a:off x="5332130" y="3413691"/>
            <a:ext cx="1138698" cy="513391"/>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FF0000"/>
            </a:solidFill>
          </a:ln>
        </p:spPr>
        <p:txBody>
          <a:bodyPr wrap="square" lIns="0" tIns="0" rIns="0" bIns="0" rtlCol="0"/>
          <a:lstStyle/>
          <a:p>
            <a:endParaRPr dirty="0"/>
          </a:p>
        </p:txBody>
      </p:sp>
      <p:sp>
        <p:nvSpPr>
          <p:cNvPr id="14" name="object 27">
            <a:extLst>
              <a:ext uri="{FF2B5EF4-FFF2-40B4-BE49-F238E27FC236}">
                <a16:creationId xmlns:a16="http://schemas.microsoft.com/office/drawing/2014/main" id="{FEF3DFA0-939B-CFE3-8448-ADCBBE64A75D}"/>
              </a:ext>
            </a:extLst>
          </p:cNvPr>
          <p:cNvSpPr/>
          <p:nvPr/>
        </p:nvSpPr>
        <p:spPr>
          <a:xfrm>
            <a:off x="6571435" y="2556897"/>
            <a:ext cx="1138698" cy="513391"/>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FF0000"/>
            </a:solidFill>
          </a:ln>
        </p:spPr>
        <p:txBody>
          <a:bodyPr wrap="square" lIns="0" tIns="0" rIns="0" bIns="0" rtlCol="0"/>
          <a:lstStyle/>
          <a:p>
            <a:endParaRPr dirty="0"/>
          </a:p>
        </p:txBody>
      </p:sp>
    </p:spTree>
    <p:extLst>
      <p:ext uri="{BB962C8B-B14F-4D97-AF65-F5344CB8AC3E}">
        <p14:creationId xmlns:p14="http://schemas.microsoft.com/office/powerpoint/2010/main" val="652115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0"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a:t>
            </a:r>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11" name="object 2">
            <a:extLst>
              <a:ext uri="{FF2B5EF4-FFF2-40B4-BE49-F238E27FC236}">
                <a16:creationId xmlns:a16="http://schemas.microsoft.com/office/drawing/2014/main" id="{DB58F8F5-56D3-929F-EA03-E25DC230CFBC}"/>
              </a:ext>
            </a:extLst>
          </p:cNvPr>
          <p:cNvPicPr/>
          <p:nvPr/>
        </p:nvPicPr>
        <p:blipFill>
          <a:blip r:embed="rId5" cstate="print"/>
          <a:stretch>
            <a:fillRect/>
          </a:stretch>
        </p:blipFill>
        <p:spPr>
          <a:xfrm>
            <a:off x="4104480" y="1431438"/>
            <a:ext cx="3497799" cy="5147852"/>
          </a:xfrm>
          <a:prstGeom prst="rect">
            <a:avLst/>
          </a:prstGeom>
        </p:spPr>
      </p:pic>
      <p:sp>
        <p:nvSpPr>
          <p:cNvPr id="4" name="object 27">
            <a:extLst>
              <a:ext uri="{FF2B5EF4-FFF2-40B4-BE49-F238E27FC236}">
                <a16:creationId xmlns:a16="http://schemas.microsoft.com/office/drawing/2014/main" id="{A803EE71-787E-A5FD-0018-88453527C702}"/>
              </a:ext>
            </a:extLst>
          </p:cNvPr>
          <p:cNvSpPr/>
          <p:nvPr/>
        </p:nvSpPr>
        <p:spPr>
          <a:xfrm>
            <a:off x="5935621" y="2153503"/>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10" name="object 28">
            <a:extLst>
              <a:ext uri="{FF2B5EF4-FFF2-40B4-BE49-F238E27FC236}">
                <a16:creationId xmlns:a16="http://schemas.microsoft.com/office/drawing/2014/main" id="{40CC23B5-70D9-9BB3-CBAD-408CF7409B51}"/>
              </a:ext>
            </a:extLst>
          </p:cNvPr>
          <p:cNvSpPr/>
          <p:nvPr/>
        </p:nvSpPr>
        <p:spPr>
          <a:xfrm>
            <a:off x="298023" y="1294491"/>
            <a:ext cx="3497799" cy="3896414"/>
          </a:xfrm>
          <a:custGeom>
            <a:avLst/>
            <a:gdLst/>
            <a:ahLst/>
            <a:cxnLst/>
            <a:rect l="l" t="t" r="r" b="b"/>
            <a:pathLst>
              <a:path w="3202940" h="1621789">
                <a:moveTo>
                  <a:pt x="2932430" y="0"/>
                </a:moveTo>
                <a:lnTo>
                  <a:pt x="270256" y="0"/>
                </a:lnTo>
                <a:lnTo>
                  <a:pt x="221679" y="4354"/>
                </a:lnTo>
                <a:lnTo>
                  <a:pt x="175958" y="16907"/>
                </a:lnTo>
                <a:lnTo>
                  <a:pt x="133856" y="36896"/>
                </a:lnTo>
                <a:lnTo>
                  <a:pt x="96136" y="63559"/>
                </a:lnTo>
                <a:lnTo>
                  <a:pt x="63563" y="96131"/>
                </a:lnTo>
                <a:lnTo>
                  <a:pt x="36899" y="133850"/>
                </a:lnTo>
                <a:lnTo>
                  <a:pt x="16908" y="175952"/>
                </a:lnTo>
                <a:lnTo>
                  <a:pt x="4354" y="221675"/>
                </a:lnTo>
                <a:lnTo>
                  <a:pt x="0" y="270255"/>
                </a:lnTo>
                <a:lnTo>
                  <a:pt x="0" y="1351267"/>
                </a:lnTo>
                <a:lnTo>
                  <a:pt x="4354" y="1399847"/>
                </a:lnTo>
                <a:lnTo>
                  <a:pt x="16908" y="1445571"/>
                </a:lnTo>
                <a:lnTo>
                  <a:pt x="36899" y="1487676"/>
                </a:lnTo>
                <a:lnTo>
                  <a:pt x="63563" y="1525397"/>
                </a:lnTo>
                <a:lnTo>
                  <a:pt x="96136" y="1557971"/>
                </a:lnTo>
                <a:lnTo>
                  <a:pt x="133856" y="1584635"/>
                </a:lnTo>
                <a:lnTo>
                  <a:pt x="175958" y="1604627"/>
                </a:lnTo>
                <a:lnTo>
                  <a:pt x="221679" y="1617181"/>
                </a:lnTo>
                <a:lnTo>
                  <a:pt x="270256" y="1621535"/>
                </a:lnTo>
                <a:lnTo>
                  <a:pt x="2932430" y="1621535"/>
                </a:lnTo>
                <a:lnTo>
                  <a:pt x="2981006" y="1617181"/>
                </a:lnTo>
                <a:lnTo>
                  <a:pt x="3026727" y="1604627"/>
                </a:lnTo>
                <a:lnTo>
                  <a:pt x="3068829" y="1584635"/>
                </a:lnTo>
                <a:lnTo>
                  <a:pt x="3106549" y="1557971"/>
                </a:lnTo>
                <a:lnTo>
                  <a:pt x="3139122" y="1525397"/>
                </a:lnTo>
                <a:lnTo>
                  <a:pt x="3165786" y="1487676"/>
                </a:lnTo>
                <a:lnTo>
                  <a:pt x="3185777" y="1445571"/>
                </a:lnTo>
                <a:lnTo>
                  <a:pt x="3198331" y="1399847"/>
                </a:lnTo>
                <a:lnTo>
                  <a:pt x="3202686" y="1351267"/>
                </a:lnTo>
                <a:lnTo>
                  <a:pt x="3202686" y="270255"/>
                </a:lnTo>
                <a:lnTo>
                  <a:pt x="3198331" y="221675"/>
                </a:lnTo>
                <a:lnTo>
                  <a:pt x="3185777" y="175952"/>
                </a:lnTo>
                <a:lnTo>
                  <a:pt x="3165786" y="133850"/>
                </a:lnTo>
                <a:lnTo>
                  <a:pt x="3139122" y="96131"/>
                </a:lnTo>
                <a:lnTo>
                  <a:pt x="3106549" y="63559"/>
                </a:lnTo>
                <a:lnTo>
                  <a:pt x="3068829" y="36896"/>
                </a:lnTo>
                <a:lnTo>
                  <a:pt x="3026727" y="16907"/>
                </a:lnTo>
                <a:lnTo>
                  <a:pt x="2981006" y="4354"/>
                </a:lnTo>
                <a:lnTo>
                  <a:pt x="2932430" y="0"/>
                </a:lnTo>
                <a:close/>
              </a:path>
            </a:pathLst>
          </a:custGeom>
          <a:solidFill>
            <a:srgbClr val="00AFEF"/>
          </a:solidFill>
        </p:spPr>
        <p:txBody>
          <a:bodyPr wrap="square" lIns="0" tIns="0" rIns="0" bIns="0" rtlCol="0" anchor="ctr"/>
          <a:lstStyle/>
          <a:p>
            <a:pPr marL="12700" marR="5080" algn="ctr">
              <a:spcBef>
                <a:spcPts val="5"/>
              </a:spcBef>
            </a:pPr>
            <a:r>
              <a:rPr lang="en-US" sz="1600" b="1" dirty="0">
                <a:latin typeface="Söhne"/>
              </a:rPr>
              <a:t>The "Linear" step refers to a type of fully connected neural network layer that transforms the output of the Transformer block into a higher-dimensional space where classification tasks are easier to perform.</a:t>
            </a:r>
          </a:p>
          <a:p>
            <a:pPr marL="12700" marR="5080" algn="ctr">
              <a:spcBef>
                <a:spcPts val="5"/>
              </a:spcBef>
            </a:pPr>
            <a:endParaRPr lang="en-US" sz="1600" b="1" dirty="0">
              <a:solidFill>
                <a:srgbClr val="ECECEC"/>
              </a:solidFill>
              <a:latin typeface="Söhne"/>
            </a:endParaRPr>
          </a:p>
          <a:p>
            <a:pPr marL="12700" marR="5080" algn="ctr">
              <a:spcBef>
                <a:spcPts val="5"/>
              </a:spcBef>
            </a:pPr>
            <a:endParaRPr lang="en-US" sz="1600" b="1" dirty="0">
              <a:solidFill>
                <a:srgbClr val="ECECEC"/>
              </a:solidFill>
              <a:latin typeface="Söhne"/>
            </a:endParaRPr>
          </a:p>
          <a:p>
            <a:pPr marL="12700" marR="5080" algn="ctr">
              <a:spcBef>
                <a:spcPts val="5"/>
              </a:spcBef>
            </a:pPr>
            <a:r>
              <a:rPr lang="en-US" sz="1600" b="1" dirty="0">
                <a:solidFill>
                  <a:srgbClr val="ECECEC"/>
                </a:solidFill>
                <a:latin typeface="Söhne"/>
              </a:rPr>
              <a:t>The "Linear" step is like a final tune-up to make sure the product shines in the right way for customers, making it more appealing.</a:t>
            </a:r>
          </a:p>
          <a:p>
            <a:pPr marL="12700" marR="5080">
              <a:spcBef>
                <a:spcPts val="5"/>
              </a:spcBef>
            </a:pPr>
            <a:endParaRPr lang="en-US" sz="1600" b="1" dirty="0">
              <a:solidFill>
                <a:srgbClr val="ECECEC"/>
              </a:solidFill>
              <a:latin typeface="Söhne"/>
            </a:endParaRPr>
          </a:p>
          <a:p>
            <a:pPr algn="ctr"/>
            <a:endParaRPr sz="1200" b="1" dirty="0"/>
          </a:p>
        </p:txBody>
      </p:sp>
      <p:sp>
        <p:nvSpPr>
          <p:cNvPr id="12" name="object 27">
            <a:extLst>
              <a:ext uri="{FF2B5EF4-FFF2-40B4-BE49-F238E27FC236}">
                <a16:creationId xmlns:a16="http://schemas.microsoft.com/office/drawing/2014/main" id="{A38286C4-FDAC-D3BF-43F5-60AEA1D5ED9E}"/>
              </a:ext>
            </a:extLst>
          </p:cNvPr>
          <p:cNvSpPr/>
          <p:nvPr/>
        </p:nvSpPr>
        <p:spPr>
          <a:xfrm>
            <a:off x="5898439" y="1807705"/>
            <a:ext cx="1101516"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FF0000"/>
            </a:solidFill>
          </a:ln>
        </p:spPr>
        <p:txBody>
          <a:bodyPr wrap="square" lIns="0" tIns="0" rIns="0" bIns="0" rtlCol="0"/>
          <a:lstStyle/>
          <a:p>
            <a:endParaRPr dirty="0"/>
          </a:p>
        </p:txBody>
      </p:sp>
      <p:sp>
        <p:nvSpPr>
          <p:cNvPr id="15" name="object 26">
            <a:extLst>
              <a:ext uri="{FF2B5EF4-FFF2-40B4-BE49-F238E27FC236}">
                <a16:creationId xmlns:a16="http://schemas.microsoft.com/office/drawing/2014/main" id="{E24AB7E2-82B9-5CE7-EC04-2941616FCAA5}"/>
              </a:ext>
            </a:extLst>
          </p:cNvPr>
          <p:cNvSpPr/>
          <p:nvPr/>
        </p:nvSpPr>
        <p:spPr>
          <a:xfrm>
            <a:off x="8801810" y="1775460"/>
            <a:ext cx="2844800" cy="4310140"/>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sp>
        <p:nvSpPr>
          <p:cNvPr id="16" name="object 27">
            <a:extLst>
              <a:ext uri="{FF2B5EF4-FFF2-40B4-BE49-F238E27FC236}">
                <a16:creationId xmlns:a16="http://schemas.microsoft.com/office/drawing/2014/main" id="{1D16A9C9-D1FF-2A11-0904-E2DA04ADB3E9}"/>
              </a:ext>
            </a:extLst>
          </p:cNvPr>
          <p:cNvSpPr txBox="1"/>
          <p:nvPr/>
        </p:nvSpPr>
        <p:spPr>
          <a:xfrm>
            <a:off x="8961339" y="1887015"/>
            <a:ext cx="2648444" cy="4198585"/>
          </a:xfrm>
          <a:prstGeom prst="rect">
            <a:avLst/>
          </a:prstGeom>
        </p:spPr>
        <p:txBody>
          <a:bodyPr vert="horz" wrap="square" lIns="0" tIns="12700" rIns="0" bIns="0" rtlCol="0">
            <a:spAutoFit/>
          </a:bodyPr>
          <a:lstStyle/>
          <a:p>
            <a:pPr marL="12700" marR="5080">
              <a:lnSpc>
                <a:spcPct val="100000"/>
              </a:lnSpc>
              <a:spcBef>
                <a:spcPts val="5"/>
              </a:spcBef>
            </a:pPr>
            <a:r>
              <a:rPr lang="en-US" sz="1600" b="1" dirty="0">
                <a:solidFill>
                  <a:srgbClr val="ECECEC"/>
                </a:solidFill>
                <a:latin typeface="Söhne"/>
              </a:rPr>
              <a:t>The "</a:t>
            </a:r>
            <a:r>
              <a:rPr lang="en-US" sz="1600" b="1" dirty="0" err="1">
                <a:solidFill>
                  <a:srgbClr val="ECECEC"/>
                </a:solidFill>
                <a:latin typeface="Söhne"/>
              </a:rPr>
              <a:t>Softmax</a:t>
            </a:r>
            <a:r>
              <a:rPr lang="en-US" sz="1600" b="1" dirty="0">
                <a:solidFill>
                  <a:srgbClr val="ECECEC"/>
                </a:solidFill>
                <a:latin typeface="Söhne"/>
              </a:rPr>
              <a:t>" function is applied in the final step of the output layer to convert the neural network outputs into probabilities, which can be interpreted as the model's confidence in each possible next token or classification.</a:t>
            </a:r>
          </a:p>
          <a:p>
            <a:pPr marL="12700" marR="5080">
              <a:lnSpc>
                <a:spcPct val="100000"/>
              </a:lnSpc>
              <a:spcBef>
                <a:spcPts val="5"/>
              </a:spcBef>
            </a:pPr>
            <a:endParaRPr lang="en-US" sz="1600" b="1" dirty="0">
              <a:solidFill>
                <a:srgbClr val="ECECEC"/>
              </a:solidFill>
              <a:latin typeface="Söhne"/>
              <a:cs typeface="Arial MT"/>
            </a:endParaRPr>
          </a:p>
          <a:p>
            <a:pPr marL="12700" marR="5080">
              <a:lnSpc>
                <a:spcPct val="100000"/>
              </a:lnSpc>
              <a:spcBef>
                <a:spcPts val="5"/>
              </a:spcBef>
            </a:pPr>
            <a:r>
              <a:rPr lang="en-US" sz="1600" b="1" dirty="0">
                <a:latin typeface="Arial MT"/>
                <a:cs typeface="Arial MT"/>
              </a:rPr>
              <a:t>The "</a:t>
            </a:r>
            <a:r>
              <a:rPr lang="en-US" sz="1600" b="1" dirty="0" err="1">
                <a:latin typeface="Arial MT"/>
                <a:cs typeface="Arial MT"/>
              </a:rPr>
              <a:t>Softmax</a:t>
            </a:r>
            <a:r>
              <a:rPr lang="en-US" sz="1600" b="1" dirty="0">
                <a:latin typeface="Arial MT"/>
                <a:cs typeface="Arial MT"/>
              </a:rPr>
              <a:t>" function is the pricing gun at the end of the line, deciding the value and place of each product in the market, based on how likely customers are to choose it over others.</a:t>
            </a:r>
            <a:endParaRPr lang="es-MX" sz="1600" b="1" dirty="0">
              <a:latin typeface="Arial MT"/>
              <a:cs typeface="Arial MT"/>
            </a:endParaRPr>
          </a:p>
        </p:txBody>
      </p:sp>
    </p:spTree>
    <p:extLst>
      <p:ext uri="{BB962C8B-B14F-4D97-AF65-F5344CB8AC3E}">
        <p14:creationId xmlns:p14="http://schemas.microsoft.com/office/powerpoint/2010/main" val="82915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br>
              <a:rPr lang="en-US" dirty="0"/>
            </a:br>
            <a:r>
              <a:rPr lang="en-US" dirty="0"/>
              <a:t>Utilizing LLMs</a:t>
            </a:r>
            <a:br>
              <a:rPr lang="en-US" dirty="0"/>
            </a:br>
            <a:r>
              <a:rPr lang="en-US" dirty="0"/>
              <a:t>Training Strategies</a:t>
            </a:r>
          </a:p>
        </p:txBody>
      </p:sp>
      <p:sp>
        <p:nvSpPr>
          <p:cNvPr id="25" name="body1"/>
          <p:cNvSpPr>
            <a:spLocks noGrp="1"/>
          </p:cNvSpPr>
          <p:nvPr>
            <p:ph sz="quarter" idx="10"/>
          </p:nvPr>
        </p:nvSpPr>
        <p:spPr>
          <a:xfrm>
            <a:off x="8400621" y="4756262"/>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Usage Strategies</a:t>
            </a:r>
          </a:p>
          <a:p>
            <a:pPr lvl="4"/>
            <a:r>
              <a:rPr lang="en-US" dirty="0"/>
              <a:t>Different learning strategies have been employed to use LLMs effectively, including tuning, quantization, and prompt engineering.</a:t>
            </a:r>
          </a:p>
        </p:txBody>
      </p:sp>
      <p:pic>
        <p:nvPicPr>
          <p:cNvPr id="9" name="object 29">
            <a:extLst>
              <a:ext uri="{FF2B5EF4-FFF2-40B4-BE49-F238E27FC236}">
                <a16:creationId xmlns:a16="http://schemas.microsoft.com/office/drawing/2014/main" id="{6B48BDEB-D69C-306F-3AFC-F636465104C6}"/>
              </a:ext>
            </a:extLst>
          </p:cNvPr>
          <p:cNvPicPr/>
          <p:nvPr/>
        </p:nvPicPr>
        <p:blipFill>
          <a:blip r:embed="rId4" cstate="print"/>
          <a:stretch>
            <a:fillRect/>
          </a:stretch>
        </p:blipFill>
        <p:spPr>
          <a:xfrm>
            <a:off x="1152161" y="1993605"/>
            <a:ext cx="899921" cy="899921"/>
          </a:xfrm>
          <a:prstGeom prst="rect">
            <a:avLst/>
          </a:prstGeom>
        </p:spPr>
      </p:pic>
      <p:sp>
        <p:nvSpPr>
          <p:cNvPr id="10" name="object 28">
            <a:extLst>
              <a:ext uri="{FF2B5EF4-FFF2-40B4-BE49-F238E27FC236}">
                <a16:creationId xmlns:a16="http://schemas.microsoft.com/office/drawing/2014/main" id="{1B16230F-BFEA-A06C-08EC-07A2FDCC667E}"/>
              </a:ext>
            </a:extLst>
          </p:cNvPr>
          <p:cNvSpPr txBox="1"/>
          <p:nvPr/>
        </p:nvSpPr>
        <p:spPr>
          <a:xfrm>
            <a:off x="2153158" y="1993605"/>
            <a:ext cx="1751964" cy="782265"/>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chemeClr val="bg1"/>
                </a:solidFill>
                <a:latin typeface="Arial"/>
                <a:cs typeface="Arial"/>
              </a:rPr>
              <a:t>Alignment</a:t>
            </a:r>
            <a:endParaRPr sz="1800" dirty="0">
              <a:solidFill>
                <a:schemeClr val="bg1"/>
              </a:solidFill>
              <a:latin typeface="Arial"/>
              <a:cs typeface="Arial"/>
            </a:endParaRPr>
          </a:p>
          <a:p>
            <a:pPr marL="12700" marR="5080">
              <a:lnSpc>
                <a:spcPct val="100000"/>
              </a:lnSpc>
              <a:spcBef>
                <a:spcPts val="5"/>
              </a:spcBef>
            </a:pPr>
            <a:r>
              <a:rPr lang="en-US" sz="1400" spc="-160" dirty="0">
                <a:solidFill>
                  <a:schemeClr val="bg1"/>
                </a:solidFill>
                <a:latin typeface="Arial MT"/>
                <a:cs typeface="Arial MT"/>
              </a:rPr>
              <a:t>The process of teaching human interests and values</a:t>
            </a:r>
            <a:r>
              <a:rPr lang="en-US" sz="1800" spc="-160" dirty="0">
                <a:solidFill>
                  <a:schemeClr val="bg1"/>
                </a:solidFill>
                <a:latin typeface="Arial MT"/>
                <a:cs typeface="Arial MT"/>
              </a:rPr>
              <a:t>.</a:t>
            </a:r>
            <a:endParaRPr sz="1800" dirty="0">
              <a:solidFill>
                <a:schemeClr val="bg1"/>
              </a:solidFill>
              <a:latin typeface="Arial MT"/>
              <a:cs typeface="Arial MT"/>
            </a:endParaRPr>
          </a:p>
        </p:txBody>
      </p:sp>
      <p:pic>
        <p:nvPicPr>
          <p:cNvPr id="11" name="object 31">
            <a:extLst>
              <a:ext uri="{FF2B5EF4-FFF2-40B4-BE49-F238E27FC236}">
                <a16:creationId xmlns:a16="http://schemas.microsoft.com/office/drawing/2014/main" id="{E6AA45C6-8613-6A7E-3FD9-ECDF9BB646A8}"/>
              </a:ext>
            </a:extLst>
          </p:cNvPr>
          <p:cNvPicPr/>
          <p:nvPr/>
        </p:nvPicPr>
        <p:blipFill>
          <a:blip r:embed="rId5" cstate="print">
            <a:lum bright="70000" contrast="-70000"/>
          </a:blip>
          <a:stretch>
            <a:fillRect/>
          </a:stretch>
        </p:blipFill>
        <p:spPr>
          <a:xfrm>
            <a:off x="3905122" y="3176906"/>
            <a:ext cx="899921" cy="899921"/>
          </a:xfrm>
          <a:prstGeom prst="rect">
            <a:avLst/>
          </a:prstGeom>
        </p:spPr>
      </p:pic>
      <p:sp>
        <p:nvSpPr>
          <p:cNvPr id="12" name="object 30">
            <a:extLst>
              <a:ext uri="{FF2B5EF4-FFF2-40B4-BE49-F238E27FC236}">
                <a16:creationId xmlns:a16="http://schemas.microsoft.com/office/drawing/2014/main" id="{7A4B63C8-D7F8-84E3-C14F-8BA246195105}"/>
              </a:ext>
            </a:extLst>
          </p:cNvPr>
          <p:cNvSpPr txBox="1"/>
          <p:nvPr/>
        </p:nvSpPr>
        <p:spPr>
          <a:xfrm>
            <a:off x="4677283" y="3243177"/>
            <a:ext cx="1621790" cy="720710"/>
          </a:xfrm>
          <a:prstGeom prst="rect">
            <a:avLst/>
          </a:prstGeom>
        </p:spPr>
        <p:txBody>
          <a:bodyPr vert="horz" wrap="square" lIns="0" tIns="12700" rIns="0" bIns="0" rtlCol="0">
            <a:spAutoFit/>
          </a:bodyPr>
          <a:lstStyle/>
          <a:p>
            <a:pPr marL="12700" marR="5080">
              <a:lnSpc>
                <a:spcPct val="100000"/>
              </a:lnSpc>
              <a:spcBef>
                <a:spcPts val="100"/>
              </a:spcBef>
            </a:pPr>
            <a:r>
              <a:rPr sz="1800" b="1" spc="-125" dirty="0">
                <a:solidFill>
                  <a:schemeClr val="bg1"/>
                </a:solidFill>
                <a:latin typeface="Arial"/>
                <a:cs typeface="Arial"/>
              </a:rPr>
              <a:t>Self-</a:t>
            </a:r>
            <a:r>
              <a:rPr sz="1800" b="1" spc="-10" dirty="0">
                <a:solidFill>
                  <a:schemeClr val="bg1"/>
                </a:solidFill>
                <a:latin typeface="Arial"/>
                <a:cs typeface="Arial"/>
              </a:rPr>
              <a:t>instruct </a:t>
            </a:r>
            <a:r>
              <a:rPr lang="es-CO" sz="1400" spc="-110" dirty="0">
                <a:solidFill>
                  <a:schemeClr val="bg1"/>
                </a:solidFill>
                <a:latin typeface="Arial MT"/>
                <a:cs typeface="Arial MT"/>
              </a:rPr>
              <a:t>Training </a:t>
            </a:r>
            <a:r>
              <a:rPr lang="es-CO" sz="1400" spc="-110" dirty="0" err="1">
                <a:solidFill>
                  <a:schemeClr val="bg1"/>
                </a:solidFill>
                <a:latin typeface="Arial MT"/>
                <a:cs typeface="Arial MT"/>
              </a:rPr>
              <a:t>smaller</a:t>
            </a:r>
            <a:r>
              <a:rPr lang="es-CO" sz="1400" spc="-110" dirty="0">
                <a:solidFill>
                  <a:schemeClr val="bg1"/>
                </a:solidFill>
                <a:latin typeface="Arial MT"/>
                <a:cs typeface="Arial MT"/>
              </a:rPr>
              <a:t> </a:t>
            </a:r>
            <a:r>
              <a:rPr lang="es-CO" sz="1400" spc="-110" dirty="0" err="1">
                <a:solidFill>
                  <a:schemeClr val="bg1"/>
                </a:solidFill>
                <a:latin typeface="Arial MT"/>
                <a:cs typeface="Arial MT"/>
              </a:rPr>
              <a:t>models</a:t>
            </a:r>
            <a:r>
              <a:rPr lang="es-CO" sz="1400" spc="-110" dirty="0">
                <a:solidFill>
                  <a:schemeClr val="bg1"/>
                </a:solidFill>
                <a:latin typeface="Arial MT"/>
                <a:cs typeface="Arial MT"/>
              </a:rPr>
              <a:t> </a:t>
            </a:r>
            <a:r>
              <a:rPr lang="es-CO" sz="1400" spc="-110" dirty="0" err="1">
                <a:solidFill>
                  <a:schemeClr val="bg1"/>
                </a:solidFill>
                <a:latin typeface="Arial MT"/>
                <a:cs typeface="Arial MT"/>
              </a:rPr>
              <a:t>from</a:t>
            </a:r>
            <a:r>
              <a:rPr lang="es-CO" sz="1400" spc="-110" dirty="0">
                <a:solidFill>
                  <a:schemeClr val="bg1"/>
                </a:solidFill>
                <a:latin typeface="Arial MT"/>
                <a:cs typeface="Arial MT"/>
              </a:rPr>
              <a:t> </a:t>
            </a:r>
            <a:r>
              <a:rPr lang="es-CO" sz="1400" spc="-110" dirty="0" err="1">
                <a:solidFill>
                  <a:schemeClr val="bg1"/>
                </a:solidFill>
                <a:latin typeface="Arial MT"/>
                <a:cs typeface="Arial MT"/>
              </a:rPr>
              <a:t>larger</a:t>
            </a:r>
            <a:r>
              <a:rPr lang="es-CO" sz="1400" spc="-110" dirty="0">
                <a:solidFill>
                  <a:schemeClr val="bg1"/>
                </a:solidFill>
                <a:latin typeface="Arial MT"/>
                <a:cs typeface="Arial MT"/>
              </a:rPr>
              <a:t> </a:t>
            </a:r>
            <a:r>
              <a:rPr lang="es-CO" sz="1400" spc="-110" dirty="0" err="1">
                <a:solidFill>
                  <a:schemeClr val="bg1"/>
                </a:solidFill>
                <a:latin typeface="Arial MT"/>
                <a:cs typeface="Arial MT"/>
              </a:rPr>
              <a:t>models</a:t>
            </a:r>
            <a:r>
              <a:rPr lang="es-CO" sz="1400" spc="-110" dirty="0">
                <a:solidFill>
                  <a:schemeClr val="bg1"/>
                </a:solidFill>
                <a:latin typeface="Arial MT"/>
                <a:cs typeface="Arial MT"/>
              </a:rPr>
              <a:t>.</a:t>
            </a:r>
            <a:endParaRPr sz="1800" dirty="0">
              <a:solidFill>
                <a:schemeClr val="bg1"/>
              </a:solidFill>
              <a:latin typeface="Arial MT"/>
              <a:cs typeface="Arial MT"/>
            </a:endParaRPr>
          </a:p>
        </p:txBody>
      </p:sp>
      <p:pic>
        <p:nvPicPr>
          <p:cNvPr id="15" name="object 33">
            <a:extLst>
              <a:ext uri="{FF2B5EF4-FFF2-40B4-BE49-F238E27FC236}">
                <a16:creationId xmlns:a16="http://schemas.microsoft.com/office/drawing/2014/main" id="{023D8FB6-09B3-083D-1DC3-87FBAC33FC1E}"/>
              </a:ext>
            </a:extLst>
          </p:cNvPr>
          <p:cNvPicPr/>
          <p:nvPr/>
        </p:nvPicPr>
        <p:blipFill>
          <a:blip r:embed="rId6" cstate="print"/>
          <a:stretch>
            <a:fillRect/>
          </a:stretch>
        </p:blipFill>
        <p:spPr>
          <a:xfrm>
            <a:off x="1152161" y="4142545"/>
            <a:ext cx="899921" cy="899921"/>
          </a:xfrm>
          <a:prstGeom prst="rect">
            <a:avLst/>
          </a:prstGeom>
        </p:spPr>
      </p:pic>
      <p:sp>
        <p:nvSpPr>
          <p:cNvPr id="16" name="object 32">
            <a:extLst>
              <a:ext uri="{FF2B5EF4-FFF2-40B4-BE49-F238E27FC236}">
                <a16:creationId xmlns:a16="http://schemas.microsoft.com/office/drawing/2014/main" id="{5FEAF6F7-8613-6791-5119-60AF0C453C86}"/>
              </a:ext>
            </a:extLst>
          </p:cNvPr>
          <p:cNvSpPr txBox="1"/>
          <p:nvPr/>
        </p:nvSpPr>
        <p:spPr>
          <a:xfrm>
            <a:off x="2153158" y="4320632"/>
            <a:ext cx="2524125" cy="720710"/>
          </a:xfrm>
          <a:prstGeom prst="rect">
            <a:avLst/>
          </a:prstGeom>
        </p:spPr>
        <p:txBody>
          <a:bodyPr vert="horz" wrap="square" lIns="0" tIns="12700" rIns="0" bIns="0" rtlCol="0">
            <a:spAutoFit/>
          </a:bodyPr>
          <a:lstStyle/>
          <a:p>
            <a:pPr marL="12700" marR="5080">
              <a:lnSpc>
                <a:spcPct val="100000"/>
              </a:lnSpc>
              <a:spcBef>
                <a:spcPts val="100"/>
              </a:spcBef>
            </a:pPr>
            <a:r>
              <a:rPr sz="1800" b="1" spc="-150" dirty="0">
                <a:solidFill>
                  <a:schemeClr val="bg1"/>
                </a:solidFill>
                <a:latin typeface="Arial"/>
                <a:cs typeface="Arial"/>
              </a:rPr>
              <a:t>Low-</a:t>
            </a:r>
            <a:r>
              <a:rPr sz="1800" b="1" spc="-204" dirty="0">
                <a:solidFill>
                  <a:schemeClr val="bg1"/>
                </a:solidFill>
                <a:latin typeface="Arial"/>
                <a:cs typeface="Arial"/>
              </a:rPr>
              <a:t>Rank</a:t>
            </a:r>
            <a:r>
              <a:rPr sz="1800" b="1" spc="-65" dirty="0">
                <a:solidFill>
                  <a:schemeClr val="bg1"/>
                </a:solidFill>
                <a:latin typeface="Arial"/>
                <a:cs typeface="Arial"/>
              </a:rPr>
              <a:t> </a:t>
            </a:r>
            <a:r>
              <a:rPr sz="1800" b="1" spc="-35" dirty="0">
                <a:solidFill>
                  <a:schemeClr val="bg1"/>
                </a:solidFill>
                <a:latin typeface="Arial"/>
                <a:cs typeface="Arial"/>
              </a:rPr>
              <a:t>Adaptation </a:t>
            </a:r>
            <a:r>
              <a:rPr lang="es-CO" sz="1400" spc="-175" dirty="0" err="1">
                <a:solidFill>
                  <a:schemeClr val="bg1"/>
                </a:solidFill>
                <a:latin typeface="Arial MT"/>
                <a:cs typeface="Arial MT"/>
              </a:rPr>
              <a:t>Computational</a:t>
            </a:r>
            <a:r>
              <a:rPr lang="es-CO" sz="1400" spc="-175" dirty="0">
                <a:solidFill>
                  <a:schemeClr val="bg1"/>
                </a:solidFill>
                <a:latin typeface="Arial MT"/>
                <a:cs typeface="Arial MT"/>
              </a:rPr>
              <a:t> </a:t>
            </a:r>
            <a:r>
              <a:rPr lang="es-CO" sz="1400" spc="-175" dirty="0" err="1">
                <a:solidFill>
                  <a:schemeClr val="bg1"/>
                </a:solidFill>
                <a:latin typeface="Arial MT"/>
                <a:cs typeface="Arial MT"/>
              </a:rPr>
              <a:t>techniques</a:t>
            </a:r>
            <a:r>
              <a:rPr lang="es-CO" sz="1400" spc="-175" dirty="0">
                <a:solidFill>
                  <a:schemeClr val="bg1"/>
                </a:solidFill>
                <a:latin typeface="Arial MT"/>
                <a:cs typeface="Arial MT"/>
              </a:rPr>
              <a:t> </a:t>
            </a:r>
            <a:r>
              <a:rPr lang="es-CO" sz="1400" spc="-175" dirty="0" err="1">
                <a:solidFill>
                  <a:schemeClr val="bg1"/>
                </a:solidFill>
                <a:latin typeface="Arial MT"/>
                <a:cs typeface="Arial MT"/>
              </a:rPr>
              <a:t>to</a:t>
            </a:r>
            <a:r>
              <a:rPr lang="es-CO" sz="1400" spc="-175" dirty="0">
                <a:solidFill>
                  <a:schemeClr val="bg1"/>
                </a:solidFill>
                <a:latin typeface="Arial MT"/>
                <a:cs typeface="Arial MT"/>
              </a:rPr>
              <a:t> </a:t>
            </a:r>
            <a:r>
              <a:rPr lang="es-CO" sz="1400" spc="-175" dirty="0" err="1">
                <a:solidFill>
                  <a:schemeClr val="bg1"/>
                </a:solidFill>
                <a:latin typeface="Arial MT"/>
                <a:cs typeface="Arial MT"/>
              </a:rPr>
              <a:t>improve</a:t>
            </a:r>
            <a:r>
              <a:rPr lang="es-CO" sz="1400" spc="-175" dirty="0">
                <a:solidFill>
                  <a:schemeClr val="bg1"/>
                </a:solidFill>
                <a:latin typeface="Arial MT"/>
                <a:cs typeface="Arial MT"/>
              </a:rPr>
              <a:t> performance </a:t>
            </a:r>
            <a:r>
              <a:rPr lang="es-CO" sz="1400" spc="-175" dirty="0" err="1">
                <a:solidFill>
                  <a:schemeClr val="bg1"/>
                </a:solidFill>
                <a:latin typeface="Arial MT"/>
                <a:cs typeface="Arial MT"/>
              </a:rPr>
              <a:t>during</a:t>
            </a:r>
            <a:r>
              <a:rPr lang="es-CO" sz="1400" spc="-175" dirty="0">
                <a:solidFill>
                  <a:schemeClr val="bg1"/>
                </a:solidFill>
                <a:latin typeface="Arial MT"/>
                <a:cs typeface="Arial MT"/>
              </a:rPr>
              <a:t> training.</a:t>
            </a:r>
            <a:endParaRPr lang="es-CO" sz="1800" spc="-175" dirty="0">
              <a:solidFill>
                <a:schemeClr val="bg1"/>
              </a:solidFill>
              <a:latin typeface="Arial MT"/>
              <a:cs typeface="Arial MT"/>
            </a:endParaRPr>
          </a:p>
        </p:txBody>
      </p:sp>
      <p:pic>
        <p:nvPicPr>
          <p:cNvPr id="17" name="object 26">
            <a:extLst>
              <a:ext uri="{FF2B5EF4-FFF2-40B4-BE49-F238E27FC236}">
                <a16:creationId xmlns:a16="http://schemas.microsoft.com/office/drawing/2014/main" id="{6AC78F05-3821-A322-18A5-BF8FA40FA88B}"/>
              </a:ext>
            </a:extLst>
          </p:cNvPr>
          <p:cNvPicPr/>
          <p:nvPr/>
        </p:nvPicPr>
        <p:blipFill>
          <a:blip r:embed="rId7" cstate="print"/>
          <a:stretch>
            <a:fillRect/>
          </a:stretch>
        </p:blipFill>
        <p:spPr>
          <a:xfrm>
            <a:off x="8083550" y="1460355"/>
            <a:ext cx="4007954" cy="309208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Utilizing LLMs</a:t>
            </a:r>
          </a:p>
        </p:txBody>
      </p:sp>
      <p:sp>
        <p:nvSpPr>
          <p:cNvPr id="25" name="body1"/>
          <p:cNvSpPr>
            <a:spLocks noGrp="1"/>
          </p:cNvSpPr>
          <p:nvPr>
            <p:ph sz="quarter" idx="10"/>
          </p:nvPr>
        </p:nvSpPr>
        <p:spPr>
          <a:xfrm>
            <a:off x="792480" y="447786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Usage Strategies</a:t>
            </a:r>
          </a:p>
          <a:p>
            <a:pPr lvl="4"/>
            <a:r>
              <a:rPr lang="en-US" dirty="0"/>
              <a:t>Different learning strategies have been employed to use LLMs effectively, including tuning, quantization, and prompt engineering.</a:t>
            </a:r>
          </a:p>
        </p:txBody>
      </p:sp>
      <p:pic>
        <p:nvPicPr>
          <p:cNvPr id="15362" name="Picture 2">
            <a:extLst>
              <a:ext uri="{FF2B5EF4-FFF2-40B4-BE49-F238E27FC236}">
                <a16:creationId xmlns:a16="http://schemas.microsoft.com/office/drawing/2014/main" id="{D6C2D4D0-2D66-338C-16D5-6FEAE74C2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36" y="1545909"/>
            <a:ext cx="4897709" cy="2754961"/>
          </a:xfrm>
          <a:prstGeom prst="rect">
            <a:avLst/>
          </a:prstGeom>
          <a:noFill/>
          <a:extLst>
            <a:ext uri="{909E8E84-426E-40DD-AFC4-6F175D3DCCD1}">
              <a14:hiddenFill xmlns:a14="http://schemas.microsoft.com/office/drawing/2010/main">
                <a:solidFill>
                  <a:srgbClr val="FFFFFF"/>
                </a:solidFill>
              </a14:hiddenFill>
            </a:ext>
          </a:extLst>
        </p:spPr>
      </p:pic>
      <p:sp>
        <p:nvSpPr>
          <p:cNvPr id="9" name="body1">
            <a:extLst>
              <a:ext uri="{FF2B5EF4-FFF2-40B4-BE49-F238E27FC236}">
                <a16:creationId xmlns:a16="http://schemas.microsoft.com/office/drawing/2014/main" id="{162A017C-0EC4-D046-0813-C28C49282E82}"/>
              </a:ext>
            </a:extLst>
          </p:cNvPr>
          <p:cNvSpPr txBox="1">
            <a:spLocks/>
          </p:cNvSpPr>
          <p:nvPr/>
        </p:nvSpPr>
        <p:spPr>
          <a:xfrm>
            <a:off x="5915601" y="1222528"/>
            <a:ext cx="3276442" cy="1404787"/>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Quantization:</a:t>
            </a:r>
          </a:p>
          <a:p>
            <a:pPr lvl="4"/>
            <a:r>
              <a:rPr lang="en-US" dirty="0"/>
              <a:t>Changing the numerical precision of data to reduce memory consumption.</a:t>
            </a:r>
          </a:p>
          <a:p>
            <a:pPr lvl="4"/>
            <a:endParaRPr lang="en-US" dirty="0"/>
          </a:p>
        </p:txBody>
      </p:sp>
      <p:sp>
        <p:nvSpPr>
          <p:cNvPr id="10" name="body1">
            <a:extLst>
              <a:ext uri="{FF2B5EF4-FFF2-40B4-BE49-F238E27FC236}">
                <a16:creationId xmlns:a16="http://schemas.microsoft.com/office/drawing/2014/main" id="{BEB154A4-6A36-D1FF-2BF9-537C95036F0E}"/>
              </a:ext>
            </a:extLst>
          </p:cNvPr>
          <p:cNvSpPr txBox="1">
            <a:spLocks/>
          </p:cNvSpPr>
          <p:nvPr/>
        </p:nvSpPr>
        <p:spPr>
          <a:xfrm>
            <a:off x="5915601" y="3175047"/>
            <a:ext cx="3276442" cy="1589784"/>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Prompt Engineering:</a:t>
            </a:r>
          </a:p>
          <a:p>
            <a:pPr lvl="4"/>
            <a:r>
              <a:rPr lang="en-US" dirty="0"/>
              <a:t>Making an LLM function differently based on instructions.</a:t>
            </a:r>
          </a:p>
          <a:p>
            <a:pPr lvl="4"/>
            <a:endParaRPr lang="en-US" dirty="0"/>
          </a:p>
        </p:txBody>
      </p:sp>
      <p:sp>
        <p:nvSpPr>
          <p:cNvPr id="11" name="body1">
            <a:extLst>
              <a:ext uri="{FF2B5EF4-FFF2-40B4-BE49-F238E27FC236}">
                <a16:creationId xmlns:a16="http://schemas.microsoft.com/office/drawing/2014/main" id="{40402876-8FDA-DBEB-CC49-20842A373695}"/>
              </a:ext>
            </a:extLst>
          </p:cNvPr>
          <p:cNvSpPr txBox="1">
            <a:spLocks/>
          </p:cNvSpPr>
          <p:nvPr/>
        </p:nvSpPr>
        <p:spPr>
          <a:xfrm>
            <a:off x="5979397" y="4669521"/>
            <a:ext cx="3276442" cy="1404787"/>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PEFT</a:t>
            </a:r>
          </a:p>
          <a:p>
            <a:pPr lvl="4"/>
            <a:r>
              <a:rPr lang="en-US" dirty="0"/>
              <a:t>Parameter-Efficient Fine-Tuning: Techniques to fine-tune models with minimal changes to their parameters.</a:t>
            </a:r>
          </a:p>
        </p:txBody>
      </p:sp>
      <p:sp>
        <p:nvSpPr>
          <p:cNvPr id="12" name="body1">
            <a:extLst>
              <a:ext uri="{FF2B5EF4-FFF2-40B4-BE49-F238E27FC236}">
                <a16:creationId xmlns:a16="http://schemas.microsoft.com/office/drawing/2014/main" id="{9ADBC7EE-7D04-0B2B-7A1F-9D4FB7EF2588}"/>
              </a:ext>
            </a:extLst>
          </p:cNvPr>
          <p:cNvSpPr txBox="1">
            <a:spLocks/>
          </p:cNvSpPr>
          <p:nvPr/>
        </p:nvSpPr>
        <p:spPr>
          <a:xfrm>
            <a:off x="9192043" y="1222528"/>
            <a:ext cx="3276442" cy="1706742"/>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RAG</a:t>
            </a:r>
          </a:p>
          <a:p>
            <a:pPr lvl="4"/>
            <a:r>
              <a:rPr lang="en-US" dirty="0"/>
              <a:t>Retrieval-Augmented Generation: Enhancing model outputs by incorporating external information retrieved during the generation </a:t>
            </a:r>
            <a:r>
              <a:rPr lang="en-US" dirty="0" err="1"/>
              <a:t>proces</a:t>
            </a:r>
            <a:endParaRPr lang="en-US" dirty="0"/>
          </a:p>
        </p:txBody>
      </p:sp>
      <p:sp>
        <p:nvSpPr>
          <p:cNvPr id="13" name="body1">
            <a:extLst>
              <a:ext uri="{FF2B5EF4-FFF2-40B4-BE49-F238E27FC236}">
                <a16:creationId xmlns:a16="http://schemas.microsoft.com/office/drawing/2014/main" id="{468CC012-B7D6-F0D1-2165-31D04D737836}"/>
              </a:ext>
            </a:extLst>
          </p:cNvPr>
          <p:cNvSpPr txBox="1">
            <a:spLocks/>
          </p:cNvSpPr>
          <p:nvPr/>
        </p:nvSpPr>
        <p:spPr>
          <a:xfrm>
            <a:off x="9192043" y="2996472"/>
            <a:ext cx="3013210" cy="1706742"/>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Full Fine-Tuning</a:t>
            </a:r>
          </a:p>
          <a:p>
            <a:pPr lvl="4"/>
            <a:r>
              <a:rPr lang="en-US" dirty="0"/>
              <a:t>Adjusting all the model's parameters on a specific dataset to maximize performance for particular tasks.</a:t>
            </a:r>
          </a:p>
        </p:txBody>
      </p:sp>
    </p:spTree>
    <p:extLst>
      <p:ext uri="{BB962C8B-B14F-4D97-AF65-F5344CB8AC3E}">
        <p14:creationId xmlns:p14="http://schemas.microsoft.com/office/powerpoint/2010/main" val="3334926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Section 4</a:t>
            </a:r>
          </a:p>
          <a:p>
            <a:pPr lvl="1"/>
            <a:endParaRPr lang="en-US" dirty="0"/>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pPr algn="ctr"/>
            <a:r>
              <a:rPr lang="en-US"/>
              <a:t>Types of LLMs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GPT Family</a:t>
            </a:r>
          </a:p>
        </p:txBody>
      </p:sp>
      <p:sp>
        <p:nvSpPr>
          <p:cNvPr id="25" name="body1"/>
          <p:cNvSpPr>
            <a:spLocks noGrp="1"/>
          </p:cNvSpPr>
          <p:nvPr>
            <p:ph sz="quarter" idx="10"/>
          </p:nvPr>
        </p:nvSpPr>
        <p:spPr>
          <a:xfrm>
            <a:off x="792480" y="447786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Generative Pre-trained Transformers</a:t>
            </a:r>
          </a:p>
          <a:p>
            <a:pPr lvl="4"/>
            <a:r>
              <a:rPr lang="en-US" dirty="0"/>
              <a:t>The GPT family, developed by OpenAI, includes several versions like GPT, GPT2, GPT3, GPT3.5, and GPT4, trained on vast datasets and costing millions to develop.</a:t>
            </a:r>
          </a:p>
        </p:txBody>
      </p:sp>
      <p:pic>
        <p:nvPicPr>
          <p:cNvPr id="9" name="object 22">
            <a:extLst>
              <a:ext uri="{FF2B5EF4-FFF2-40B4-BE49-F238E27FC236}">
                <a16:creationId xmlns:a16="http://schemas.microsoft.com/office/drawing/2014/main" id="{1D0577ED-A778-729C-ED85-1EEE76904345}"/>
              </a:ext>
            </a:extLst>
          </p:cNvPr>
          <p:cNvPicPr/>
          <p:nvPr/>
        </p:nvPicPr>
        <p:blipFill rotWithShape="1">
          <a:blip r:embed="rId4" cstate="print"/>
          <a:srcRect t="13322" b="2726"/>
          <a:stretch/>
        </p:blipFill>
        <p:spPr>
          <a:xfrm>
            <a:off x="206827" y="909716"/>
            <a:ext cx="4662307" cy="3765767"/>
          </a:xfrm>
          <a:prstGeom prst="rect">
            <a:avLst/>
          </a:prstGeom>
        </p:spPr>
      </p:pic>
      <p:pic>
        <p:nvPicPr>
          <p:cNvPr id="16386" name="Picture 2" descr="Comprehensive Overview of GPT, LLaMA, and PaLM Large Language Model Families">
            <a:extLst>
              <a:ext uri="{FF2B5EF4-FFF2-40B4-BE49-F238E27FC236}">
                <a16:creationId xmlns:a16="http://schemas.microsoft.com/office/drawing/2014/main" id="{8718067E-DFA7-2DDB-17CA-BFEEF3822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4787" y="2381692"/>
            <a:ext cx="6249866" cy="2874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GPT Family</a:t>
            </a:r>
          </a:p>
        </p:txBody>
      </p:sp>
      <p:sp>
        <p:nvSpPr>
          <p:cNvPr id="25" name="body1"/>
          <p:cNvSpPr>
            <a:spLocks noGrp="1"/>
          </p:cNvSpPr>
          <p:nvPr>
            <p:ph sz="quarter" idx="10"/>
          </p:nvPr>
        </p:nvSpPr>
        <p:spPr>
          <a:xfrm>
            <a:off x="792480" y="447786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Generative Pre-trained Transformers</a:t>
            </a:r>
          </a:p>
          <a:p>
            <a:pPr lvl="4"/>
            <a:r>
              <a:rPr lang="en-US" dirty="0"/>
              <a:t>The models are trained with more than 400 billion words extracted from the web, books, articles, and other sources.</a:t>
            </a:r>
          </a:p>
        </p:txBody>
      </p:sp>
      <p:pic>
        <p:nvPicPr>
          <p:cNvPr id="34" name="Imagen 33">
            <a:extLst>
              <a:ext uri="{FF2B5EF4-FFF2-40B4-BE49-F238E27FC236}">
                <a16:creationId xmlns:a16="http://schemas.microsoft.com/office/drawing/2014/main" id="{83EAFFC0-07DC-1F0D-A3EF-5D6D65101560}"/>
              </a:ext>
            </a:extLst>
          </p:cNvPr>
          <p:cNvPicPr>
            <a:picLocks noChangeAspect="1"/>
          </p:cNvPicPr>
          <p:nvPr/>
        </p:nvPicPr>
        <p:blipFill>
          <a:blip r:embed="rId4"/>
          <a:stretch>
            <a:fillRect/>
          </a:stretch>
        </p:blipFill>
        <p:spPr>
          <a:xfrm>
            <a:off x="7171661" y="1828294"/>
            <a:ext cx="4575712" cy="3755832"/>
          </a:xfrm>
          <a:prstGeom prst="rect">
            <a:avLst/>
          </a:prstGeom>
        </p:spPr>
      </p:pic>
      <p:sp>
        <p:nvSpPr>
          <p:cNvPr id="47" name="object 48">
            <a:extLst>
              <a:ext uri="{FF2B5EF4-FFF2-40B4-BE49-F238E27FC236}">
                <a16:creationId xmlns:a16="http://schemas.microsoft.com/office/drawing/2014/main" id="{F9F5DABC-3851-BB63-6E3C-0682A805A77F}"/>
              </a:ext>
            </a:extLst>
          </p:cNvPr>
          <p:cNvSpPr/>
          <p:nvPr/>
        </p:nvSpPr>
        <p:spPr>
          <a:xfrm>
            <a:off x="381000" y="1511813"/>
            <a:ext cx="2663190" cy="1624965"/>
          </a:xfrm>
          <a:custGeom>
            <a:avLst/>
            <a:gdLst/>
            <a:ahLst/>
            <a:cxnLst/>
            <a:rect l="l" t="t" r="r" b="b"/>
            <a:pathLst>
              <a:path w="2663190" h="1624964">
                <a:moveTo>
                  <a:pt x="2392426" y="0"/>
                </a:moveTo>
                <a:lnTo>
                  <a:pt x="270764" y="0"/>
                </a:lnTo>
                <a:lnTo>
                  <a:pt x="222092" y="4362"/>
                </a:lnTo>
                <a:lnTo>
                  <a:pt x="176284" y="16939"/>
                </a:lnTo>
                <a:lnTo>
                  <a:pt x="134102" y="36966"/>
                </a:lnTo>
                <a:lnTo>
                  <a:pt x="96312" y="63679"/>
                </a:lnTo>
                <a:lnTo>
                  <a:pt x="63679" y="96312"/>
                </a:lnTo>
                <a:lnTo>
                  <a:pt x="36966" y="134102"/>
                </a:lnTo>
                <a:lnTo>
                  <a:pt x="16939" y="176284"/>
                </a:lnTo>
                <a:lnTo>
                  <a:pt x="4362" y="222092"/>
                </a:lnTo>
                <a:lnTo>
                  <a:pt x="0" y="270763"/>
                </a:lnTo>
                <a:lnTo>
                  <a:pt x="0" y="1353807"/>
                </a:lnTo>
                <a:lnTo>
                  <a:pt x="4362" y="1402478"/>
                </a:lnTo>
                <a:lnTo>
                  <a:pt x="16939" y="1448288"/>
                </a:lnTo>
                <a:lnTo>
                  <a:pt x="36966" y="1490472"/>
                </a:lnTo>
                <a:lnTo>
                  <a:pt x="63679" y="1528263"/>
                </a:lnTo>
                <a:lnTo>
                  <a:pt x="96312" y="1560899"/>
                </a:lnTo>
                <a:lnTo>
                  <a:pt x="134102" y="1587614"/>
                </a:lnTo>
                <a:lnTo>
                  <a:pt x="176284" y="1607643"/>
                </a:lnTo>
                <a:lnTo>
                  <a:pt x="222092" y="1620221"/>
                </a:lnTo>
                <a:lnTo>
                  <a:pt x="270764" y="1624583"/>
                </a:lnTo>
                <a:lnTo>
                  <a:pt x="2392426" y="1624583"/>
                </a:lnTo>
                <a:lnTo>
                  <a:pt x="2441097" y="1620221"/>
                </a:lnTo>
                <a:lnTo>
                  <a:pt x="2486905" y="1607643"/>
                </a:lnTo>
                <a:lnTo>
                  <a:pt x="2529087" y="1587614"/>
                </a:lnTo>
                <a:lnTo>
                  <a:pt x="2566877" y="1560899"/>
                </a:lnTo>
                <a:lnTo>
                  <a:pt x="2599510" y="1528263"/>
                </a:lnTo>
                <a:lnTo>
                  <a:pt x="2626223" y="1490471"/>
                </a:lnTo>
                <a:lnTo>
                  <a:pt x="2646250" y="1448288"/>
                </a:lnTo>
                <a:lnTo>
                  <a:pt x="2658827" y="1402478"/>
                </a:lnTo>
                <a:lnTo>
                  <a:pt x="2663190" y="1353807"/>
                </a:lnTo>
                <a:lnTo>
                  <a:pt x="2663190" y="270763"/>
                </a:lnTo>
                <a:lnTo>
                  <a:pt x="2658827" y="222092"/>
                </a:lnTo>
                <a:lnTo>
                  <a:pt x="2646250" y="176284"/>
                </a:lnTo>
                <a:lnTo>
                  <a:pt x="2626223" y="134102"/>
                </a:lnTo>
                <a:lnTo>
                  <a:pt x="2599510" y="96312"/>
                </a:lnTo>
                <a:lnTo>
                  <a:pt x="2566877" y="63679"/>
                </a:lnTo>
                <a:lnTo>
                  <a:pt x="2529087" y="36966"/>
                </a:lnTo>
                <a:lnTo>
                  <a:pt x="2486905" y="16939"/>
                </a:lnTo>
                <a:lnTo>
                  <a:pt x="2441097" y="4362"/>
                </a:lnTo>
                <a:lnTo>
                  <a:pt x="2392426" y="0"/>
                </a:lnTo>
                <a:close/>
              </a:path>
            </a:pathLst>
          </a:custGeom>
          <a:solidFill>
            <a:srgbClr val="F9C090"/>
          </a:solidFill>
        </p:spPr>
        <p:txBody>
          <a:bodyPr wrap="square" lIns="0" tIns="0" rIns="0" bIns="0" rtlCol="0" anchor="ctr"/>
          <a:lstStyle/>
          <a:p>
            <a:pPr algn="ctr"/>
            <a:r>
              <a:rPr lang="en-US" b="1" dirty="0"/>
              <a:t>The Generative Pre-trained Transformers (GPT) models are a family of models developed by OpenAI.</a:t>
            </a:r>
            <a:endParaRPr b="1" dirty="0"/>
          </a:p>
        </p:txBody>
      </p:sp>
      <p:sp>
        <p:nvSpPr>
          <p:cNvPr id="48" name="object 56">
            <a:extLst>
              <a:ext uri="{FF2B5EF4-FFF2-40B4-BE49-F238E27FC236}">
                <a16:creationId xmlns:a16="http://schemas.microsoft.com/office/drawing/2014/main" id="{CE71F3DC-0919-A76D-E4EC-2B0006D05E21}"/>
              </a:ext>
            </a:extLst>
          </p:cNvPr>
          <p:cNvSpPr/>
          <p:nvPr/>
        </p:nvSpPr>
        <p:spPr>
          <a:xfrm>
            <a:off x="4219353" y="1694057"/>
            <a:ext cx="2177415" cy="1260475"/>
          </a:xfrm>
          <a:custGeom>
            <a:avLst/>
            <a:gdLst/>
            <a:ahLst/>
            <a:cxnLst/>
            <a:rect l="l" t="t" r="r" b="b"/>
            <a:pathLst>
              <a:path w="2177415" h="1260475">
                <a:moveTo>
                  <a:pt x="0" y="210058"/>
                </a:moveTo>
                <a:lnTo>
                  <a:pt x="5547" y="161892"/>
                </a:lnTo>
                <a:lnTo>
                  <a:pt x="21350" y="117678"/>
                </a:lnTo>
                <a:lnTo>
                  <a:pt x="46146" y="78676"/>
                </a:lnTo>
                <a:lnTo>
                  <a:pt x="78676" y="46146"/>
                </a:lnTo>
                <a:lnTo>
                  <a:pt x="117678" y="21350"/>
                </a:lnTo>
                <a:lnTo>
                  <a:pt x="161892" y="5547"/>
                </a:lnTo>
                <a:lnTo>
                  <a:pt x="210058" y="0"/>
                </a:lnTo>
                <a:lnTo>
                  <a:pt x="1966976" y="0"/>
                </a:lnTo>
                <a:lnTo>
                  <a:pt x="2015141" y="5547"/>
                </a:lnTo>
                <a:lnTo>
                  <a:pt x="2059355" y="21350"/>
                </a:lnTo>
                <a:lnTo>
                  <a:pt x="2098357" y="46146"/>
                </a:lnTo>
                <a:lnTo>
                  <a:pt x="2130887" y="78676"/>
                </a:lnTo>
                <a:lnTo>
                  <a:pt x="2155683" y="117678"/>
                </a:lnTo>
                <a:lnTo>
                  <a:pt x="2171486" y="161892"/>
                </a:lnTo>
                <a:lnTo>
                  <a:pt x="2177034" y="210058"/>
                </a:lnTo>
                <a:lnTo>
                  <a:pt x="2177034" y="1050290"/>
                </a:lnTo>
                <a:lnTo>
                  <a:pt x="2171486" y="1098451"/>
                </a:lnTo>
                <a:lnTo>
                  <a:pt x="2155683" y="1142663"/>
                </a:lnTo>
                <a:lnTo>
                  <a:pt x="2130887" y="1181666"/>
                </a:lnTo>
                <a:lnTo>
                  <a:pt x="2098357" y="1214197"/>
                </a:lnTo>
                <a:lnTo>
                  <a:pt x="2059355" y="1238995"/>
                </a:lnTo>
                <a:lnTo>
                  <a:pt x="2015141" y="1254799"/>
                </a:lnTo>
                <a:lnTo>
                  <a:pt x="1966976" y="1260348"/>
                </a:lnTo>
                <a:lnTo>
                  <a:pt x="210058" y="1260348"/>
                </a:lnTo>
                <a:lnTo>
                  <a:pt x="161892" y="1254799"/>
                </a:lnTo>
                <a:lnTo>
                  <a:pt x="117678" y="1238995"/>
                </a:lnTo>
                <a:lnTo>
                  <a:pt x="78676" y="1214197"/>
                </a:lnTo>
                <a:lnTo>
                  <a:pt x="46146" y="1181666"/>
                </a:lnTo>
                <a:lnTo>
                  <a:pt x="21350" y="1142663"/>
                </a:lnTo>
                <a:lnTo>
                  <a:pt x="5547" y="1098451"/>
                </a:lnTo>
                <a:lnTo>
                  <a:pt x="0" y="1050290"/>
                </a:lnTo>
                <a:lnTo>
                  <a:pt x="0" y="210058"/>
                </a:lnTo>
                <a:close/>
              </a:path>
            </a:pathLst>
          </a:custGeom>
          <a:ln w="38099">
            <a:solidFill>
              <a:srgbClr val="F9C090"/>
            </a:solidFill>
          </a:ln>
        </p:spPr>
        <p:txBody>
          <a:bodyPr wrap="square" lIns="0" tIns="0" rIns="0" bIns="0" rtlCol="0" anchor="ctr"/>
          <a:lstStyle/>
          <a:p>
            <a:pPr algn="ctr"/>
            <a:r>
              <a:rPr lang="en-US" dirty="0">
                <a:solidFill>
                  <a:schemeClr val="bg1"/>
                </a:solidFill>
              </a:rPr>
              <a:t>There are several versions, including GPT, GPT2, GPT3, GPT3.5, and GPT4</a:t>
            </a:r>
            <a:endParaRPr lang="es-CO" dirty="0"/>
          </a:p>
        </p:txBody>
      </p:sp>
      <p:sp>
        <p:nvSpPr>
          <p:cNvPr id="49" name="CuadroTexto 48">
            <a:extLst>
              <a:ext uri="{FF2B5EF4-FFF2-40B4-BE49-F238E27FC236}">
                <a16:creationId xmlns:a16="http://schemas.microsoft.com/office/drawing/2014/main" id="{6157D4FE-BE2B-CEF5-32FB-C9BDBF99EEAF}"/>
              </a:ext>
            </a:extLst>
          </p:cNvPr>
          <p:cNvSpPr txBox="1"/>
          <p:nvPr/>
        </p:nvSpPr>
        <p:spPr>
          <a:xfrm>
            <a:off x="3908790" y="3759307"/>
            <a:ext cx="3423004" cy="1200329"/>
          </a:xfrm>
          <a:prstGeom prst="rect">
            <a:avLst/>
          </a:prstGeom>
          <a:noFill/>
        </p:spPr>
        <p:txBody>
          <a:bodyPr wrap="square" rtlCol="0">
            <a:spAutoFit/>
          </a:bodyPr>
          <a:lstStyle/>
          <a:p>
            <a:r>
              <a:rPr lang="en-US" dirty="0">
                <a:solidFill>
                  <a:schemeClr val="bg1"/>
                </a:solidFill>
              </a:rPr>
              <a:t>The development of these models cost around 5 million dollars.</a:t>
            </a:r>
          </a:p>
          <a:p>
            <a:endParaRPr lang="en-US" dirty="0"/>
          </a:p>
        </p:txBody>
      </p:sp>
      <p:pic>
        <p:nvPicPr>
          <p:cNvPr id="50" name="object 53">
            <a:extLst>
              <a:ext uri="{FF2B5EF4-FFF2-40B4-BE49-F238E27FC236}">
                <a16:creationId xmlns:a16="http://schemas.microsoft.com/office/drawing/2014/main" id="{1E45EAD8-E997-7BC7-B445-4AE9E4E7D721}"/>
              </a:ext>
            </a:extLst>
          </p:cNvPr>
          <p:cNvPicPr/>
          <p:nvPr/>
        </p:nvPicPr>
        <p:blipFill>
          <a:blip r:embed="rId5" cstate="print"/>
          <a:stretch>
            <a:fillRect/>
          </a:stretch>
        </p:blipFill>
        <p:spPr>
          <a:xfrm>
            <a:off x="5730310" y="5624580"/>
            <a:ext cx="457199" cy="457199"/>
          </a:xfrm>
          <a:prstGeom prst="rect">
            <a:avLst/>
          </a:prstGeom>
        </p:spPr>
      </p:pic>
      <p:pic>
        <p:nvPicPr>
          <p:cNvPr id="51" name="object 54">
            <a:extLst>
              <a:ext uri="{FF2B5EF4-FFF2-40B4-BE49-F238E27FC236}">
                <a16:creationId xmlns:a16="http://schemas.microsoft.com/office/drawing/2014/main" id="{CBBA847B-BBEB-FD03-DA01-62E93A3588E6}"/>
              </a:ext>
            </a:extLst>
          </p:cNvPr>
          <p:cNvPicPr/>
          <p:nvPr/>
        </p:nvPicPr>
        <p:blipFill>
          <a:blip r:embed="rId6" cstate="print"/>
          <a:stretch>
            <a:fillRect/>
          </a:stretch>
        </p:blipFill>
        <p:spPr>
          <a:xfrm>
            <a:off x="5114613" y="5624580"/>
            <a:ext cx="457199" cy="457199"/>
          </a:xfrm>
          <a:prstGeom prst="rect">
            <a:avLst/>
          </a:prstGeom>
        </p:spPr>
      </p:pic>
      <p:pic>
        <p:nvPicPr>
          <p:cNvPr id="52" name="object 55">
            <a:extLst>
              <a:ext uri="{FF2B5EF4-FFF2-40B4-BE49-F238E27FC236}">
                <a16:creationId xmlns:a16="http://schemas.microsoft.com/office/drawing/2014/main" id="{5AD971EB-D9E2-3247-D290-A65F7974B5AD}"/>
              </a:ext>
            </a:extLst>
          </p:cNvPr>
          <p:cNvPicPr/>
          <p:nvPr/>
        </p:nvPicPr>
        <p:blipFill>
          <a:blip r:embed="rId7" cstate="print"/>
          <a:stretch>
            <a:fillRect/>
          </a:stretch>
        </p:blipFill>
        <p:spPr>
          <a:xfrm>
            <a:off x="4498917" y="5624580"/>
            <a:ext cx="457199" cy="457199"/>
          </a:xfrm>
          <a:prstGeom prst="rect">
            <a:avLst/>
          </a:prstGeom>
        </p:spPr>
      </p:pic>
      <p:pic>
        <p:nvPicPr>
          <p:cNvPr id="53" name="object 51">
            <a:extLst>
              <a:ext uri="{FF2B5EF4-FFF2-40B4-BE49-F238E27FC236}">
                <a16:creationId xmlns:a16="http://schemas.microsoft.com/office/drawing/2014/main" id="{3CCEEC57-4842-0B51-9608-44B917010FA0}"/>
              </a:ext>
            </a:extLst>
          </p:cNvPr>
          <p:cNvPicPr/>
          <p:nvPr/>
        </p:nvPicPr>
        <p:blipFill>
          <a:blip r:embed="rId8" cstate="print"/>
          <a:stretch>
            <a:fillRect/>
          </a:stretch>
        </p:blipFill>
        <p:spPr>
          <a:xfrm>
            <a:off x="3513759" y="3980315"/>
            <a:ext cx="457199" cy="457199"/>
          </a:xfrm>
          <a:prstGeom prst="rect">
            <a:avLst/>
          </a:prstGeom>
        </p:spPr>
      </p:pic>
      <p:sp>
        <p:nvSpPr>
          <p:cNvPr id="55" name="object 60">
            <a:extLst>
              <a:ext uri="{FF2B5EF4-FFF2-40B4-BE49-F238E27FC236}">
                <a16:creationId xmlns:a16="http://schemas.microsoft.com/office/drawing/2014/main" id="{7161CE94-01AB-7C13-78C5-0B468B21DC46}"/>
              </a:ext>
            </a:extLst>
          </p:cNvPr>
          <p:cNvSpPr/>
          <p:nvPr/>
        </p:nvSpPr>
        <p:spPr>
          <a:xfrm>
            <a:off x="444540" y="3003049"/>
            <a:ext cx="251460" cy="2411730"/>
          </a:xfrm>
          <a:custGeom>
            <a:avLst/>
            <a:gdLst/>
            <a:ahLst/>
            <a:cxnLst/>
            <a:rect l="l" t="t" r="r" b="b"/>
            <a:pathLst>
              <a:path w="251459" h="2411729">
                <a:moveTo>
                  <a:pt x="251307" y="2411450"/>
                </a:moveTo>
                <a:lnTo>
                  <a:pt x="0" y="2411450"/>
                </a:lnTo>
                <a:lnTo>
                  <a:pt x="0" y="0"/>
                </a:lnTo>
              </a:path>
            </a:pathLst>
          </a:custGeom>
          <a:ln w="38100">
            <a:solidFill>
              <a:srgbClr val="F9C090"/>
            </a:solidFill>
          </a:ln>
        </p:spPr>
        <p:txBody>
          <a:bodyPr wrap="square" lIns="0" tIns="0" rIns="0" bIns="0" rtlCol="0"/>
          <a:lstStyle/>
          <a:p>
            <a:endParaRPr dirty="0"/>
          </a:p>
        </p:txBody>
      </p:sp>
      <p:sp>
        <p:nvSpPr>
          <p:cNvPr id="56" name="object 61">
            <a:extLst>
              <a:ext uri="{FF2B5EF4-FFF2-40B4-BE49-F238E27FC236}">
                <a16:creationId xmlns:a16="http://schemas.microsoft.com/office/drawing/2014/main" id="{83F42E93-3CCA-44B1-752F-0CC55A4B68D1}"/>
              </a:ext>
            </a:extLst>
          </p:cNvPr>
          <p:cNvSpPr/>
          <p:nvPr/>
        </p:nvSpPr>
        <p:spPr>
          <a:xfrm>
            <a:off x="678180" y="5357629"/>
            <a:ext cx="114300" cy="114300"/>
          </a:xfrm>
          <a:custGeom>
            <a:avLst/>
            <a:gdLst/>
            <a:ahLst/>
            <a:cxnLst/>
            <a:rect l="l" t="t" r="r" b="b"/>
            <a:pathLst>
              <a:path w="114300" h="114300">
                <a:moveTo>
                  <a:pt x="0" y="0"/>
                </a:moveTo>
                <a:lnTo>
                  <a:pt x="0" y="114299"/>
                </a:lnTo>
                <a:lnTo>
                  <a:pt x="114300" y="57149"/>
                </a:lnTo>
                <a:lnTo>
                  <a:pt x="0" y="0"/>
                </a:lnTo>
                <a:close/>
              </a:path>
            </a:pathLst>
          </a:custGeom>
          <a:solidFill>
            <a:srgbClr val="F9C090"/>
          </a:solidFill>
        </p:spPr>
        <p:txBody>
          <a:bodyPr wrap="square" lIns="0" tIns="0" rIns="0" bIns="0" rtlCol="0"/>
          <a:lstStyle/>
          <a:p>
            <a:endParaRPr/>
          </a:p>
        </p:txBody>
      </p:sp>
    </p:spTree>
    <p:extLst>
      <p:ext uri="{BB962C8B-B14F-4D97-AF65-F5344CB8AC3E}">
        <p14:creationId xmlns:p14="http://schemas.microsoft.com/office/powerpoint/2010/main" val="2869474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LLaMa, Alpaca, and Vicuna</a:t>
            </a:r>
          </a:p>
        </p:txBody>
      </p:sp>
      <p:grpSp>
        <p:nvGrpSpPr>
          <p:cNvPr id="9" name="object 6">
            <a:extLst>
              <a:ext uri="{FF2B5EF4-FFF2-40B4-BE49-F238E27FC236}">
                <a16:creationId xmlns:a16="http://schemas.microsoft.com/office/drawing/2014/main" id="{AC3E658B-2607-2B1E-3879-30F43070440E}"/>
              </a:ext>
            </a:extLst>
          </p:cNvPr>
          <p:cNvGrpSpPr/>
          <p:nvPr/>
        </p:nvGrpSpPr>
        <p:grpSpPr>
          <a:xfrm>
            <a:off x="286511" y="711708"/>
            <a:ext cx="5504815" cy="5108575"/>
            <a:chOff x="286511" y="711708"/>
            <a:chExt cx="5504815" cy="5108575"/>
          </a:xfrm>
        </p:grpSpPr>
        <p:pic>
          <p:nvPicPr>
            <p:cNvPr id="10" name="object 7">
              <a:extLst>
                <a:ext uri="{FF2B5EF4-FFF2-40B4-BE49-F238E27FC236}">
                  <a16:creationId xmlns:a16="http://schemas.microsoft.com/office/drawing/2014/main" id="{7DD6FAC8-AD75-9E2D-3DC1-C242F111CDDC}"/>
                </a:ext>
              </a:extLst>
            </p:cNvPr>
            <p:cNvPicPr/>
            <p:nvPr/>
          </p:nvPicPr>
          <p:blipFill>
            <a:blip r:embed="rId4" cstate="print"/>
            <a:stretch>
              <a:fillRect/>
            </a:stretch>
          </p:blipFill>
          <p:spPr>
            <a:xfrm>
              <a:off x="5202936" y="711708"/>
              <a:ext cx="588263" cy="680465"/>
            </a:xfrm>
            <a:prstGeom prst="rect">
              <a:avLst/>
            </a:prstGeom>
          </p:spPr>
        </p:pic>
        <p:sp>
          <p:nvSpPr>
            <p:cNvPr id="11" name="object 8">
              <a:extLst>
                <a:ext uri="{FF2B5EF4-FFF2-40B4-BE49-F238E27FC236}">
                  <a16:creationId xmlns:a16="http://schemas.microsoft.com/office/drawing/2014/main" id="{57778786-BA9D-C547-340C-0D883DBDB9AC}"/>
                </a:ext>
              </a:extLst>
            </p:cNvPr>
            <p:cNvSpPr/>
            <p:nvPr/>
          </p:nvSpPr>
          <p:spPr>
            <a:xfrm>
              <a:off x="286511" y="1427982"/>
              <a:ext cx="3599815" cy="4392295"/>
            </a:xfrm>
            <a:custGeom>
              <a:avLst/>
              <a:gdLst/>
              <a:ahLst/>
              <a:cxnLst/>
              <a:rect l="l" t="t" r="r" b="b"/>
              <a:pathLst>
                <a:path w="3599815" h="4392295">
                  <a:moveTo>
                    <a:pt x="3409619" y="0"/>
                  </a:moveTo>
                  <a:lnTo>
                    <a:pt x="190068" y="0"/>
                  </a:lnTo>
                  <a:lnTo>
                    <a:pt x="146485" y="5020"/>
                  </a:lnTo>
                  <a:lnTo>
                    <a:pt x="106478" y="19319"/>
                  </a:lnTo>
                  <a:lnTo>
                    <a:pt x="71187" y="41757"/>
                  </a:lnTo>
                  <a:lnTo>
                    <a:pt x="41753" y="71192"/>
                  </a:lnTo>
                  <a:lnTo>
                    <a:pt x="19317" y="106483"/>
                  </a:lnTo>
                  <a:lnTo>
                    <a:pt x="5019" y="146489"/>
                  </a:lnTo>
                  <a:lnTo>
                    <a:pt x="0" y="190068"/>
                  </a:lnTo>
                  <a:lnTo>
                    <a:pt x="0" y="4202112"/>
                  </a:lnTo>
                  <a:lnTo>
                    <a:pt x="5019" y="4245690"/>
                  </a:lnTo>
                  <a:lnTo>
                    <a:pt x="19317" y="4285694"/>
                  </a:lnTo>
                  <a:lnTo>
                    <a:pt x="41753" y="4320982"/>
                  </a:lnTo>
                  <a:lnTo>
                    <a:pt x="71187" y="4350415"/>
                  </a:lnTo>
                  <a:lnTo>
                    <a:pt x="106478" y="4372850"/>
                  </a:lnTo>
                  <a:lnTo>
                    <a:pt x="146485" y="4387148"/>
                  </a:lnTo>
                  <a:lnTo>
                    <a:pt x="190068" y="4392168"/>
                  </a:lnTo>
                  <a:lnTo>
                    <a:pt x="3409619" y="4392168"/>
                  </a:lnTo>
                  <a:lnTo>
                    <a:pt x="3453202" y="4387148"/>
                  </a:lnTo>
                  <a:lnTo>
                    <a:pt x="3493209" y="4372850"/>
                  </a:lnTo>
                  <a:lnTo>
                    <a:pt x="3528500" y="4350415"/>
                  </a:lnTo>
                  <a:lnTo>
                    <a:pt x="3557934" y="4320982"/>
                  </a:lnTo>
                  <a:lnTo>
                    <a:pt x="3580370" y="4285694"/>
                  </a:lnTo>
                  <a:lnTo>
                    <a:pt x="3594668" y="4245690"/>
                  </a:lnTo>
                  <a:lnTo>
                    <a:pt x="3599688" y="4202112"/>
                  </a:lnTo>
                  <a:lnTo>
                    <a:pt x="3599688" y="190068"/>
                  </a:lnTo>
                  <a:lnTo>
                    <a:pt x="3594668" y="146489"/>
                  </a:lnTo>
                  <a:lnTo>
                    <a:pt x="3580370" y="106483"/>
                  </a:lnTo>
                  <a:lnTo>
                    <a:pt x="3557934" y="71192"/>
                  </a:lnTo>
                  <a:lnTo>
                    <a:pt x="3528500" y="41757"/>
                  </a:lnTo>
                  <a:lnTo>
                    <a:pt x="3493209" y="19319"/>
                  </a:lnTo>
                  <a:lnTo>
                    <a:pt x="3453202" y="5020"/>
                  </a:lnTo>
                  <a:lnTo>
                    <a:pt x="3409619" y="0"/>
                  </a:lnTo>
                  <a:close/>
                </a:path>
              </a:pathLst>
            </a:custGeom>
            <a:solidFill>
              <a:srgbClr val="FBD4B5"/>
            </a:solidFill>
          </p:spPr>
          <p:txBody>
            <a:bodyPr wrap="square" lIns="0" tIns="0" rIns="0" bIns="0" rtlCol="0"/>
            <a:lstStyle/>
            <a:p>
              <a:endParaRPr>
                <a:solidFill>
                  <a:schemeClr val="bg1"/>
                </a:solidFill>
              </a:endParaRPr>
            </a:p>
          </p:txBody>
        </p:sp>
      </p:grpSp>
      <p:sp>
        <p:nvSpPr>
          <p:cNvPr id="12" name="object 27">
            <a:extLst>
              <a:ext uri="{FF2B5EF4-FFF2-40B4-BE49-F238E27FC236}">
                <a16:creationId xmlns:a16="http://schemas.microsoft.com/office/drawing/2014/main" id="{A8D7C38B-44FE-1B71-060B-DD8893D9EA98}"/>
              </a:ext>
            </a:extLst>
          </p:cNvPr>
          <p:cNvSpPr txBox="1"/>
          <p:nvPr/>
        </p:nvSpPr>
        <p:spPr>
          <a:xfrm>
            <a:off x="488539" y="4134865"/>
            <a:ext cx="2898140" cy="899605"/>
          </a:xfrm>
          <a:prstGeom prst="rect">
            <a:avLst/>
          </a:prstGeom>
        </p:spPr>
        <p:txBody>
          <a:bodyPr vert="horz" wrap="square" lIns="0" tIns="12065" rIns="0" bIns="0" rtlCol="0">
            <a:spAutoFit/>
          </a:bodyPr>
          <a:lstStyle/>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Created by Meta.</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is open-source.</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Versions with 7, 13, 33, and 65 billion parameters.</a:t>
            </a:r>
            <a:endParaRPr sz="1400" dirty="0">
              <a:solidFill>
                <a:schemeClr val="bg1"/>
              </a:solidFill>
              <a:latin typeface="Arial MT"/>
              <a:cs typeface="Arial MT"/>
            </a:endParaRPr>
          </a:p>
        </p:txBody>
      </p:sp>
      <p:grpSp>
        <p:nvGrpSpPr>
          <p:cNvPr id="13" name="object 28">
            <a:extLst>
              <a:ext uri="{FF2B5EF4-FFF2-40B4-BE49-F238E27FC236}">
                <a16:creationId xmlns:a16="http://schemas.microsoft.com/office/drawing/2014/main" id="{4301E6D9-62D9-2F79-8DBE-CFD0CD0A34EC}"/>
              </a:ext>
            </a:extLst>
          </p:cNvPr>
          <p:cNvGrpSpPr/>
          <p:nvPr/>
        </p:nvGrpSpPr>
        <p:grpSpPr>
          <a:xfrm>
            <a:off x="905255" y="1718309"/>
            <a:ext cx="2362200" cy="2362200"/>
            <a:chOff x="905255" y="1718309"/>
            <a:chExt cx="2362200" cy="2362200"/>
          </a:xfrm>
        </p:grpSpPr>
        <p:pic>
          <p:nvPicPr>
            <p:cNvPr id="14" name="object 29">
              <a:extLst>
                <a:ext uri="{FF2B5EF4-FFF2-40B4-BE49-F238E27FC236}">
                  <a16:creationId xmlns:a16="http://schemas.microsoft.com/office/drawing/2014/main" id="{68792540-04E4-4648-25DF-C4C3DBF1D25B}"/>
                </a:ext>
              </a:extLst>
            </p:cNvPr>
            <p:cNvPicPr/>
            <p:nvPr/>
          </p:nvPicPr>
          <p:blipFill>
            <a:blip r:embed="rId5" cstate="print"/>
            <a:stretch>
              <a:fillRect/>
            </a:stretch>
          </p:blipFill>
          <p:spPr>
            <a:xfrm>
              <a:off x="905255" y="1718309"/>
              <a:ext cx="2362200" cy="2362200"/>
            </a:xfrm>
            <a:prstGeom prst="rect">
              <a:avLst/>
            </a:prstGeom>
          </p:spPr>
        </p:pic>
        <p:pic>
          <p:nvPicPr>
            <p:cNvPr id="15" name="object 30">
              <a:extLst>
                <a:ext uri="{FF2B5EF4-FFF2-40B4-BE49-F238E27FC236}">
                  <a16:creationId xmlns:a16="http://schemas.microsoft.com/office/drawing/2014/main" id="{3805611F-8759-AE15-C97F-189D7CA611F4}"/>
                </a:ext>
              </a:extLst>
            </p:cNvPr>
            <p:cNvPicPr/>
            <p:nvPr/>
          </p:nvPicPr>
          <p:blipFill>
            <a:blip r:embed="rId6" cstate="print"/>
            <a:stretch>
              <a:fillRect/>
            </a:stretch>
          </p:blipFill>
          <p:spPr>
            <a:xfrm>
              <a:off x="1096518" y="1909571"/>
              <a:ext cx="1979675" cy="1979675"/>
            </a:xfrm>
            <a:prstGeom prst="rect">
              <a:avLst/>
            </a:prstGeom>
          </p:spPr>
        </p:pic>
      </p:grpSp>
      <p:sp>
        <p:nvSpPr>
          <p:cNvPr id="16" name="object 31">
            <a:extLst>
              <a:ext uri="{FF2B5EF4-FFF2-40B4-BE49-F238E27FC236}">
                <a16:creationId xmlns:a16="http://schemas.microsoft.com/office/drawing/2014/main" id="{C741CAFE-6854-BF8E-3994-64B19C1C004B}"/>
              </a:ext>
            </a:extLst>
          </p:cNvPr>
          <p:cNvSpPr txBox="1"/>
          <p:nvPr/>
        </p:nvSpPr>
        <p:spPr>
          <a:xfrm>
            <a:off x="1766318" y="1474961"/>
            <a:ext cx="638810" cy="299720"/>
          </a:xfrm>
          <a:prstGeom prst="rect">
            <a:avLst/>
          </a:prstGeom>
        </p:spPr>
        <p:txBody>
          <a:bodyPr vert="horz" wrap="square" lIns="0" tIns="12700" rIns="0" bIns="0" rtlCol="0">
            <a:spAutoFit/>
          </a:bodyPr>
          <a:lstStyle/>
          <a:p>
            <a:pPr marL="12700">
              <a:lnSpc>
                <a:spcPct val="100000"/>
              </a:lnSpc>
              <a:spcBef>
                <a:spcPts val="100"/>
              </a:spcBef>
            </a:pPr>
            <a:r>
              <a:rPr sz="1800" b="1" spc="-170" dirty="0">
                <a:solidFill>
                  <a:schemeClr val="bg1"/>
                </a:solidFill>
                <a:latin typeface="Arial"/>
                <a:cs typeface="Arial"/>
              </a:rPr>
              <a:t>LLaMa</a:t>
            </a:r>
            <a:endParaRPr sz="1800">
              <a:solidFill>
                <a:schemeClr val="bg1"/>
              </a:solidFill>
              <a:latin typeface="Arial"/>
              <a:cs typeface="Arial"/>
            </a:endParaRPr>
          </a:p>
        </p:txBody>
      </p:sp>
      <p:sp>
        <p:nvSpPr>
          <p:cNvPr id="17" name="object 32">
            <a:extLst>
              <a:ext uri="{FF2B5EF4-FFF2-40B4-BE49-F238E27FC236}">
                <a16:creationId xmlns:a16="http://schemas.microsoft.com/office/drawing/2014/main" id="{F8D815DD-8054-0B15-3329-B70D10DCDDF9}"/>
              </a:ext>
            </a:extLst>
          </p:cNvPr>
          <p:cNvSpPr/>
          <p:nvPr/>
        </p:nvSpPr>
        <p:spPr>
          <a:xfrm>
            <a:off x="4296155" y="1427991"/>
            <a:ext cx="3599815" cy="4392295"/>
          </a:xfrm>
          <a:custGeom>
            <a:avLst/>
            <a:gdLst/>
            <a:ahLst/>
            <a:cxnLst/>
            <a:rect l="l" t="t" r="r" b="b"/>
            <a:pathLst>
              <a:path w="3599815" h="4392295">
                <a:moveTo>
                  <a:pt x="3396957" y="0"/>
                </a:moveTo>
                <a:lnTo>
                  <a:pt x="202730" y="0"/>
                </a:lnTo>
                <a:lnTo>
                  <a:pt x="156246" y="5354"/>
                </a:lnTo>
                <a:lnTo>
                  <a:pt x="113575" y="20605"/>
                </a:lnTo>
                <a:lnTo>
                  <a:pt x="75933" y="44538"/>
                </a:lnTo>
                <a:lnTo>
                  <a:pt x="44538" y="75933"/>
                </a:lnTo>
                <a:lnTo>
                  <a:pt x="20605" y="113575"/>
                </a:lnTo>
                <a:lnTo>
                  <a:pt x="5354" y="156246"/>
                </a:lnTo>
                <a:lnTo>
                  <a:pt x="0" y="202730"/>
                </a:lnTo>
                <a:lnTo>
                  <a:pt x="0" y="4189425"/>
                </a:lnTo>
                <a:lnTo>
                  <a:pt x="5354" y="4235913"/>
                </a:lnTo>
                <a:lnTo>
                  <a:pt x="20605" y="4278588"/>
                </a:lnTo>
                <a:lnTo>
                  <a:pt x="44538" y="4316232"/>
                </a:lnTo>
                <a:lnTo>
                  <a:pt x="75933" y="4347628"/>
                </a:lnTo>
                <a:lnTo>
                  <a:pt x="113575" y="4371561"/>
                </a:lnTo>
                <a:lnTo>
                  <a:pt x="156246" y="4386813"/>
                </a:lnTo>
                <a:lnTo>
                  <a:pt x="202730" y="4392168"/>
                </a:lnTo>
                <a:lnTo>
                  <a:pt x="3396957" y="4392168"/>
                </a:lnTo>
                <a:lnTo>
                  <a:pt x="3443441" y="4386813"/>
                </a:lnTo>
                <a:lnTo>
                  <a:pt x="3486112" y="4371561"/>
                </a:lnTo>
                <a:lnTo>
                  <a:pt x="3523754" y="4347628"/>
                </a:lnTo>
                <a:lnTo>
                  <a:pt x="3555149" y="4316232"/>
                </a:lnTo>
                <a:lnTo>
                  <a:pt x="3579082" y="4278588"/>
                </a:lnTo>
                <a:lnTo>
                  <a:pt x="3594333" y="4235913"/>
                </a:lnTo>
                <a:lnTo>
                  <a:pt x="3599688" y="4189425"/>
                </a:lnTo>
                <a:lnTo>
                  <a:pt x="3599688" y="202730"/>
                </a:lnTo>
                <a:lnTo>
                  <a:pt x="3594333" y="156246"/>
                </a:lnTo>
                <a:lnTo>
                  <a:pt x="3579082" y="113575"/>
                </a:lnTo>
                <a:lnTo>
                  <a:pt x="3555149" y="75933"/>
                </a:lnTo>
                <a:lnTo>
                  <a:pt x="3523754" y="44538"/>
                </a:lnTo>
                <a:lnTo>
                  <a:pt x="3486112" y="20605"/>
                </a:lnTo>
                <a:lnTo>
                  <a:pt x="3443441" y="5354"/>
                </a:lnTo>
                <a:lnTo>
                  <a:pt x="3396957" y="0"/>
                </a:lnTo>
                <a:close/>
              </a:path>
            </a:pathLst>
          </a:custGeom>
          <a:solidFill>
            <a:srgbClr val="D6E3BC"/>
          </a:solidFill>
        </p:spPr>
        <p:txBody>
          <a:bodyPr wrap="square" lIns="0" tIns="0" rIns="0" bIns="0" rtlCol="0"/>
          <a:lstStyle/>
          <a:p>
            <a:endParaRPr>
              <a:solidFill>
                <a:schemeClr val="bg1"/>
              </a:solidFill>
            </a:endParaRPr>
          </a:p>
        </p:txBody>
      </p:sp>
      <p:sp>
        <p:nvSpPr>
          <p:cNvPr id="18" name="object 33">
            <a:extLst>
              <a:ext uri="{FF2B5EF4-FFF2-40B4-BE49-F238E27FC236}">
                <a16:creationId xmlns:a16="http://schemas.microsoft.com/office/drawing/2014/main" id="{B8E5DA93-540F-5EA3-C369-0A86A95113DB}"/>
              </a:ext>
            </a:extLst>
          </p:cNvPr>
          <p:cNvSpPr txBox="1"/>
          <p:nvPr/>
        </p:nvSpPr>
        <p:spPr>
          <a:xfrm>
            <a:off x="4518812" y="4134865"/>
            <a:ext cx="2805430" cy="1356140"/>
          </a:xfrm>
          <a:prstGeom prst="rect">
            <a:avLst/>
          </a:prstGeom>
        </p:spPr>
        <p:txBody>
          <a:bodyPr vert="horz" wrap="square" lIns="0" tIns="12065" rIns="0" bIns="0" rtlCol="0">
            <a:spAutoFit/>
          </a:bodyPr>
          <a:lstStyle/>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Created by Stanford University</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is open source.</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has 7 billion parameters.</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Trained from GPT3.5 with the self-instruct approach.</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costs 600 dollars.</a:t>
            </a:r>
            <a:endParaRPr sz="1400" dirty="0">
              <a:solidFill>
                <a:schemeClr val="bg1"/>
              </a:solidFill>
              <a:latin typeface="Arial MT"/>
              <a:cs typeface="Arial MT"/>
            </a:endParaRPr>
          </a:p>
        </p:txBody>
      </p:sp>
      <p:grpSp>
        <p:nvGrpSpPr>
          <p:cNvPr id="19" name="object 34">
            <a:extLst>
              <a:ext uri="{FF2B5EF4-FFF2-40B4-BE49-F238E27FC236}">
                <a16:creationId xmlns:a16="http://schemas.microsoft.com/office/drawing/2014/main" id="{0B04472F-D77D-1050-E06A-BAE1E234ABA2}"/>
              </a:ext>
            </a:extLst>
          </p:cNvPr>
          <p:cNvGrpSpPr/>
          <p:nvPr/>
        </p:nvGrpSpPr>
        <p:grpSpPr>
          <a:xfrm>
            <a:off x="4914900" y="1718309"/>
            <a:ext cx="2362200" cy="2362200"/>
            <a:chOff x="4914900" y="1718309"/>
            <a:chExt cx="2362200" cy="2362200"/>
          </a:xfrm>
        </p:grpSpPr>
        <p:pic>
          <p:nvPicPr>
            <p:cNvPr id="20" name="object 35">
              <a:extLst>
                <a:ext uri="{FF2B5EF4-FFF2-40B4-BE49-F238E27FC236}">
                  <a16:creationId xmlns:a16="http://schemas.microsoft.com/office/drawing/2014/main" id="{342958D9-A1E1-8455-E7FC-8BC313B503BB}"/>
                </a:ext>
              </a:extLst>
            </p:cNvPr>
            <p:cNvPicPr/>
            <p:nvPr/>
          </p:nvPicPr>
          <p:blipFill>
            <a:blip r:embed="rId5" cstate="print"/>
            <a:stretch>
              <a:fillRect/>
            </a:stretch>
          </p:blipFill>
          <p:spPr>
            <a:xfrm>
              <a:off x="4914900" y="1718309"/>
              <a:ext cx="2362200" cy="2362200"/>
            </a:xfrm>
            <a:prstGeom prst="rect">
              <a:avLst/>
            </a:prstGeom>
          </p:spPr>
        </p:pic>
        <p:pic>
          <p:nvPicPr>
            <p:cNvPr id="21" name="object 36">
              <a:extLst>
                <a:ext uri="{FF2B5EF4-FFF2-40B4-BE49-F238E27FC236}">
                  <a16:creationId xmlns:a16="http://schemas.microsoft.com/office/drawing/2014/main" id="{668D9AEF-7518-E8FF-838A-3F0B3AFD3647}"/>
                </a:ext>
              </a:extLst>
            </p:cNvPr>
            <p:cNvPicPr/>
            <p:nvPr/>
          </p:nvPicPr>
          <p:blipFill>
            <a:blip r:embed="rId7" cstate="print"/>
            <a:stretch>
              <a:fillRect/>
            </a:stretch>
          </p:blipFill>
          <p:spPr>
            <a:xfrm>
              <a:off x="5106161" y="1909571"/>
              <a:ext cx="1979675" cy="1979675"/>
            </a:xfrm>
            <a:prstGeom prst="rect">
              <a:avLst/>
            </a:prstGeom>
          </p:spPr>
        </p:pic>
      </p:grpSp>
      <p:sp>
        <p:nvSpPr>
          <p:cNvPr id="22" name="object 37">
            <a:extLst>
              <a:ext uri="{FF2B5EF4-FFF2-40B4-BE49-F238E27FC236}">
                <a16:creationId xmlns:a16="http://schemas.microsoft.com/office/drawing/2014/main" id="{2DADD6C7-B646-3C02-AD40-E8A4DBE7E2AD}"/>
              </a:ext>
            </a:extLst>
          </p:cNvPr>
          <p:cNvSpPr txBox="1"/>
          <p:nvPr/>
        </p:nvSpPr>
        <p:spPr>
          <a:xfrm>
            <a:off x="5773799" y="1474961"/>
            <a:ext cx="644525" cy="299720"/>
          </a:xfrm>
          <a:prstGeom prst="rect">
            <a:avLst/>
          </a:prstGeom>
        </p:spPr>
        <p:txBody>
          <a:bodyPr vert="horz" wrap="square" lIns="0" tIns="12700" rIns="0" bIns="0" rtlCol="0">
            <a:spAutoFit/>
          </a:bodyPr>
          <a:lstStyle/>
          <a:p>
            <a:pPr marL="12700">
              <a:lnSpc>
                <a:spcPct val="100000"/>
              </a:lnSpc>
              <a:spcBef>
                <a:spcPts val="100"/>
              </a:spcBef>
            </a:pPr>
            <a:r>
              <a:rPr sz="1800" b="1" spc="-170" dirty="0">
                <a:solidFill>
                  <a:schemeClr val="bg1"/>
                </a:solidFill>
                <a:latin typeface="Arial"/>
                <a:cs typeface="Arial"/>
              </a:rPr>
              <a:t>Alpaca</a:t>
            </a:r>
            <a:endParaRPr sz="1800">
              <a:solidFill>
                <a:schemeClr val="bg1"/>
              </a:solidFill>
              <a:latin typeface="Arial"/>
              <a:cs typeface="Arial"/>
            </a:endParaRPr>
          </a:p>
        </p:txBody>
      </p:sp>
      <p:sp>
        <p:nvSpPr>
          <p:cNvPr id="23" name="object 38">
            <a:extLst>
              <a:ext uri="{FF2B5EF4-FFF2-40B4-BE49-F238E27FC236}">
                <a16:creationId xmlns:a16="http://schemas.microsoft.com/office/drawing/2014/main" id="{6BAE632C-AD45-C78C-9A65-68AEBC4DB4D7}"/>
              </a:ext>
            </a:extLst>
          </p:cNvPr>
          <p:cNvSpPr/>
          <p:nvPr/>
        </p:nvSpPr>
        <p:spPr>
          <a:xfrm>
            <a:off x="8305800" y="1427982"/>
            <a:ext cx="3599815" cy="4392295"/>
          </a:xfrm>
          <a:custGeom>
            <a:avLst/>
            <a:gdLst/>
            <a:ahLst/>
            <a:cxnLst/>
            <a:rect l="l" t="t" r="r" b="b"/>
            <a:pathLst>
              <a:path w="3599815" h="4392295">
                <a:moveTo>
                  <a:pt x="3409619" y="0"/>
                </a:moveTo>
                <a:lnTo>
                  <a:pt x="190068" y="0"/>
                </a:lnTo>
                <a:lnTo>
                  <a:pt x="146485" y="5020"/>
                </a:lnTo>
                <a:lnTo>
                  <a:pt x="106478" y="19319"/>
                </a:lnTo>
                <a:lnTo>
                  <a:pt x="71187" y="41757"/>
                </a:lnTo>
                <a:lnTo>
                  <a:pt x="41753" y="71192"/>
                </a:lnTo>
                <a:lnTo>
                  <a:pt x="19317" y="106483"/>
                </a:lnTo>
                <a:lnTo>
                  <a:pt x="5019" y="146489"/>
                </a:lnTo>
                <a:lnTo>
                  <a:pt x="0" y="190068"/>
                </a:lnTo>
                <a:lnTo>
                  <a:pt x="0" y="4202112"/>
                </a:lnTo>
                <a:lnTo>
                  <a:pt x="5019" y="4245690"/>
                </a:lnTo>
                <a:lnTo>
                  <a:pt x="19317" y="4285694"/>
                </a:lnTo>
                <a:lnTo>
                  <a:pt x="41753" y="4320982"/>
                </a:lnTo>
                <a:lnTo>
                  <a:pt x="71187" y="4350415"/>
                </a:lnTo>
                <a:lnTo>
                  <a:pt x="106478" y="4372850"/>
                </a:lnTo>
                <a:lnTo>
                  <a:pt x="146485" y="4387148"/>
                </a:lnTo>
                <a:lnTo>
                  <a:pt x="190068" y="4392168"/>
                </a:lnTo>
                <a:lnTo>
                  <a:pt x="3409619" y="4392168"/>
                </a:lnTo>
                <a:lnTo>
                  <a:pt x="3453202" y="4387148"/>
                </a:lnTo>
                <a:lnTo>
                  <a:pt x="3493209" y="4372850"/>
                </a:lnTo>
                <a:lnTo>
                  <a:pt x="3528500" y="4350415"/>
                </a:lnTo>
                <a:lnTo>
                  <a:pt x="3557934" y="4320982"/>
                </a:lnTo>
                <a:lnTo>
                  <a:pt x="3580370" y="4285694"/>
                </a:lnTo>
                <a:lnTo>
                  <a:pt x="3594668" y="4245690"/>
                </a:lnTo>
                <a:lnTo>
                  <a:pt x="3599688" y="4202112"/>
                </a:lnTo>
                <a:lnTo>
                  <a:pt x="3599688" y="190068"/>
                </a:lnTo>
                <a:lnTo>
                  <a:pt x="3594668" y="146489"/>
                </a:lnTo>
                <a:lnTo>
                  <a:pt x="3580370" y="106483"/>
                </a:lnTo>
                <a:lnTo>
                  <a:pt x="3557934" y="71192"/>
                </a:lnTo>
                <a:lnTo>
                  <a:pt x="3528500" y="41757"/>
                </a:lnTo>
                <a:lnTo>
                  <a:pt x="3493209" y="19319"/>
                </a:lnTo>
                <a:lnTo>
                  <a:pt x="3453202" y="5020"/>
                </a:lnTo>
                <a:lnTo>
                  <a:pt x="3409619" y="0"/>
                </a:lnTo>
                <a:close/>
              </a:path>
            </a:pathLst>
          </a:custGeom>
          <a:solidFill>
            <a:srgbClr val="D99593"/>
          </a:solidFill>
        </p:spPr>
        <p:txBody>
          <a:bodyPr wrap="square" lIns="0" tIns="0" rIns="0" bIns="0" rtlCol="0"/>
          <a:lstStyle/>
          <a:p>
            <a:endParaRPr>
              <a:solidFill>
                <a:schemeClr val="bg1"/>
              </a:solidFill>
            </a:endParaRPr>
          </a:p>
        </p:txBody>
      </p:sp>
      <p:sp>
        <p:nvSpPr>
          <p:cNvPr id="26" name="object 39">
            <a:extLst>
              <a:ext uri="{FF2B5EF4-FFF2-40B4-BE49-F238E27FC236}">
                <a16:creationId xmlns:a16="http://schemas.microsoft.com/office/drawing/2014/main" id="{D00A0144-C77D-3DF5-C204-9FA98303418D}"/>
              </a:ext>
            </a:extLst>
          </p:cNvPr>
          <p:cNvSpPr txBox="1"/>
          <p:nvPr/>
        </p:nvSpPr>
        <p:spPr>
          <a:xfrm>
            <a:off x="8668444" y="4134865"/>
            <a:ext cx="2870200" cy="1356140"/>
          </a:xfrm>
          <a:prstGeom prst="rect">
            <a:avLst/>
          </a:prstGeom>
        </p:spPr>
        <p:txBody>
          <a:bodyPr vert="horz" wrap="square" lIns="0" tIns="12065" rIns="0" bIns="0" rtlCol="0">
            <a:spAutoFit/>
          </a:bodyPr>
          <a:lstStyle/>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Created by LMSYS.</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is open source.</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Trained with real ChatGPT conversations.</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has 13 billion parameters.</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costs 300 dollars.</a:t>
            </a:r>
            <a:endParaRPr sz="1400" dirty="0">
              <a:solidFill>
                <a:schemeClr val="bg1"/>
              </a:solidFill>
              <a:latin typeface="Arial MT"/>
              <a:cs typeface="Arial MT"/>
            </a:endParaRPr>
          </a:p>
        </p:txBody>
      </p:sp>
      <p:grpSp>
        <p:nvGrpSpPr>
          <p:cNvPr id="27" name="object 40">
            <a:extLst>
              <a:ext uri="{FF2B5EF4-FFF2-40B4-BE49-F238E27FC236}">
                <a16:creationId xmlns:a16="http://schemas.microsoft.com/office/drawing/2014/main" id="{E820A3B4-3E26-C31C-B808-4A48E2E113B5}"/>
              </a:ext>
            </a:extLst>
          </p:cNvPr>
          <p:cNvGrpSpPr/>
          <p:nvPr/>
        </p:nvGrpSpPr>
        <p:grpSpPr>
          <a:xfrm>
            <a:off x="8924543" y="1718309"/>
            <a:ext cx="2362200" cy="2362200"/>
            <a:chOff x="8924543" y="1718309"/>
            <a:chExt cx="2362200" cy="2362200"/>
          </a:xfrm>
        </p:grpSpPr>
        <p:pic>
          <p:nvPicPr>
            <p:cNvPr id="28" name="object 41">
              <a:extLst>
                <a:ext uri="{FF2B5EF4-FFF2-40B4-BE49-F238E27FC236}">
                  <a16:creationId xmlns:a16="http://schemas.microsoft.com/office/drawing/2014/main" id="{7B33B507-042E-4938-207A-1A6A97563E4F}"/>
                </a:ext>
              </a:extLst>
            </p:cNvPr>
            <p:cNvPicPr/>
            <p:nvPr/>
          </p:nvPicPr>
          <p:blipFill>
            <a:blip r:embed="rId5" cstate="print"/>
            <a:stretch>
              <a:fillRect/>
            </a:stretch>
          </p:blipFill>
          <p:spPr>
            <a:xfrm>
              <a:off x="8924543" y="1718309"/>
              <a:ext cx="2362200" cy="2362200"/>
            </a:xfrm>
            <a:prstGeom prst="rect">
              <a:avLst/>
            </a:prstGeom>
          </p:spPr>
        </p:pic>
        <p:pic>
          <p:nvPicPr>
            <p:cNvPr id="29" name="object 42">
              <a:extLst>
                <a:ext uri="{FF2B5EF4-FFF2-40B4-BE49-F238E27FC236}">
                  <a16:creationId xmlns:a16="http://schemas.microsoft.com/office/drawing/2014/main" id="{AA6498F6-F496-79B3-525E-846C715411F0}"/>
                </a:ext>
              </a:extLst>
            </p:cNvPr>
            <p:cNvPicPr/>
            <p:nvPr/>
          </p:nvPicPr>
          <p:blipFill>
            <a:blip r:embed="rId8" cstate="print"/>
            <a:stretch>
              <a:fillRect/>
            </a:stretch>
          </p:blipFill>
          <p:spPr>
            <a:xfrm>
              <a:off x="9115806" y="1909571"/>
              <a:ext cx="1979676" cy="1979676"/>
            </a:xfrm>
            <a:prstGeom prst="rect">
              <a:avLst/>
            </a:prstGeom>
          </p:spPr>
        </p:pic>
      </p:grpSp>
      <p:sp>
        <p:nvSpPr>
          <p:cNvPr id="30" name="object 43">
            <a:extLst>
              <a:ext uri="{FF2B5EF4-FFF2-40B4-BE49-F238E27FC236}">
                <a16:creationId xmlns:a16="http://schemas.microsoft.com/office/drawing/2014/main" id="{E8DE08F5-7B0D-6458-A6AB-8154945200A6}"/>
              </a:ext>
            </a:extLst>
          </p:cNvPr>
          <p:cNvSpPr txBox="1"/>
          <p:nvPr/>
        </p:nvSpPr>
        <p:spPr>
          <a:xfrm>
            <a:off x="9782109" y="1474961"/>
            <a:ext cx="646430" cy="299720"/>
          </a:xfrm>
          <a:prstGeom prst="rect">
            <a:avLst/>
          </a:prstGeom>
        </p:spPr>
        <p:txBody>
          <a:bodyPr vert="horz" wrap="square" lIns="0" tIns="12700" rIns="0" bIns="0" rtlCol="0">
            <a:spAutoFit/>
          </a:bodyPr>
          <a:lstStyle/>
          <a:p>
            <a:pPr marL="12700">
              <a:lnSpc>
                <a:spcPct val="100000"/>
              </a:lnSpc>
              <a:spcBef>
                <a:spcPts val="100"/>
              </a:spcBef>
            </a:pPr>
            <a:r>
              <a:rPr sz="1800" b="1" spc="-170" dirty="0">
                <a:solidFill>
                  <a:schemeClr val="bg1"/>
                </a:solidFill>
                <a:latin typeface="Arial"/>
                <a:cs typeface="Arial"/>
              </a:rPr>
              <a:t>Vicuna</a:t>
            </a:r>
            <a:endParaRPr sz="1800">
              <a:solidFill>
                <a:schemeClr val="bg1"/>
              </a:solidFill>
              <a:latin typeface="Arial"/>
              <a:cs typeface="Arial"/>
            </a:endParaRPr>
          </a:p>
        </p:txBody>
      </p:sp>
      <p:sp>
        <p:nvSpPr>
          <p:cNvPr id="31" name="object 44">
            <a:extLst>
              <a:ext uri="{FF2B5EF4-FFF2-40B4-BE49-F238E27FC236}">
                <a16:creationId xmlns:a16="http://schemas.microsoft.com/office/drawing/2014/main" id="{C5A6A959-3D7C-1D9B-D86C-6B3718CD3468}"/>
              </a:ext>
            </a:extLst>
          </p:cNvPr>
          <p:cNvSpPr txBox="1"/>
          <p:nvPr/>
        </p:nvSpPr>
        <p:spPr>
          <a:xfrm>
            <a:off x="4491523" y="6208796"/>
            <a:ext cx="4192904" cy="227626"/>
          </a:xfrm>
          <a:prstGeom prst="rect">
            <a:avLst/>
          </a:prstGeom>
        </p:spPr>
        <p:txBody>
          <a:bodyPr vert="horz" wrap="square" lIns="0" tIns="12065" rIns="0" bIns="0" rtlCol="0">
            <a:spAutoFit/>
          </a:bodyPr>
          <a:lstStyle/>
          <a:p>
            <a:pPr marL="12700">
              <a:lnSpc>
                <a:spcPct val="100000"/>
              </a:lnSpc>
              <a:spcBef>
                <a:spcPts val="95"/>
              </a:spcBef>
            </a:pPr>
            <a:r>
              <a:rPr sz="1400" spc="-160" dirty="0">
                <a:solidFill>
                  <a:schemeClr val="bg1"/>
                </a:solidFill>
                <a:latin typeface="Arial MT"/>
                <a:cs typeface="Arial MT"/>
              </a:rPr>
              <a:t>Las</a:t>
            </a:r>
            <a:r>
              <a:rPr sz="1400" spc="-65" dirty="0">
                <a:solidFill>
                  <a:schemeClr val="bg1"/>
                </a:solidFill>
                <a:latin typeface="Arial MT"/>
                <a:cs typeface="Arial MT"/>
              </a:rPr>
              <a:t> </a:t>
            </a:r>
            <a:r>
              <a:rPr sz="1400" spc="-55" dirty="0">
                <a:solidFill>
                  <a:schemeClr val="bg1"/>
                </a:solidFill>
                <a:latin typeface="Arial MT"/>
                <a:cs typeface="Arial MT"/>
              </a:rPr>
              <a:t>3</a:t>
            </a:r>
            <a:r>
              <a:rPr sz="1400" spc="-45" dirty="0">
                <a:solidFill>
                  <a:schemeClr val="bg1"/>
                </a:solidFill>
                <a:latin typeface="Arial MT"/>
                <a:cs typeface="Arial MT"/>
              </a:rPr>
              <a:t> </a:t>
            </a:r>
            <a:r>
              <a:rPr sz="1400" spc="-125" dirty="0">
                <a:solidFill>
                  <a:schemeClr val="bg1"/>
                </a:solidFill>
                <a:latin typeface="Arial MT"/>
                <a:cs typeface="Arial MT"/>
              </a:rPr>
              <a:t>imágenes</a:t>
            </a:r>
            <a:r>
              <a:rPr sz="1400" spc="-70" dirty="0">
                <a:solidFill>
                  <a:schemeClr val="bg1"/>
                </a:solidFill>
                <a:latin typeface="Arial MT"/>
                <a:cs typeface="Arial MT"/>
              </a:rPr>
              <a:t> </a:t>
            </a:r>
            <a:r>
              <a:rPr sz="1400" spc="-100" dirty="0">
                <a:solidFill>
                  <a:schemeClr val="bg1"/>
                </a:solidFill>
                <a:latin typeface="Arial MT"/>
                <a:cs typeface="Arial MT"/>
              </a:rPr>
              <a:t>mostradas</a:t>
            </a:r>
            <a:r>
              <a:rPr sz="1400" spc="-60" dirty="0">
                <a:solidFill>
                  <a:schemeClr val="bg1"/>
                </a:solidFill>
                <a:latin typeface="Arial MT"/>
                <a:cs typeface="Arial MT"/>
              </a:rPr>
              <a:t> </a:t>
            </a:r>
            <a:r>
              <a:rPr sz="1400" spc="-160" dirty="0">
                <a:solidFill>
                  <a:schemeClr val="bg1"/>
                </a:solidFill>
                <a:latin typeface="Arial MT"/>
                <a:cs typeface="Arial MT"/>
              </a:rPr>
              <a:t>acá</a:t>
            </a:r>
            <a:r>
              <a:rPr sz="1400" spc="-65" dirty="0">
                <a:solidFill>
                  <a:schemeClr val="bg1"/>
                </a:solidFill>
                <a:latin typeface="Arial MT"/>
                <a:cs typeface="Arial MT"/>
              </a:rPr>
              <a:t> fueron</a:t>
            </a:r>
            <a:r>
              <a:rPr sz="1400" spc="-50" dirty="0">
                <a:solidFill>
                  <a:schemeClr val="bg1"/>
                </a:solidFill>
                <a:latin typeface="Arial MT"/>
                <a:cs typeface="Arial MT"/>
              </a:rPr>
              <a:t> </a:t>
            </a:r>
            <a:r>
              <a:rPr sz="1400" spc="-130" dirty="0">
                <a:solidFill>
                  <a:schemeClr val="bg1"/>
                </a:solidFill>
                <a:latin typeface="Arial MT"/>
                <a:cs typeface="Arial MT"/>
              </a:rPr>
              <a:t>generadas</a:t>
            </a:r>
            <a:r>
              <a:rPr sz="1400" spc="-65" dirty="0">
                <a:solidFill>
                  <a:schemeClr val="bg1"/>
                </a:solidFill>
                <a:latin typeface="Arial MT"/>
                <a:cs typeface="Arial MT"/>
              </a:rPr>
              <a:t> </a:t>
            </a:r>
            <a:r>
              <a:rPr sz="1400" spc="-55" dirty="0">
                <a:solidFill>
                  <a:schemeClr val="bg1"/>
                </a:solidFill>
                <a:latin typeface="Arial MT"/>
                <a:cs typeface="Arial MT"/>
              </a:rPr>
              <a:t>por</a:t>
            </a:r>
            <a:r>
              <a:rPr sz="1400" spc="-40" dirty="0">
                <a:solidFill>
                  <a:schemeClr val="bg1"/>
                </a:solidFill>
                <a:latin typeface="Arial MT"/>
                <a:cs typeface="Arial MT"/>
              </a:rPr>
              <a:t> </a:t>
            </a:r>
            <a:r>
              <a:rPr sz="1400" b="1" spc="-155" dirty="0">
                <a:solidFill>
                  <a:schemeClr val="bg1"/>
                </a:solidFill>
                <a:latin typeface="Arial"/>
                <a:cs typeface="Arial"/>
              </a:rPr>
              <a:t>DALL-</a:t>
            </a:r>
            <a:r>
              <a:rPr sz="1400" b="1" spc="-305" dirty="0">
                <a:solidFill>
                  <a:schemeClr val="bg1"/>
                </a:solidFill>
                <a:latin typeface="Arial"/>
                <a:cs typeface="Arial"/>
              </a:rPr>
              <a:t>E</a:t>
            </a:r>
            <a:endParaRPr sz="1400" dirty="0">
              <a:solidFill>
                <a:schemeClr val="bg1"/>
              </a:solidFill>
              <a:latin typeface="Arial"/>
              <a:cs typeface="Arial"/>
            </a:endParaRPr>
          </a:p>
        </p:txBody>
      </p:sp>
      <p:grpSp>
        <p:nvGrpSpPr>
          <p:cNvPr id="32" name="object 45">
            <a:extLst>
              <a:ext uri="{FF2B5EF4-FFF2-40B4-BE49-F238E27FC236}">
                <a16:creationId xmlns:a16="http://schemas.microsoft.com/office/drawing/2014/main" id="{2E010E81-CAC9-09C6-4C76-A80906D1D783}"/>
              </a:ext>
            </a:extLst>
          </p:cNvPr>
          <p:cNvGrpSpPr/>
          <p:nvPr/>
        </p:nvGrpSpPr>
        <p:grpSpPr>
          <a:xfrm>
            <a:off x="3386679" y="6075809"/>
            <a:ext cx="6510655" cy="533400"/>
            <a:chOff x="2845307" y="6076953"/>
            <a:chExt cx="6510655" cy="533400"/>
          </a:xfrm>
        </p:grpSpPr>
        <p:sp>
          <p:nvSpPr>
            <p:cNvPr id="33" name="object 46">
              <a:extLst>
                <a:ext uri="{FF2B5EF4-FFF2-40B4-BE49-F238E27FC236}">
                  <a16:creationId xmlns:a16="http://schemas.microsoft.com/office/drawing/2014/main" id="{D720CA2A-84BB-EA66-6B56-C82E5DDDDFE2}"/>
                </a:ext>
              </a:extLst>
            </p:cNvPr>
            <p:cNvSpPr/>
            <p:nvPr/>
          </p:nvSpPr>
          <p:spPr>
            <a:xfrm>
              <a:off x="3284981" y="6096003"/>
              <a:ext cx="5622290" cy="495300"/>
            </a:xfrm>
            <a:custGeom>
              <a:avLst/>
              <a:gdLst/>
              <a:ahLst/>
              <a:cxnLst/>
              <a:rect l="l" t="t" r="r" b="b"/>
              <a:pathLst>
                <a:path w="5622290" h="495300">
                  <a:moveTo>
                    <a:pt x="0" y="82550"/>
                  </a:moveTo>
                  <a:lnTo>
                    <a:pt x="6486" y="50417"/>
                  </a:lnTo>
                  <a:lnTo>
                    <a:pt x="24177" y="24177"/>
                  </a:lnTo>
                  <a:lnTo>
                    <a:pt x="50417" y="6486"/>
                  </a:lnTo>
                  <a:lnTo>
                    <a:pt x="82550" y="0"/>
                  </a:lnTo>
                  <a:lnTo>
                    <a:pt x="5539486" y="0"/>
                  </a:lnTo>
                  <a:lnTo>
                    <a:pt x="5571618" y="6486"/>
                  </a:lnTo>
                  <a:lnTo>
                    <a:pt x="5597858" y="24177"/>
                  </a:lnTo>
                  <a:lnTo>
                    <a:pt x="5615549" y="50417"/>
                  </a:lnTo>
                  <a:lnTo>
                    <a:pt x="5622036" y="82550"/>
                  </a:lnTo>
                  <a:lnTo>
                    <a:pt x="5622036" y="412737"/>
                  </a:lnTo>
                  <a:lnTo>
                    <a:pt x="5615549" y="444872"/>
                  </a:lnTo>
                  <a:lnTo>
                    <a:pt x="5597858" y="471116"/>
                  </a:lnTo>
                  <a:lnTo>
                    <a:pt x="5571618" y="488811"/>
                  </a:lnTo>
                  <a:lnTo>
                    <a:pt x="5539486" y="495300"/>
                  </a:lnTo>
                  <a:lnTo>
                    <a:pt x="82550" y="495300"/>
                  </a:lnTo>
                  <a:lnTo>
                    <a:pt x="50417" y="488811"/>
                  </a:lnTo>
                  <a:lnTo>
                    <a:pt x="24177" y="471116"/>
                  </a:lnTo>
                  <a:lnTo>
                    <a:pt x="6486" y="444872"/>
                  </a:lnTo>
                  <a:lnTo>
                    <a:pt x="0" y="412737"/>
                  </a:lnTo>
                  <a:lnTo>
                    <a:pt x="0" y="82550"/>
                  </a:lnTo>
                  <a:close/>
                </a:path>
              </a:pathLst>
            </a:custGeom>
            <a:ln w="38100">
              <a:solidFill>
                <a:schemeClr val="bg1"/>
              </a:solidFill>
            </a:ln>
          </p:spPr>
          <p:txBody>
            <a:bodyPr wrap="square" lIns="0" tIns="0" rIns="0" bIns="0" rtlCol="0"/>
            <a:lstStyle/>
            <a:p>
              <a:endParaRPr/>
            </a:p>
          </p:txBody>
        </p:sp>
        <p:sp>
          <p:nvSpPr>
            <p:cNvPr id="34" name="object 47">
              <a:extLst>
                <a:ext uri="{FF2B5EF4-FFF2-40B4-BE49-F238E27FC236}">
                  <a16:creationId xmlns:a16="http://schemas.microsoft.com/office/drawing/2014/main" id="{73E2D80A-C7B6-ED63-1734-EC08447FF4C9}"/>
                </a:ext>
              </a:extLst>
            </p:cNvPr>
            <p:cNvSpPr/>
            <p:nvPr/>
          </p:nvSpPr>
          <p:spPr>
            <a:xfrm>
              <a:off x="2902462" y="6343650"/>
              <a:ext cx="382905" cy="0"/>
            </a:xfrm>
            <a:custGeom>
              <a:avLst/>
              <a:gdLst/>
              <a:ahLst/>
              <a:cxnLst/>
              <a:rect l="l" t="t" r="r" b="b"/>
              <a:pathLst>
                <a:path w="382904">
                  <a:moveTo>
                    <a:pt x="382803" y="0"/>
                  </a:moveTo>
                  <a:lnTo>
                    <a:pt x="0" y="0"/>
                  </a:lnTo>
                </a:path>
              </a:pathLst>
            </a:custGeom>
            <a:ln w="38100">
              <a:solidFill>
                <a:schemeClr val="bg1"/>
              </a:solidFill>
            </a:ln>
          </p:spPr>
          <p:txBody>
            <a:bodyPr wrap="square" lIns="0" tIns="0" rIns="0" bIns="0" rtlCol="0"/>
            <a:lstStyle/>
            <a:p>
              <a:endParaRPr/>
            </a:p>
          </p:txBody>
        </p:sp>
        <p:pic>
          <p:nvPicPr>
            <p:cNvPr id="35" name="object 48">
              <a:extLst>
                <a:ext uri="{FF2B5EF4-FFF2-40B4-BE49-F238E27FC236}">
                  <a16:creationId xmlns:a16="http://schemas.microsoft.com/office/drawing/2014/main" id="{66401FF2-2BB3-327C-D86D-C67F4D32A66B}"/>
                </a:ext>
              </a:extLst>
            </p:cNvPr>
            <p:cNvPicPr/>
            <p:nvPr/>
          </p:nvPicPr>
          <p:blipFill>
            <a:blip r:embed="rId9" cstate="print"/>
            <a:stretch>
              <a:fillRect/>
            </a:stretch>
          </p:blipFill>
          <p:spPr>
            <a:xfrm>
              <a:off x="2845307" y="6286506"/>
              <a:ext cx="114300" cy="114300"/>
            </a:xfrm>
            <a:prstGeom prst="rect">
              <a:avLst/>
            </a:prstGeom>
            <a:ln>
              <a:solidFill>
                <a:schemeClr val="bg1"/>
              </a:solidFill>
            </a:ln>
          </p:spPr>
        </p:pic>
        <p:sp>
          <p:nvSpPr>
            <p:cNvPr id="36" name="object 49">
              <a:extLst>
                <a:ext uri="{FF2B5EF4-FFF2-40B4-BE49-F238E27FC236}">
                  <a16:creationId xmlns:a16="http://schemas.microsoft.com/office/drawing/2014/main" id="{60A6A801-31C6-7A03-3CAB-EF8F5A15D9C1}"/>
                </a:ext>
              </a:extLst>
            </p:cNvPr>
            <p:cNvSpPr/>
            <p:nvPr/>
          </p:nvSpPr>
          <p:spPr>
            <a:xfrm>
              <a:off x="8915404" y="6343650"/>
              <a:ext cx="382905" cy="0"/>
            </a:xfrm>
            <a:custGeom>
              <a:avLst/>
              <a:gdLst/>
              <a:ahLst/>
              <a:cxnLst/>
              <a:rect l="l" t="t" r="r" b="b"/>
              <a:pathLst>
                <a:path w="382904">
                  <a:moveTo>
                    <a:pt x="382803" y="0"/>
                  </a:moveTo>
                  <a:lnTo>
                    <a:pt x="0" y="0"/>
                  </a:lnTo>
                </a:path>
              </a:pathLst>
            </a:custGeom>
            <a:ln w="38100">
              <a:solidFill>
                <a:schemeClr val="bg1"/>
              </a:solidFill>
            </a:ln>
          </p:spPr>
          <p:txBody>
            <a:bodyPr wrap="square" lIns="0" tIns="0" rIns="0" bIns="0" rtlCol="0"/>
            <a:lstStyle/>
            <a:p>
              <a:endParaRPr/>
            </a:p>
          </p:txBody>
        </p:sp>
        <p:pic>
          <p:nvPicPr>
            <p:cNvPr id="37" name="object 50">
              <a:extLst>
                <a:ext uri="{FF2B5EF4-FFF2-40B4-BE49-F238E27FC236}">
                  <a16:creationId xmlns:a16="http://schemas.microsoft.com/office/drawing/2014/main" id="{33B83FAD-8DD8-45EC-BF06-FA52DF7A5C3F}"/>
                </a:ext>
              </a:extLst>
            </p:cNvPr>
            <p:cNvPicPr/>
            <p:nvPr/>
          </p:nvPicPr>
          <p:blipFill>
            <a:blip r:embed="rId10" cstate="print"/>
            <a:stretch>
              <a:fillRect/>
            </a:stretch>
          </p:blipFill>
          <p:spPr>
            <a:xfrm>
              <a:off x="9241058" y="6286500"/>
              <a:ext cx="114300" cy="114300"/>
            </a:xfrm>
            <a:prstGeom prst="rect">
              <a:avLst/>
            </a:prstGeom>
            <a:ln>
              <a:solidFill>
                <a:schemeClr val="bg1"/>
              </a:solidFill>
            </a:ln>
          </p:spPr>
        </p:pic>
      </p:grpSp>
      <p:sp>
        <p:nvSpPr>
          <p:cNvPr id="25" name="body1"/>
          <p:cNvSpPr>
            <a:spLocks noGrp="1"/>
          </p:cNvSpPr>
          <p:nvPr>
            <p:ph sz="quarter" idx="10"/>
          </p:nvPr>
        </p:nvSpPr>
        <p:spPr>
          <a:xfrm>
            <a:off x="278378" y="4910291"/>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Diverse Models</a:t>
            </a:r>
          </a:p>
          <a:p>
            <a:pPr lvl="4"/>
            <a:r>
              <a:rPr lang="en-US" dirty="0"/>
              <a:t>LLaMa by Meta, Alpaca by Stanford University, and Vicuna by LMSYS are examples of open-source models with varying parameters and costs, trained on different datasets.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772795" y="2001520"/>
            <a:ext cx="5118735" cy="3844925"/>
          </a:xfrm>
          <a:prstGeom prst="rect">
            <a:avLst/>
          </a:prstGeom>
        </p:spPr>
      </p:pic>
      <p:pic>
        <p:nvPicPr>
          <p:cNvPr id="4" name="shape2"/>
          <p:cNvPicPr>
            <a:picLocks noChangeAspect="1"/>
          </p:cNvPicPr>
          <p:nvPr/>
        </p:nvPicPr>
        <p:blipFill>
          <a:blip r:embed="rId4"/>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What are Language Models?</a:t>
            </a:r>
          </a:p>
        </p:txBody>
      </p:sp>
      <p:sp>
        <p:nvSpPr>
          <p:cNvPr id="12" name="number1"/>
          <p:cNvSpPr>
            <a:spLocks noGrp="1"/>
          </p:cNvSpPr>
          <p:nvPr>
            <p:ph sz="quarter" idx="14"/>
          </p:nvPr>
        </p:nvSpPr>
        <p:spPr>
          <a:xfrm>
            <a:off x="934094" y="2621422"/>
            <a:ext cx="4570790" cy="615315"/>
          </a:xfrm>
          <a:prstGeom prst="rect">
            <a:avLst/>
          </a:prstGeom>
        </p:spPr>
        <p:txBody>
          <a:bodyPr/>
          <a:lstStyle>
            <a:lvl1pPr marL="0" indent="0" algn="l">
              <a:lnSpc>
                <a:spcPct val="100000"/>
              </a:lnSpc>
              <a:buNone/>
              <a:defRPr lang="en-US" sz="5865"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0" name="body1"/>
          <p:cNvSpPr>
            <a:spLocks noGrp="1"/>
          </p:cNvSpPr>
          <p:nvPr>
            <p:ph sz="quarter" idx="10"/>
          </p:nvPr>
        </p:nvSpPr>
        <p:spPr>
          <a:xfrm>
            <a:off x="772795" y="2012442"/>
            <a:ext cx="5118604" cy="3834003"/>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Definition</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Language models are systems that automatically understand and generate natural (human) language. They have evolved from probability-based models and computational linguistics to today's deep neural networks.</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Applications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These models are integral to various applications such as automatic translators, search engines, spell checkers, virtual assistants.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17194" y="-20226"/>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LLM Tools</a:t>
            </a:r>
          </a:p>
        </p:txBody>
      </p:sp>
      <p:grpSp>
        <p:nvGrpSpPr>
          <p:cNvPr id="5" name="object 22">
            <a:extLst>
              <a:ext uri="{FF2B5EF4-FFF2-40B4-BE49-F238E27FC236}">
                <a16:creationId xmlns:a16="http://schemas.microsoft.com/office/drawing/2014/main" id="{35530214-2C46-9CA1-2EDD-A9B33B739938}"/>
              </a:ext>
            </a:extLst>
          </p:cNvPr>
          <p:cNvGrpSpPr/>
          <p:nvPr/>
        </p:nvGrpSpPr>
        <p:grpSpPr>
          <a:xfrm>
            <a:off x="2744723" y="1664970"/>
            <a:ext cx="1932939" cy="2085339"/>
            <a:chOff x="2744723" y="1664970"/>
            <a:chExt cx="1932939" cy="2085339"/>
          </a:xfrm>
        </p:grpSpPr>
        <p:pic>
          <p:nvPicPr>
            <p:cNvPr id="6" name="object 23">
              <a:extLst>
                <a:ext uri="{FF2B5EF4-FFF2-40B4-BE49-F238E27FC236}">
                  <a16:creationId xmlns:a16="http://schemas.microsoft.com/office/drawing/2014/main" id="{04A0FC08-A4CD-B479-3E92-E3D0092E60F4}"/>
                </a:ext>
              </a:extLst>
            </p:cNvPr>
            <p:cNvPicPr/>
            <p:nvPr/>
          </p:nvPicPr>
          <p:blipFill>
            <a:blip r:embed="rId4" cstate="print"/>
            <a:stretch>
              <a:fillRect/>
            </a:stretch>
          </p:blipFill>
          <p:spPr>
            <a:xfrm>
              <a:off x="2744723" y="1664970"/>
              <a:ext cx="1932431" cy="2084831"/>
            </a:xfrm>
            <a:prstGeom prst="rect">
              <a:avLst/>
            </a:prstGeom>
          </p:spPr>
        </p:pic>
        <p:sp>
          <p:nvSpPr>
            <p:cNvPr id="8" name="object 24">
              <a:extLst>
                <a:ext uri="{FF2B5EF4-FFF2-40B4-BE49-F238E27FC236}">
                  <a16:creationId xmlns:a16="http://schemas.microsoft.com/office/drawing/2014/main" id="{66BB4EE9-0D8B-934D-A40E-DA7F750C4409}"/>
                </a:ext>
              </a:extLst>
            </p:cNvPr>
            <p:cNvSpPr/>
            <p:nvPr/>
          </p:nvSpPr>
          <p:spPr>
            <a:xfrm>
              <a:off x="2823209" y="1690116"/>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9" name="object 25">
              <a:extLst>
                <a:ext uri="{FF2B5EF4-FFF2-40B4-BE49-F238E27FC236}">
                  <a16:creationId xmlns:a16="http://schemas.microsoft.com/office/drawing/2014/main" id="{8C326075-E14F-758C-EB5B-9FE1334EC0E2}"/>
                </a:ext>
              </a:extLst>
            </p:cNvPr>
            <p:cNvPicPr/>
            <p:nvPr/>
          </p:nvPicPr>
          <p:blipFill>
            <a:blip r:embed="rId5" cstate="print"/>
            <a:stretch>
              <a:fillRect/>
            </a:stretch>
          </p:blipFill>
          <p:spPr>
            <a:xfrm>
              <a:off x="2998616" y="2250948"/>
              <a:ext cx="325988" cy="288035"/>
            </a:xfrm>
            <a:prstGeom prst="rect">
              <a:avLst/>
            </a:prstGeom>
          </p:spPr>
        </p:pic>
        <p:pic>
          <p:nvPicPr>
            <p:cNvPr id="10" name="object 26">
              <a:extLst>
                <a:ext uri="{FF2B5EF4-FFF2-40B4-BE49-F238E27FC236}">
                  <a16:creationId xmlns:a16="http://schemas.microsoft.com/office/drawing/2014/main" id="{DCE11200-BFCF-617F-E7CA-DFBBC75F0CEC}"/>
                </a:ext>
              </a:extLst>
            </p:cNvPr>
            <p:cNvPicPr/>
            <p:nvPr/>
          </p:nvPicPr>
          <p:blipFill>
            <a:blip r:embed="rId6" cstate="print"/>
            <a:stretch>
              <a:fillRect/>
            </a:stretch>
          </p:blipFill>
          <p:spPr>
            <a:xfrm>
              <a:off x="3995165" y="2657094"/>
              <a:ext cx="287273" cy="288035"/>
            </a:xfrm>
            <a:prstGeom prst="rect">
              <a:avLst/>
            </a:prstGeom>
          </p:spPr>
        </p:pic>
        <p:sp>
          <p:nvSpPr>
            <p:cNvPr id="11" name="object 27">
              <a:extLst>
                <a:ext uri="{FF2B5EF4-FFF2-40B4-BE49-F238E27FC236}">
                  <a16:creationId xmlns:a16="http://schemas.microsoft.com/office/drawing/2014/main" id="{751EFC07-0604-7505-8C39-FA92C20ED09D}"/>
                </a:ext>
              </a:extLst>
            </p:cNvPr>
            <p:cNvSpPr/>
            <p:nvPr/>
          </p:nvSpPr>
          <p:spPr>
            <a:xfrm>
              <a:off x="3224937" y="3064898"/>
              <a:ext cx="282575" cy="287020"/>
            </a:xfrm>
            <a:custGeom>
              <a:avLst/>
              <a:gdLst/>
              <a:ahLst/>
              <a:cxnLst/>
              <a:rect l="l" t="t" r="r" b="b"/>
              <a:pathLst>
                <a:path w="282575" h="287020">
                  <a:moveTo>
                    <a:pt x="79355" y="264033"/>
                  </a:moveTo>
                  <a:lnTo>
                    <a:pt x="38862" y="246003"/>
                  </a:lnTo>
                  <a:lnTo>
                    <a:pt x="14992" y="199471"/>
                  </a:lnTo>
                  <a:lnTo>
                    <a:pt x="15016" y="184373"/>
                  </a:lnTo>
                  <a:lnTo>
                    <a:pt x="18267" y="169459"/>
                  </a:lnTo>
                  <a:lnTo>
                    <a:pt x="5767" y="150205"/>
                  </a:lnTo>
                  <a:lnTo>
                    <a:pt x="0" y="128535"/>
                  </a:lnTo>
                  <a:lnTo>
                    <a:pt x="1141" y="106138"/>
                  </a:lnTo>
                  <a:lnTo>
                    <a:pt x="9370" y="84707"/>
                  </a:lnTo>
                  <a:lnTo>
                    <a:pt x="18304" y="72319"/>
                  </a:lnTo>
                  <a:lnTo>
                    <a:pt x="29529" y="62210"/>
                  </a:lnTo>
                  <a:lnTo>
                    <a:pt x="42628" y="54683"/>
                  </a:lnTo>
                  <a:lnTo>
                    <a:pt x="57181" y="50040"/>
                  </a:lnTo>
                  <a:lnTo>
                    <a:pt x="67618" y="29602"/>
                  </a:lnTo>
                  <a:lnTo>
                    <a:pt x="83510" y="13785"/>
                  </a:lnTo>
                  <a:lnTo>
                    <a:pt x="103482" y="3585"/>
                  </a:lnTo>
                  <a:lnTo>
                    <a:pt x="126157" y="0"/>
                  </a:lnTo>
                  <a:lnTo>
                    <a:pt x="141351" y="1536"/>
                  </a:lnTo>
                  <a:lnTo>
                    <a:pt x="155717" y="6194"/>
                  </a:lnTo>
                  <a:lnTo>
                    <a:pt x="168809" y="13785"/>
                  </a:lnTo>
                  <a:lnTo>
                    <a:pt x="174275" y="18754"/>
                  </a:lnTo>
                  <a:lnTo>
                    <a:pt x="126184" y="18754"/>
                  </a:lnTo>
                  <a:lnTo>
                    <a:pt x="105246" y="22967"/>
                  </a:lnTo>
                  <a:lnTo>
                    <a:pt x="88142" y="34480"/>
                  </a:lnTo>
                  <a:lnTo>
                    <a:pt x="76604" y="51563"/>
                  </a:lnTo>
                  <a:lnTo>
                    <a:pt x="72762" y="70525"/>
                  </a:lnTo>
                  <a:lnTo>
                    <a:pt x="53639" y="70525"/>
                  </a:lnTo>
                  <a:lnTo>
                    <a:pt x="18861" y="114329"/>
                  </a:lnTo>
                  <a:lnTo>
                    <a:pt x="20304" y="134875"/>
                  </a:lnTo>
                  <a:lnTo>
                    <a:pt x="29336" y="153388"/>
                  </a:lnTo>
                  <a:lnTo>
                    <a:pt x="45325" y="167513"/>
                  </a:lnTo>
                  <a:lnTo>
                    <a:pt x="71728" y="182762"/>
                  </a:lnTo>
                  <a:lnTo>
                    <a:pt x="34276" y="182762"/>
                  </a:lnTo>
                  <a:lnTo>
                    <a:pt x="54835" y="234775"/>
                  </a:lnTo>
                  <a:lnTo>
                    <a:pt x="93924" y="245245"/>
                  </a:lnTo>
                  <a:lnTo>
                    <a:pt x="139903" y="245245"/>
                  </a:lnTo>
                  <a:lnTo>
                    <a:pt x="123503" y="254713"/>
                  </a:lnTo>
                  <a:lnTo>
                    <a:pt x="123009" y="255018"/>
                  </a:lnTo>
                  <a:lnTo>
                    <a:pt x="121807" y="255672"/>
                  </a:lnTo>
                  <a:lnTo>
                    <a:pt x="129493" y="261019"/>
                  </a:lnTo>
                  <a:lnTo>
                    <a:pt x="133416" y="262835"/>
                  </a:lnTo>
                  <a:lnTo>
                    <a:pt x="102292" y="262835"/>
                  </a:lnTo>
                  <a:lnTo>
                    <a:pt x="79355" y="264033"/>
                  </a:lnTo>
                  <a:close/>
                </a:path>
                <a:path w="282575" h="287020">
                  <a:moveTo>
                    <a:pt x="110113" y="153780"/>
                  </a:moveTo>
                  <a:lnTo>
                    <a:pt x="96992" y="153780"/>
                  </a:lnTo>
                  <a:lnTo>
                    <a:pt x="97010" y="69906"/>
                  </a:lnTo>
                  <a:lnTo>
                    <a:pt x="98803" y="66804"/>
                  </a:lnTo>
                  <a:lnTo>
                    <a:pt x="101727" y="65146"/>
                  </a:lnTo>
                  <a:lnTo>
                    <a:pt x="158874" y="32156"/>
                  </a:lnTo>
                  <a:lnTo>
                    <a:pt x="159376" y="31851"/>
                  </a:lnTo>
                  <a:lnTo>
                    <a:pt x="160569" y="31197"/>
                  </a:lnTo>
                  <a:lnTo>
                    <a:pt x="152888" y="25864"/>
                  </a:lnTo>
                  <a:lnTo>
                    <a:pt x="144466" y="21963"/>
                  </a:lnTo>
                  <a:lnTo>
                    <a:pt x="135499" y="19568"/>
                  </a:lnTo>
                  <a:lnTo>
                    <a:pt x="126184" y="18754"/>
                  </a:lnTo>
                  <a:lnTo>
                    <a:pt x="174275" y="18754"/>
                  </a:lnTo>
                  <a:lnTo>
                    <a:pt x="180084" y="24034"/>
                  </a:lnTo>
                  <a:lnTo>
                    <a:pt x="207463" y="24034"/>
                  </a:lnTo>
                  <a:lnTo>
                    <a:pt x="224682" y="28677"/>
                  </a:lnTo>
                  <a:lnTo>
                    <a:pt x="243514" y="40866"/>
                  </a:lnTo>
                  <a:lnTo>
                    <a:pt x="244127" y="41622"/>
                  </a:lnTo>
                  <a:lnTo>
                    <a:pt x="188475" y="41622"/>
                  </a:lnTo>
                  <a:lnTo>
                    <a:pt x="168228" y="48418"/>
                  </a:lnTo>
                  <a:lnTo>
                    <a:pt x="110462" y="81730"/>
                  </a:lnTo>
                  <a:lnTo>
                    <a:pt x="110238" y="81910"/>
                  </a:lnTo>
                  <a:lnTo>
                    <a:pt x="110122" y="110355"/>
                  </a:lnTo>
                  <a:lnTo>
                    <a:pt x="136358" y="110355"/>
                  </a:lnTo>
                  <a:lnTo>
                    <a:pt x="110128" y="125496"/>
                  </a:lnTo>
                  <a:lnTo>
                    <a:pt x="110113" y="153780"/>
                  </a:lnTo>
                  <a:close/>
                </a:path>
                <a:path w="282575" h="287020">
                  <a:moveTo>
                    <a:pt x="207463" y="24034"/>
                  </a:moveTo>
                  <a:lnTo>
                    <a:pt x="180084" y="24034"/>
                  </a:lnTo>
                  <a:lnTo>
                    <a:pt x="203021" y="22836"/>
                  </a:lnTo>
                  <a:lnTo>
                    <a:pt x="207463" y="24034"/>
                  </a:lnTo>
                  <a:close/>
                </a:path>
                <a:path w="282575" h="287020">
                  <a:moveTo>
                    <a:pt x="267013" y="104088"/>
                  </a:moveTo>
                  <a:lnTo>
                    <a:pt x="248119" y="104088"/>
                  </a:lnTo>
                  <a:lnTo>
                    <a:pt x="248234" y="102496"/>
                  </a:lnTo>
                  <a:lnTo>
                    <a:pt x="248877" y="94784"/>
                  </a:lnTo>
                  <a:lnTo>
                    <a:pt x="248043" y="85553"/>
                  </a:lnTo>
                  <a:lnTo>
                    <a:pt x="227571" y="52118"/>
                  </a:lnTo>
                  <a:lnTo>
                    <a:pt x="188475" y="41622"/>
                  </a:lnTo>
                  <a:lnTo>
                    <a:pt x="244127" y="41622"/>
                  </a:lnTo>
                  <a:lnTo>
                    <a:pt x="257966" y="58709"/>
                  </a:lnTo>
                  <a:lnTo>
                    <a:pt x="264234" y="72630"/>
                  </a:lnTo>
                  <a:lnTo>
                    <a:pt x="267384" y="87397"/>
                  </a:lnTo>
                  <a:lnTo>
                    <a:pt x="267361" y="102496"/>
                  </a:lnTo>
                  <a:lnTo>
                    <a:pt x="267013" y="104088"/>
                  </a:lnTo>
                  <a:close/>
                </a:path>
                <a:path w="282575" h="287020">
                  <a:moveTo>
                    <a:pt x="136358" y="110355"/>
                  </a:moveTo>
                  <a:lnTo>
                    <a:pt x="110122" y="110355"/>
                  </a:lnTo>
                  <a:lnTo>
                    <a:pt x="182793" y="68391"/>
                  </a:lnTo>
                  <a:lnTo>
                    <a:pt x="186380" y="68391"/>
                  </a:lnTo>
                  <a:lnTo>
                    <a:pt x="216608" y="85863"/>
                  </a:lnTo>
                  <a:lnTo>
                    <a:pt x="179017" y="85863"/>
                  </a:lnTo>
                  <a:lnTo>
                    <a:pt x="178712" y="85890"/>
                  </a:lnTo>
                  <a:lnTo>
                    <a:pt x="178470" y="86051"/>
                  </a:lnTo>
                  <a:lnTo>
                    <a:pt x="154318" y="99983"/>
                  </a:lnTo>
                  <a:lnTo>
                    <a:pt x="167457" y="107567"/>
                  </a:lnTo>
                  <a:lnTo>
                    <a:pt x="141188" y="107567"/>
                  </a:lnTo>
                  <a:lnTo>
                    <a:pt x="136358" y="110355"/>
                  </a:lnTo>
                  <a:close/>
                </a:path>
                <a:path w="282575" h="287020">
                  <a:moveTo>
                    <a:pt x="129827" y="200996"/>
                  </a:moveTo>
                  <a:lnTo>
                    <a:pt x="103368" y="200996"/>
                  </a:lnTo>
                  <a:lnTo>
                    <a:pt x="103673" y="200970"/>
                  </a:lnTo>
                  <a:lnTo>
                    <a:pt x="103915" y="200808"/>
                  </a:lnTo>
                  <a:lnTo>
                    <a:pt x="128067" y="186868"/>
                  </a:lnTo>
                  <a:lnTo>
                    <a:pt x="70699" y="153762"/>
                  </a:lnTo>
                  <a:lnTo>
                    <a:pt x="55387" y="144949"/>
                  </a:lnTo>
                  <a:lnTo>
                    <a:pt x="53640" y="141919"/>
                  </a:lnTo>
                  <a:lnTo>
                    <a:pt x="53639" y="70525"/>
                  </a:lnTo>
                  <a:lnTo>
                    <a:pt x="72762" y="70525"/>
                  </a:lnTo>
                  <a:lnTo>
                    <a:pt x="72486" y="71887"/>
                  </a:lnTo>
                  <a:lnTo>
                    <a:pt x="72400" y="139463"/>
                  </a:lnTo>
                  <a:lnTo>
                    <a:pt x="72571" y="139714"/>
                  </a:lnTo>
                  <a:lnTo>
                    <a:pt x="72831" y="139839"/>
                  </a:lnTo>
                  <a:lnTo>
                    <a:pt x="96992" y="153780"/>
                  </a:lnTo>
                  <a:lnTo>
                    <a:pt x="110113" y="153780"/>
                  </a:lnTo>
                  <a:lnTo>
                    <a:pt x="110113" y="161364"/>
                  </a:lnTo>
                  <a:lnTo>
                    <a:pt x="141188" y="179293"/>
                  </a:lnTo>
                  <a:lnTo>
                    <a:pt x="167427" y="179293"/>
                  </a:lnTo>
                  <a:lnTo>
                    <a:pt x="129827" y="200996"/>
                  </a:lnTo>
                  <a:close/>
                </a:path>
                <a:path w="282575" h="287020">
                  <a:moveTo>
                    <a:pt x="262068" y="216335"/>
                  </a:moveTo>
                  <a:lnTo>
                    <a:pt x="228756" y="216335"/>
                  </a:lnTo>
                  <a:lnTo>
                    <a:pt x="237219" y="212354"/>
                  </a:lnTo>
                  <a:lnTo>
                    <a:pt x="244812" y="207010"/>
                  </a:lnTo>
                  <a:lnTo>
                    <a:pt x="251371" y="200438"/>
                  </a:lnTo>
                  <a:lnTo>
                    <a:pt x="256737" y="192776"/>
                  </a:lnTo>
                  <a:lnTo>
                    <a:pt x="263549" y="172541"/>
                  </a:lnTo>
                  <a:lnTo>
                    <a:pt x="262117" y="151977"/>
                  </a:lnTo>
                  <a:lnTo>
                    <a:pt x="253076" y="133448"/>
                  </a:lnTo>
                  <a:lnTo>
                    <a:pt x="237061" y="119319"/>
                  </a:lnTo>
                  <a:lnTo>
                    <a:pt x="179286" y="85980"/>
                  </a:lnTo>
                  <a:lnTo>
                    <a:pt x="179017" y="85863"/>
                  </a:lnTo>
                  <a:lnTo>
                    <a:pt x="216608" y="85863"/>
                  </a:lnTo>
                  <a:lnTo>
                    <a:pt x="246424" y="103075"/>
                  </a:lnTo>
                  <a:lnTo>
                    <a:pt x="248101" y="104088"/>
                  </a:lnTo>
                  <a:lnTo>
                    <a:pt x="267013" y="104088"/>
                  </a:lnTo>
                  <a:lnTo>
                    <a:pt x="264113" y="117392"/>
                  </a:lnTo>
                  <a:lnTo>
                    <a:pt x="276615" y="136641"/>
                  </a:lnTo>
                  <a:lnTo>
                    <a:pt x="282385" y="158302"/>
                  </a:lnTo>
                  <a:lnTo>
                    <a:pt x="281250" y="180690"/>
                  </a:lnTo>
                  <a:lnTo>
                    <a:pt x="273033" y="202117"/>
                  </a:lnTo>
                  <a:lnTo>
                    <a:pt x="264100" y="214505"/>
                  </a:lnTo>
                  <a:lnTo>
                    <a:pt x="262068" y="216335"/>
                  </a:lnTo>
                  <a:close/>
                </a:path>
                <a:path w="282575" h="287020">
                  <a:moveTo>
                    <a:pt x="167427" y="179293"/>
                  </a:moveTo>
                  <a:lnTo>
                    <a:pt x="141188" y="179293"/>
                  </a:lnTo>
                  <a:lnTo>
                    <a:pt x="172264" y="161364"/>
                  </a:lnTo>
                  <a:lnTo>
                    <a:pt x="172264" y="125496"/>
                  </a:lnTo>
                  <a:lnTo>
                    <a:pt x="141188" y="107567"/>
                  </a:lnTo>
                  <a:lnTo>
                    <a:pt x="167457" y="107567"/>
                  </a:lnTo>
                  <a:lnTo>
                    <a:pt x="211627" y="133062"/>
                  </a:lnTo>
                  <a:lnTo>
                    <a:pt x="185349" y="133062"/>
                  </a:lnTo>
                  <a:lnTo>
                    <a:pt x="185349" y="176496"/>
                  </a:lnTo>
                  <a:lnTo>
                    <a:pt x="172273" y="176496"/>
                  </a:lnTo>
                  <a:lnTo>
                    <a:pt x="167427" y="179293"/>
                  </a:lnTo>
                  <a:close/>
                </a:path>
                <a:path w="282575" h="287020">
                  <a:moveTo>
                    <a:pt x="264130" y="117410"/>
                  </a:moveTo>
                  <a:close/>
                </a:path>
                <a:path w="282575" h="287020">
                  <a:moveTo>
                    <a:pt x="203863" y="268115"/>
                  </a:moveTo>
                  <a:lnTo>
                    <a:pt x="156237" y="268115"/>
                  </a:lnTo>
                  <a:lnTo>
                    <a:pt x="177143" y="263859"/>
                  </a:lnTo>
                  <a:lnTo>
                    <a:pt x="194214" y="252332"/>
                  </a:lnTo>
                  <a:lnTo>
                    <a:pt x="205729" y="235256"/>
                  </a:lnTo>
                  <a:lnTo>
                    <a:pt x="209936" y="214505"/>
                  </a:lnTo>
                  <a:lnTo>
                    <a:pt x="209931" y="147379"/>
                  </a:lnTo>
                  <a:lnTo>
                    <a:pt x="209761" y="147128"/>
                  </a:lnTo>
                  <a:lnTo>
                    <a:pt x="209501" y="147002"/>
                  </a:lnTo>
                  <a:lnTo>
                    <a:pt x="185349" y="133062"/>
                  </a:lnTo>
                  <a:lnTo>
                    <a:pt x="211627" y="133062"/>
                  </a:lnTo>
                  <a:lnTo>
                    <a:pt x="226998" y="141919"/>
                  </a:lnTo>
                  <a:lnTo>
                    <a:pt x="228742" y="144949"/>
                  </a:lnTo>
                  <a:lnTo>
                    <a:pt x="228756" y="216335"/>
                  </a:lnTo>
                  <a:lnTo>
                    <a:pt x="262068" y="216335"/>
                  </a:lnTo>
                  <a:lnTo>
                    <a:pt x="252874" y="224614"/>
                  </a:lnTo>
                  <a:lnTo>
                    <a:pt x="239776" y="232141"/>
                  </a:lnTo>
                  <a:lnTo>
                    <a:pt x="225222" y="236783"/>
                  </a:lnTo>
                  <a:lnTo>
                    <a:pt x="214784" y="257240"/>
                  </a:lnTo>
                  <a:lnTo>
                    <a:pt x="203863" y="268115"/>
                  </a:lnTo>
                  <a:close/>
                </a:path>
                <a:path w="282575" h="287020">
                  <a:moveTo>
                    <a:pt x="139903" y="245245"/>
                  </a:moveTo>
                  <a:lnTo>
                    <a:pt x="93924" y="245245"/>
                  </a:lnTo>
                  <a:lnTo>
                    <a:pt x="114166" y="238460"/>
                  </a:lnTo>
                  <a:lnTo>
                    <a:pt x="171932" y="205120"/>
                  </a:lnTo>
                  <a:lnTo>
                    <a:pt x="172156" y="204941"/>
                  </a:lnTo>
                  <a:lnTo>
                    <a:pt x="172273" y="176496"/>
                  </a:lnTo>
                  <a:lnTo>
                    <a:pt x="185349" y="176496"/>
                  </a:lnTo>
                  <a:lnTo>
                    <a:pt x="185367" y="216954"/>
                  </a:lnTo>
                  <a:lnTo>
                    <a:pt x="183573" y="220064"/>
                  </a:lnTo>
                  <a:lnTo>
                    <a:pt x="180649" y="221723"/>
                  </a:lnTo>
                  <a:lnTo>
                    <a:pt x="139903" y="245245"/>
                  </a:lnTo>
                  <a:close/>
                </a:path>
                <a:path w="282575" h="287020">
                  <a:moveTo>
                    <a:pt x="99602" y="218460"/>
                  </a:moveTo>
                  <a:lnTo>
                    <a:pt x="96014" y="218460"/>
                  </a:lnTo>
                  <a:lnTo>
                    <a:pt x="35971" y="183775"/>
                  </a:lnTo>
                  <a:lnTo>
                    <a:pt x="34276" y="182762"/>
                  </a:lnTo>
                  <a:lnTo>
                    <a:pt x="71728" y="182762"/>
                  </a:lnTo>
                  <a:lnTo>
                    <a:pt x="103099" y="200880"/>
                  </a:lnTo>
                  <a:lnTo>
                    <a:pt x="103368" y="200996"/>
                  </a:lnTo>
                  <a:lnTo>
                    <a:pt x="129827" y="200996"/>
                  </a:lnTo>
                  <a:lnTo>
                    <a:pt x="99602" y="218460"/>
                  </a:lnTo>
                  <a:close/>
                </a:path>
                <a:path w="282575" h="287020">
                  <a:moveTo>
                    <a:pt x="156219" y="286860"/>
                  </a:moveTo>
                  <a:lnTo>
                    <a:pt x="141024" y="285329"/>
                  </a:lnTo>
                  <a:lnTo>
                    <a:pt x="126656" y="280673"/>
                  </a:lnTo>
                  <a:lnTo>
                    <a:pt x="113549" y="273070"/>
                  </a:lnTo>
                  <a:lnTo>
                    <a:pt x="102292" y="262835"/>
                  </a:lnTo>
                  <a:lnTo>
                    <a:pt x="133416" y="262835"/>
                  </a:lnTo>
                  <a:lnTo>
                    <a:pt x="137926" y="264922"/>
                  </a:lnTo>
                  <a:lnTo>
                    <a:pt x="146908" y="267312"/>
                  </a:lnTo>
                  <a:lnTo>
                    <a:pt x="156237" y="268115"/>
                  </a:lnTo>
                  <a:lnTo>
                    <a:pt x="203863" y="268115"/>
                  </a:lnTo>
                  <a:lnTo>
                    <a:pt x="198887" y="273070"/>
                  </a:lnTo>
                  <a:lnTo>
                    <a:pt x="178907" y="283277"/>
                  </a:lnTo>
                  <a:lnTo>
                    <a:pt x="156219" y="286860"/>
                  </a:lnTo>
                  <a:close/>
                </a:path>
              </a:pathLst>
            </a:custGeom>
            <a:solidFill>
              <a:srgbClr val="000000"/>
            </a:solidFill>
          </p:spPr>
          <p:txBody>
            <a:bodyPr wrap="square" lIns="0" tIns="0" rIns="0" bIns="0" rtlCol="0"/>
            <a:lstStyle/>
            <a:p>
              <a:endParaRPr/>
            </a:p>
          </p:txBody>
        </p:sp>
      </p:grpSp>
      <p:sp>
        <p:nvSpPr>
          <p:cNvPr id="12" name="object 28">
            <a:extLst>
              <a:ext uri="{FF2B5EF4-FFF2-40B4-BE49-F238E27FC236}">
                <a16:creationId xmlns:a16="http://schemas.microsoft.com/office/drawing/2014/main" id="{DDA38787-BAD3-5920-9D7B-E27C53844770}"/>
              </a:ext>
            </a:extLst>
          </p:cNvPr>
          <p:cNvSpPr txBox="1"/>
          <p:nvPr/>
        </p:nvSpPr>
        <p:spPr>
          <a:xfrm>
            <a:off x="2823210" y="1690116"/>
            <a:ext cx="1828800" cy="1981200"/>
          </a:xfrm>
          <a:prstGeom prst="rect">
            <a:avLst/>
          </a:prstGeom>
        </p:spPr>
        <p:txBody>
          <a:bodyPr vert="horz" wrap="square" lIns="0" tIns="92075" rIns="0" bIns="0" rtlCol="0">
            <a:spAutoFit/>
          </a:bodyPr>
          <a:lstStyle/>
          <a:p>
            <a:pPr marL="91440">
              <a:lnSpc>
                <a:spcPct val="100000"/>
              </a:lnSpc>
              <a:spcBef>
                <a:spcPts val="725"/>
              </a:spcBef>
            </a:pPr>
            <a:r>
              <a:rPr sz="1600" b="1" spc="-10" dirty="0">
                <a:latin typeface="Arial"/>
                <a:cs typeface="Arial"/>
              </a:rPr>
              <a:t>Model</a:t>
            </a:r>
            <a:r>
              <a:rPr lang="es-CO" sz="1600" b="1" spc="-10" dirty="0">
                <a:latin typeface="Arial"/>
                <a:cs typeface="Arial"/>
              </a:rPr>
              <a:t>o</a:t>
            </a:r>
            <a:r>
              <a:rPr sz="1600" b="1" spc="-10" dirty="0">
                <a:latin typeface="Arial"/>
                <a:cs typeface="Arial"/>
              </a:rPr>
              <a:t>s</a:t>
            </a:r>
            <a:endParaRPr sz="1600" dirty="0">
              <a:latin typeface="Arial"/>
              <a:cs typeface="Arial"/>
            </a:endParaRPr>
          </a:p>
          <a:p>
            <a:pPr marL="461009" marR="281940" indent="144145">
              <a:lnSpc>
                <a:spcPct val="190500"/>
              </a:lnSpc>
              <a:spcBef>
                <a:spcPts val="430"/>
              </a:spcBef>
            </a:pPr>
            <a:r>
              <a:rPr sz="1400" spc="-100" dirty="0">
                <a:latin typeface="Arial MT"/>
                <a:cs typeface="Arial MT"/>
              </a:rPr>
              <a:t>Hugging</a:t>
            </a:r>
            <a:r>
              <a:rPr sz="1400" spc="-55" dirty="0">
                <a:latin typeface="Arial MT"/>
                <a:cs typeface="Arial MT"/>
              </a:rPr>
              <a:t> </a:t>
            </a:r>
            <a:r>
              <a:rPr sz="1400" spc="-160" dirty="0">
                <a:latin typeface="Arial MT"/>
                <a:cs typeface="Arial MT"/>
              </a:rPr>
              <a:t>Face </a:t>
            </a:r>
            <a:r>
              <a:rPr sz="1400" spc="-10" dirty="0">
                <a:latin typeface="Arial MT"/>
                <a:cs typeface="Arial MT"/>
              </a:rPr>
              <a:t>GPT4All</a:t>
            </a:r>
            <a:endParaRPr sz="1400" dirty="0">
              <a:latin typeface="Arial MT"/>
              <a:cs typeface="Arial MT"/>
            </a:endParaRPr>
          </a:p>
          <a:p>
            <a:pPr marL="777875">
              <a:lnSpc>
                <a:spcPct val="100000"/>
              </a:lnSpc>
              <a:spcBef>
                <a:spcPts val="1525"/>
              </a:spcBef>
            </a:pPr>
            <a:r>
              <a:rPr sz="1400" spc="-10" dirty="0">
                <a:latin typeface="Arial MT"/>
                <a:cs typeface="Arial MT"/>
              </a:rPr>
              <a:t>OpenAI</a:t>
            </a:r>
            <a:endParaRPr sz="1400" dirty="0">
              <a:latin typeface="Arial MT"/>
              <a:cs typeface="Arial MT"/>
            </a:endParaRPr>
          </a:p>
        </p:txBody>
      </p:sp>
      <p:grpSp>
        <p:nvGrpSpPr>
          <p:cNvPr id="13" name="object 29">
            <a:extLst>
              <a:ext uri="{FF2B5EF4-FFF2-40B4-BE49-F238E27FC236}">
                <a16:creationId xmlns:a16="http://schemas.microsoft.com/office/drawing/2014/main" id="{5A35825C-8BBB-A4F7-9DAC-BC221C5B5BA8}"/>
              </a:ext>
            </a:extLst>
          </p:cNvPr>
          <p:cNvGrpSpPr/>
          <p:nvPr/>
        </p:nvGrpSpPr>
        <p:grpSpPr>
          <a:xfrm>
            <a:off x="5103114" y="1664970"/>
            <a:ext cx="1932939" cy="2085339"/>
            <a:chOff x="5103114" y="1664970"/>
            <a:chExt cx="1932939" cy="2085339"/>
          </a:xfrm>
        </p:grpSpPr>
        <p:pic>
          <p:nvPicPr>
            <p:cNvPr id="14" name="object 30">
              <a:extLst>
                <a:ext uri="{FF2B5EF4-FFF2-40B4-BE49-F238E27FC236}">
                  <a16:creationId xmlns:a16="http://schemas.microsoft.com/office/drawing/2014/main" id="{B6D77430-8D4D-AC8C-7C43-241441F680D7}"/>
                </a:ext>
              </a:extLst>
            </p:cNvPr>
            <p:cNvPicPr/>
            <p:nvPr/>
          </p:nvPicPr>
          <p:blipFill>
            <a:blip r:embed="rId4" cstate="print"/>
            <a:stretch>
              <a:fillRect/>
            </a:stretch>
          </p:blipFill>
          <p:spPr>
            <a:xfrm>
              <a:off x="5103114" y="1664970"/>
              <a:ext cx="1932431" cy="2084831"/>
            </a:xfrm>
            <a:prstGeom prst="rect">
              <a:avLst/>
            </a:prstGeom>
          </p:spPr>
        </p:pic>
        <p:sp>
          <p:nvSpPr>
            <p:cNvPr id="15" name="object 31">
              <a:extLst>
                <a:ext uri="{FF2B5EF4-FFF2-40B4-BE49-F238E27FC236}">
                  <a16:creationId xmlns:a16="http://schemas.microsoft.com/office/drawing/2014/main" id="{BBAEA86B-C85B-EFD9-695A-3D415F31E42F}"/>
                </a:ext>
              </a:extLst>
            </p:cNvPr>
            <p:cNvSpPr/>
            <p:nvPr/>
          </p:nvSpPr>
          <p:spPr>
            <a:xfrm>
              <a:off x="5181600" y="1690116"/>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16" name="object 32">
              <a:extLst>
                <a:ext uri="{FF2B5EF4-FFF2-40B4-BE49-F238E27FC236}">
                  <a16:creationId xmlns:a16="http://schemas.microsoft.com/office/drawing/2014/main" id="{0ADBE1FA-03CF-ED33-2BE6-E583DB2C545B}"/>
                </a:ext>
              </a:extLst>
            </p:cNvPr>
            <p:cNvPicPr/>
            <p:nvPr/>
          </p:nvPicPr>
          <p:blipFill>
            <a:blip r:embed="rId7" cstate="print"/>
            <a:stretch>
              <a:fillRect/>
            </a:stretch>
          </p:blipFill>
          <p:spPr>
            <a:xfrm>
              <a:off x="6617970" y="2657094"/>
              <a:ext cx="255269" cy="288035"/>
            </a:xfrm>
            <a:prstGeom prst="rect">
              <a:avLst/>
            </a:prstGeom>
          </p:spPr>
        </p:pic>
        <p:pic>
          <p:nvPicPr>
            <p:cNvPr id="17" name="object 33">
              <a:extLst>
                <a:ext uri="{FF2B5EF4-FFF2-40B4-BE49-F238E27FC236}">
                  <a16:creationId xmlns:a16="http://schemas.microsoft.com/office/drawing/2014/main" id="{C079CAFA-F132-79F6-CF99-51FA14B6BED6}"/>
                </a:ext>
              </a:extLst>
            </p:cNvPr>
            <p:cNvPicPr/>
            <p:nvPr/>
          </p:nvPicPr>
          <p:blipFill>
            <a:blip r:embed="rId8" cstate="print"/>
            <a:stretch>
              <a:fillRect/>
            </a:stretch>
          </p:blipFill>
          <p:spPr>
            <a:xfrm>
              <a:off x="5356245" y="2250948"/>
              <a:ext cx="325988" cy="288035"/>
            </a:xfrm>
            <a:prstGeom prst="rect">
              <a:avLst/>
            </a:prstGeom>
          </p:spPr>
        </p:pic>
        <p:sp>
          <p:nvSpPr>
            <p:cNvPr id="18" name="object 34">
              <a:extLst>
                <a:ext uri="{FF2B5EF4-FFF2-40B4-BE49-F238E27FC236}">
                  <a16:creationId xmlns:a16="http://schemas.microsoft.com/office/drawing/2014/main" id="{A1C8B54F-F25E-5AFE-B2DD-EEEFFC3DF795}"/>
                </a:ext>
              </a:extLst>
            </p:cNvPr>
            <p:cNvSpPr/>
            <p:nvPr/>
          </p:nvSpPr>
          <p:spPr>
            <a:xfrm>
              <a:off x="5583325" y="3064898"/>
              <a:ext cx="282575" cy="287020"/>
            </a:xfrm>
            <a:custGeom>
              <a:avLst/>
              <a:gdLst/>
              <a:ahLst/>
              <a:cxnLst/>
              <a:rect l="l" t="t" r="r" b="b"/>
              <a:pathLst>
                <a:path w="282575" h="287020">
                  <a:moveTo>
                    <a:pt x="79355" y="264033"/>
                  </a:moveTo>
                  <a:lnTo>
                    <a:pt x="38862" y="246003"/>
                  </a:lnTo>
                  <a:lnTo>
                    <a:pt x="14992" y="199471"/>
                  </a:lnTo>
                  <a:lnTo>
                    <a:pt x="15016" y="184373"/>
                  </a:lnTo>
                  <a:lnTo>
                    <a:pt x="18267" y="169459"/>
                  </a:lnTo>
                  <a:lnTo>
                    <a:pt x="5767" y="150205"/>
                  </a:lnTo>
                  <a:lnTo>
                    <a:pt x="0" y="128535"/>
                  </a:lnTo>
                  <a:lnTo>
                    <a:pt x="1141" y="106138"/>
                  </a:lnTo>
                  <a:lnTo>
                    <a:pt x="9370" y="84707"/>
                  </a:lnTo>
                  <a:lnTo>
                    <a:pt x="18304" y="72319"/>
                  </a:lnTo>
                  <a:lnTo>
                    <a:pt x="29529" y="62210"/>
                  </a:lnTo>
                  <a:lnTo>
                    <a:pt x="42628" y="54683"/>
                  </a:lnTo>
                  <a:lnTo>
                    <a:pt x="57181" y="50040"/>
                  </a:lnTo>
                  <a:lnTo>
                    <a:pt x="67618" y="29602"/>
                  </a:lnTo>
                  <a:lnTo>
                    <a:pt x="83510" y="13785"/>
                  </a:lnTo>
                  <a:lnTo>
                    <a:pt x="103482" y="3585"/>
                  </a:lnTo>
                  <a:lnTo>
                    <a:pt x="126157" y="0"/>
                  </a:lnTo>
                  <a:lnTo>
                    <a:pt x="141351" y="1536"/>
                  </a:lnTo>
                  <a:lnTo>
                    <a:pt x="155717" y="6194"/>
                  </a:lnTo>
                  <a:lnTo>
                    <a:pt x="168809" y="13785"/>
                  </a:lnTo>
                  <a:lnTo>
                    <a:pt x="174275" y="18754"/>
                  </a:lnTo>
                  <a:lnTo>
                    <a:pt x="126184" y="18754"/>
                  </a:lnTo>
                  <a:lnTo>
                    <a:pt x="105246" y="22967"/>
                  </a:lnTo>
                  <a:lnTo>
                    <a:pt x="88142" y="34480"/>
                  </a:lnTo>
                  <a:lnTo>
                    <a:pt x="76604" y="51563"/>
                  </a:lnTo>
                  <a:lnTo>
                    <a:pt x="72762" y="70525"/>
                  </a:lnTo>
                  <a:lnTo>
                    <a:pt x="53639" y="70525"/>
                  </a:lnTo>
                  <a:lnTo>
                    <a:pt x="18861" y="114329"/>
                  </a:lnTo>
                  <a:lnTo>
                    <a:pt x="20304" y="134875"/>
                  </a:lnTo>
                  <a:lnTo>
                    <a:pt x="29336" y="153388"/>
                  </a:lnTo>
                  <a:lnTo>
                    <a:pt x="45325" y="167513"/>
                  </a:lnTo>
                  <a:lnTo>
                    <a:pt x="71728" y="182762"/>
                  </a:lnTo>
                  <a:lnTo>
                    <a:pt x="34276" y="182762"/>
                  </a:lnTo>
                  <a:lnTo>
                    <a:pt x="54835" y="234775"/>
                  </a:lnTo>
                  <a:lnTo>
                    <a:pt x="93924" y="245245"/>
                  </a:lnTo>
                  <a:lnTo>
                    <a:pt x="139903" y="245245"/>
                  </a:lnTo>
                  <a:lnTo>
                    <a:pt x="123503" y="254713"/>
                  </a:lnTo>
                  <a:lnTo>
                    <a:pt x="123009" y="255018"/>
                  </a:lnTo>
                  <a:lnTo>
                    <a:pt x="121807" y="255672"/>
                  </a:lnTo>
                  <a:lnTo>
                    <a:pt x="129493" y="261019"/>
                  </a:lnTo>
                  <a:lnTo>
                    <a:pt x="133416" y="262835"/>
                  </a:lnTo>
                  <a:lnTo>
                    <a:pt x="102292" y="262835"/>
                  </a:lnTo>
                  <a:lnTo>
                    <a:pt x="79355" y="264033"/>
                  </a:lnTo>
                  <a:close/>
                </a:path>
                <a:path w="282575" h="287020">
                  <a:moveTo>
                    <a:pt x="110113" y="153780"/>
                  </a:moveTo>
                  <a:lnTo>
                    <a:pt x="96992" y="153780"/>
                  </a:lnTo>
                  <a:lnTo>
                    <a:pt x="97010" y="69906"/>
                  </a:lnTo>
                  <a:lnTo>
                    <a:pt x="98803" y="66804"/>
                  </a:lnTo>
                  <a:lnTo>
                    <a:pt x="101727" y="65146"/>
                  </a:lnTo>
                  <a:lnTo>
                    <a:pt x="158874" y="32156"/>
                  </a:lnTo>
                  <a:lnTo>
                    <a:pt x="159376" y="31851"/>
                  </a:lnTo>
                  <a:lnTo>
                    <a:pt x="160569" y="31197"/>
                  </a:lnTo>
                  <a:lnTo>
                    <a:pt x="152888" y="25864"/>
                  </a:lnTo>
                  <a:lnTo>
                    <a:pt x="144466" y="21963"/>
                  </a:lnTo>
                  <a:lnTo>
                    <a:pt x="135499" y="19568"/>
                  </a:lnTo>
                  <a:lnTo>
                    <a:pt x="126184" y="18754"/>
                  </a:lnTo>
                  <a:lnTo>
                    <a:pt x="174275" y="18754"/>
                  </a:lnTo>
                  <a:lnTo>
                    <a:pt x="180084" y="24034"/>
                  </a:lnTo>
                  <a:lnTo>
                    <a:pt x="207463" y="24034"/>
                  </a:lnTo>
                  <a:lnTo>
                    <a:pt x="224682" y="28677"/>
                  </a:lnTo>
                  <a:lnTo>
                    <a:pt x="243514" y="40866"/>
                  </a:lnTo>
                  <a:lnTo>
                    <a:pt x="244127" y="41622"/>
                  </a:lnTo>
                  <a:lnTo>
                    <a:pt x="188475" y="41622"/>
                  </a:lnTo>
                  <a:lnTo>
                    <a:pt x="168228" y="48418"/>
                  </a:lnTo>
                  <a:lnTo>
                    <a:pt x="110462" y="81730"/>
                  </a:lnTo>
                  <a:lnTo>
                    <a:pt x="110238" y="81910"/>
                  </a:lnTo>
                  <a:lnTo>
                    <a:pt x="110122" y="110355"/>
                  </a:lnTo>
                  <a:lnTo>
                    <a:pt x="136358" y="110355"/>
                  </a:lnTo>
                  <a:lnTo>
                    <a:pt x="110128" y="125496"/>
                  </a:lnTo>
                  <a:lnTo>
                    <a:pt x="110113" y="153780"/>
                  </a:lnTo>
                  <a:close/>
                </a:path>
                <a:path w="282575" h="287020">
                  <a:moveTo>
                    <a:pt x="207463" y="24034"/>
                  </a:moveTo>
                  <a:lnTo>
                    <a:pt x="180084" y="24034"/>
                  </a:lnTo>
                  <a:lnTo>
                    <a:pt x="203021" y="22836"/>
                  </a:lnTo>
                  <a:lnTo>
                    <a:pt x="207463" y="24034"/>
                  </a:lnTo>
                  <a:close/>
                </a:path>
                <a:path w="282575" h="287020">
                  <a:moveTo>
                    <a:pt x="267013" y="104088"/>
                  </a:moveTo>
                  <a:lnTo>
                    <a:pt x="248119" y="104088"/>
                  </a:lnTo>
                  <a:lnTo>
                    <a:pt x="248234" y="102496"/>
                  </a:lnTo>
                  <a:lnTo>
                    <a:pt x="248877" y="94784"/>
                  </a:lnTo>
                  <a:lnTo>
                    <a:pt x="248043" y="85553"/>
                  </a:lnTo>
                  <a:lnTo>
                    <a:pt x="227571" y="52118"/>
                  </a:lnTo>
                  <a:lnTo>
                    <a:pt x="188475" y="41622"/>
                  </a:lnTo>
                  <a:lnTo>
                    <a:pt x="244127" y="41622"/>
                  </a:lnTo>
                  <a:lnTo>
                    <a:pt x="257966" y="58709"/>
                  </a:lnTo>
                  <a:lnTo>
                    <a:pt x="264234" y="72630"/>
                  </a:lnTo>
                  <a:lnTo>
                    <a:pt x="267384" y="87397"/>
                  </a:lnTo>
                  <a:lnTo>
                    <a:pt x="267361" y="102496"/>
                  </a:lnTo>
                  <a:lnTo>
                    <a:pt x="267013" y="104088"/>
                  </a:lnTo>
                  <a:close/>
                </a:path>
                <a:path w="282575" h="287020">
                  <a:moveTo>
                    <a:pt x="136358" y="110355"/>
                  </a:moveTo>
                  <a:lnTo>
                    <a:pt x="110122" y="110355"/>
                  </a:lnTo>
                  <a:lnTo>
                    <a:pt x="182793" y="68391"/>
                  </a:lnTo>
                  <a:lnTo>
                    <a:pt x="186380" y="68391"/>
                  </a:lnTo>
                  <a:lnTo>
                    <a:pt x="216608" y="85863"/>
                  </a:lnTo>
                  <a:lnTo>
                    <a:pt x="179017" y="85863"/>
                  </a:lnTo>
                  <a:lnTo>
                    <a:pt x="178712" y="85890"/>
                  </a:lnTo>
                  <a:lnTo>
                    <a:pt x="178470" y="86051"/>
                  </a:lnTo>
                  <a:lnTo>
                    <a:pt x="154318" y="99983"/>
                  </a:lnTo>
                  <a:lnTo>
                    <a:pt x="167457" y="107567"/>
                  </a:lnTo>
                  <a:lnTo>
                    <a:pt x="141188" y="107567"/>
                  </a:lnTo>
                  <a:lnTo>
                    <a:pt x="136358" y="110355"/>
                  </a:lnTo>
                  <a:close/>
                </a:path>
                <a:path w="282575" h="287020">
                  <a:moveTo>
                    <a:pt x="129827" y="200996"/>
                  </a:moveTo>
                  <a:lnTo>
                    <a:pt x="103368" y="200996"/>
                  </a:lnTo>
                  <a:lnTo>
                    <a:pt x="103673" y="200970"/>
                  </a:lnTo>
                  <a:lnTo>
                    <a:pt x="103915" y="200808"/>
                  </a:lnTo>
                  <a:lnTo>
                    <a:pt x="128067" y="186868"/>
                  </a:lnTo>
                  <a:lnTo>
                    <a:pt x="70699" y="153762"/>
                  </a:lnTo>
                  <a:lnTo>
                    <a:pt x="55387" y="144949"/>
                  </a:lnTo>
                  <a:lnTo>
                    <a:pt x="53640" y="141919"/>
                  </a:lnTo>
                  <a:lnTo>
                    <a:pt x="53639" y="70525"/>
                  </a:lnTo>
                  <a:lnTo>
                    <a:pt x="72762" y="70525"/>
                  </a:lnTo>
                  <a:lnTo>
                    <a:pt x="72486" y="71887"/>
                  </a:lnTo>
                  <a:lnTo>
                    <a:pt x="72400" y="139463"/>
                  </a:lnTo>
                  <a:lnTo>
                    <a:pt x="72571" y="139714"/>
                  </a:lnTo>
                  <a:lnTo>
                    <a:pt x="72831" y="139839"/>
                  </a:lnTo>
                  <a:lnTo>
                    <a:pt x="96992" y="153780"/>
                  </a:lnTo>
                  <a:lnTo>
                    <a:pt x="110113" y="153780"/>
                  </a:lnTo>
                  <a:lnTo>
                    <a:pt x="110113" y="161364"/>
                  </a:lnTo>
                  <a:lnTo>
                    <a:pt x="141188" y="179293"/>
                  </a:lnTo>
                  <a:lnTo>
                    <a:pt x="167427" y="179293"/>
                  </a:lnTo>
                  <a:lnTo>
                    <a:pt x="129827" y="200996"/>
                  </a:lnTo>
                  <a:close/>
                </a:path>
                <a:path w="282575" h="287020">
                  <a:moveTo>
                    <a:pt x="262068" y="216335"/>
                  </a:moveTo>
                  <a:lnTo>
                    <a:pt x="228756" y="216335"/>
                  </a:lnTo>
                  <a:lnTo>
                    <a:pt x="237219" y="212354"/>
                  </a:lnTo>
                  <a:lnTo>
                    <a:pt x="244812" y="207010"/>
                  </a:lnTo>
                  <a:lnTo>
                    <a:pt x="251371" y="200438"/>
                  </a:lnTo>
                  <a:lnTo>
                    <a:pt x="256737" y="192776"/>
                  </a:lnTo>
                  <a:lnTo>
                    <a:pt x="263549" y="172541"/>
                  </a:lnTo>
                  <a:lnTo>
                    <a:pt x="262117" y="151977"/>
                  </a:lnTo>
                  <a:lnTo>
                    <a:pt x="253076" y="133448"/>
                  </a:lnTo>
                  <a:lnTo>
                    <a:pt x="237061" y="119319"/>
                  </a:lnTo>
                  <a:lnTo>
                    <a:pt x="179286" y="85980"/>
                  </a:lnTo>
                  <a:lnTo>
                    <a:pt x="179017" y="85863"/>
                  </a:lnTo>
                  <a:lnTo>
                    <a:pt x="216608" y="85863"/>
                  </a:lnTo>
                  <a:lnTo>
                    <a:pt x="246424" y="103075"/>
                  </a:lnTo>
                  <a:lnTo>
                    <a:pt x="248101" y="104088"/>
                  </a:lnTo>
                  <a:lnTo>
                    <a:pt x="267013" y="104088"/>
                  </a:lnTo>
                  <a:lnTo>
                    <a:pt x="264113" y="117392"/>
                  </a:lnTo>
                  <a:lnTo>
                    <a:pt x="276615" y="136641"/>
                  </a:lnTo>
                  <a:lnTo>
                    <a:pt x="282385" y="158302"/>
                  </a:lnTo>
                  <a:lnTo>
                    <a:pt x="281250" y="180690"/>
                  </a:lnTo>
                  <a:lnTo>
                    <a:pt x="273033" y="202117"/>
                  </a:lnTo>
                  <a:lnTo>
                    <a:pt x="264100" y="214505"/>
                  </a:lnTo>
                  <a:lnTo>
                    <a:pt x="262068" y="216335"/>
                  </a:lnTo>
                  <a:close/>
                </a:path>
                <a:path w="282575" h="287020">
                  <a:moveTo>
                    <a:pt x="167427" y="179293"/>
                  </a:moveTo>
                  <a:lnTo>
                    <a:pt x="141188" y="179293"/>
                  </a:lnTo>
                  <a:lnTo>
                    <a:pt x="172264" y="161364"/>
                  </a:lnTo>
                  <a:lnTo>
                    <a:pt x="172264" y="125496"/>
                  </a:lnTo>
                  <a:lnTo>
                    <a:pt x="141188" y="107567"/>
                  </a:lnTo>
                  <a:lnTo>
                    <a:pt x="167457" y="107567"/>
                  </a:lnTo>
                  <a:lnTo>
                    <a:pt x="211627" y="133062"/>
                  </a:lnTo>
                  <a:lnTo>
                    <a:pt x="185349" y="133062"/>
                  </a:lnTo>
                  <a:lnTo>
                    <a:pt x="185349" y="176496"/>
                  </a:lnTo>
                  <a:lnTo>
                    <a:pt x="172273" y="176496"/>
                  </a:lnTo>
                  <a:lnTo>
                    <a:pt x="167427" y="179293"/>
                  </a:lnTo>
                  <a:close/>
                </a:path>
                <a:path w="282575" h="287020">
                  <a:moveTo>
                    <a:pt x="264130" y="117410"/>
                  </a:moveTo>
                  <a:close/>
                </a:path>
                <a:path w="282575" h="287020">
                  <a:moveTo>
                    <a:pt x="203863" y="268115"/>
                  </a:moveTo>
                  <a:lnTo>
                    <a:pt x="156237" y="268115"/>
                  </a:lnTo>
                  <a:lnTo>
                    <a:pt x="177143" y="263859"/>
                  </a:lnTo>
                  <a:lnTo>
                    <a:pt x="194214" y="252332"/>
                  </a:lnTo>
                  <a:lnTo>
                    <a:pt x="205729" y="235256"/>
                  </a:lnTo>
                  <a:lnTo>
                    <a:pt x="209936" y="214505"/>
                  </a:lnTo>
                  <a:lnTo>
                    <a:pt x="209931" y="147379"/>
                  </a:lnTo>
                  <a:lnTo>
                    <a:pt x="209761" y="147128"/>
                  </a:lnTo>
                  <a:lnTo>
                    <a:pt x="209501" y="147002"/>
                  </a:lnTo>
                  <a:lnTo>
                    <a:pt x="185349" y="133062"/>
                  </a:lnTo>
                  <a:lnTo>
                    <a:pt x="211627" y="133062"/>
                  </a:lnTo>
                  <a:lnTo>
                    <a:pt x="226998" y="141919"/>
                  </a:lnTo>
                  <a:lnTo>
                    <a:pt x="228742" y="144949"/>
                  </a:lnTo>
                  <a:lnTo>
                    <a:pt x="228756" y="216335"/>
                  </a:lnTo>
                  <a:lnTo>
                    <a:pt x="262068" y="216335"/>
                  </a:lnTo>
                  <a:lnTo>
                    <a:pt x="252874" y="224614"/>
                  </a:lnTo>
                  <a:lnTo>
                    <a:pt x="239776" y="232141"/>
                  </a:lnTo>
                  <a:lnTo>
                    <a:pt x="225222" y="236783"/>
                  </a:lnTo>
                  <a:lnTo>
                    <a:pt x="214784" y="257240"/>
                  </a:lnTo>
                  <a:lnTo>
                    <a:pt x="203863" y="268115"/>
                  </a:lnTo>
                  <a:close/>
                </a:path>
                <a:path w="282575" h="287020">
                  <a:moveTo>
                    <a:pt x="139903" y="245245"/>
                  </a:moveTo>
                  <a:lnTo>
                    <a:pt x="93924" y="245245"/>
                  </a:lnTo>
                  <a:lnTo>
                    <a:pt x="114166" y="238460"/>
                  </a:lnTo>
                  <a:lnTo>
                    <a:pt x="171932" y="205120"/>
                  </a:lnTo>
                  <a:lnTo>
                    <a:pt x="172156" y="204941"/>
                  </a:lnTo>
                  <a:lnTo>
                    <a:pt x="172273" y="176496"/>
                  </a:lnTo>
                  <a:lnTo>
                    <a:pt x="185349" y="176496"/>
                  </a:lnTo>
                  <a:lnTo>
                    <a:pt x="185367" y="216954"/>
                  </a:lnTo>
                  <a:lnTo>
                    <a:pt x="183573" y="220064"/>
                  </a:lnTo>
                  <a:lnTo>
                    <a:pt x="180649" y="221723"/>
                  </a:lnTo>
                  <a:lnTo>
                    <a:pt x="139903" y="245245"/>
                  </a:lnTo>
                  <a:close/>
                </a:path>
                <a:path w="282575" h="287020">
                  <a:moveTo>
                    <a:pt x="99602" y="218460"/>
                  </a:moveTo>
                  <a:lnTo>
                    <a:pt x="96014" y="218460"/>
                  </a:lnTo>
                  <a:lnTo>
                    <a:pt x="35971" y="183775"/>
                  </a:lnTo>
                  <a:lnTo>
                    <a:pt x="34276" y="182762"/>
                  </a:lnTo>
                  <a:lnTo>
                    <a:pt x="71728" y="182762"/>
                  </a:lnTo>
                  <a:lnTo>
                    <a:pt x="103099" y="200880"/>
                  </a:lnTo>
                  <a:lnTo>
                    <a:pt x="103368" y="200996"/>
                  </a:lnTo>
                  <a:lnTo>
                    <a:pt x="129827" y="200996"/>
                  </a:lnTo>
                  <a:lnTo>
                    <a:pt x="99602" y="218460"/>
                  </a:lnTo>
                  <a:close/>
                </a:path>
                <a:path w="282575" h="287020">
                  <a:moveTo>
                    <a:pt x="156219" y="286860"/>
                  </a:moveTo>
                  <a:lnTo>
                    <a:pt x="141024" y="285329"/>
                  </a:lnTo>
                  <a:lnTo>
                    <a:pt x="126656" y="280673"/>
                  </a:lnTo>
                  <a:lnTo>
                    <a:pt x="113549" y="273070"/>
                  </a:lnTo>
                  <a:lnTo>
                    <a:pt x="102292" y="262835"/>
                  </a:lnTo>
                  <a:lnTo>
                    <a:pt x="133416" y="262835"/>
                  </a:lnTo>
                  <a:lnTo>
                    <a:pt x="137926" y="264922"/>
                  </a:lnTo>
                  <a:lnTo>
                    <a:pt x="146908" y="267312"/>
                  </a:lnTo>
                  <a:lnTo>
                    <a:pt x="156237" y="268115"/>
                  </a:lnTo>
                  <a:lnTo>
                    <a:pt x="203863" y="268115"/>
                  </a:lnTo>
                  <a:lnTo>
                    <a:pt x="198887" y="273070"/>
                  </a:lnTo>
                  <a:lnTo>
                    <a:pt x="178907" y="283277"/>
                  </a:lnTo>
                  <a:lnTo>
                    <a:pt x="156219" y="286860"/>
                  </a:lnTo>
                  <a:close/>
                </a:path>
              </a:pathLst>
            </a:custGeom>
            <a:solidFill>
              <a:srgbClr val="000000"/>
            </a:solidFill>
          </p:spPr>
          <p:txBody>
            <a:bodyPr wrap="square" lIns="0" tIns="0" rIns="0" bIns="0" rtlCol="0"/>
            <a:lstStyle/>
            <a:p>
              <a:endParaRPr/>
            </a:p>
          </p:txBody>
        </p:sp>
      </p:grpSp>
      <p:grpSp>
        <p:nvGrpSpPr>
          <p:cNvPr id="19" name="object 35">
            <a:extLst>
              <a:ext uri="{FF2B5EF4-FFF2-40B4-BE49-F238E27FC236}">
                <a16:creationId xmlns:a16="http://schemas.microsoft.com/office/drawing/2014/main" id="{C532759E-0923-B535-4E64-E38B80287C5A}"/>
              </a:ext>
            </a:extLst>
          </p:cNvPr>
          <p:cNvGrpSpPr/>
          <p:nvPr/>
        </p:nvGrpSpPr>
        <p:grpSpPr>
          <a:xfrm>
            <a:off x="7461504" y="1664970"/>
            <a:ext cx="1932939" cy="2085339"/>
            <a:chOff x="7461504" y="1664970"/>
            <a:chExt cx="1932939" cy="2085339"/>
          </a:xfrm>
        </p:grpSpPr>
        <p:pic>
          <p:nvPicPr>
            <p:cNvPr id="20" name="object 36">
              <a:extLst>
                <a:ext uri="{FF2B5EF4-FFF2-40B4-BE49-F238E27FC236}">
                  <a16:creationId xmlns:a16="http://schemas.microsoft.com/office/drawing/2014/main" id="{BBC5E782-361E-0EA2-0A5F-27F1979A8DF9}"/>
                </a:ext>
              </a:extLst>
            </p:cNvPr>
            <p:cNvPicPr/>
            <p:nvPr/>
          </p:nvPicPr>
          <p:blipFill>
            <a:blip r:embed="rId4" cstate="print"/>
            <a:stretch>
              <a:fillRect/>
            </a:stretch>
          </p:blipFill>
          <p:spPr>
            <a:xfrm>
              <a:off x="7461504" y="1664970"/>
              <a:ext cx="1932431" cy="2084831"/>
            </a:xfrm>
            <a:prstGeom prst="rect">
              <a:avLst/>
            </a:prstGeom>
          </p:spPr>
        </p:pic>
        <p:sp>
          <p:nvSpPr>
            <p:cNvPr id="21" name="object 37">
              <a:extLst>
                <a:ext uri="{FF2B5EF4-FFF2-40B4-BE49-F238E27FC236}">
                  <a16:creationId xmlns:a16="http://schemas.microsoft.com/office/drawing/2014/main" id="{C603EA6A-BD17-3A9E-080F-C6C691015681}"/>
                </a:ext>
              </a:extLst>
            </p:cNvPr>
            <p:cNvSpPr/>
            <p:nvPr/>
          </p:nvSpPr>
          <p:spPr>
            <a:xfrm>
              <a:off x="7539990" y="1690116"/>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22" name="object 38">
              <a:extLst>
                <a:ext uri="{FF2B5EF4-FFF2-40B4-BE49-F238E27FC236}">
                  <a16:creationId xmlns:a16="http://schemas.microsoft.com/office/drawing/2014/main" id="{308EC3CE-51D5-90C1-AB54-A5D5B112D12E}"/>
                </a:ext>
              </a:extLst>
            </p:cNvPr>
            <p:cNvPicPr/>
            <p:nvPr/>
          </p:nvPicPr>
          <p:blipFill>
            <a:blip r:embed="rId9" cstate="print"/>
            <a:stretch>
              <a:fillRect/>
            </a:stretch>
          </p:blipFill>
          <p:spPr>
            <a:xfrm>
              <a:off x="7920990" y="2241041"/>
              <a:ext cx="450341" cy="288035"/>
            </a:xfrm>
            <a:prstGeom prst="rect">
              <a:avLst/>
            </a:prstGeom>
          </p:spPr>
        </p:pic>
        <p:pic>
          <p:nvPicPr>
            <p:cNvPr id="23" name="object 39">
              <a:extLst>
                <a:ext uri="{FF2B5EF4-FFF2-40B4-BE49-F238E27FC236}">
                  <a16:creationId xmlns:a16="http://schemas.microsoft.com/office/drawing/2014/main" id="{CFE627D8-D0F7-DA36-F206-C48AED391B31}"/>
                </a:ext>
              </a:extLst>
            </p:cNvPr>
            <p:cNvPicPr/>
            <p:nvPr/>
          </p:nvPicPr>
          <p:blipFill>
            <a:blip r:embed="rId10" cstate="print"/>
            <a:stretch>
              <a:fillRect/>
            </a:stretch>
          </p:blipFill>
          <p:spPr>
            <a:xfrm>
              <a:off x="8697468" y="2641853"/>
              <a:ext cx="432053" cy="288036"/>
            </a:xfrm>
            <a:prstGeom prst="rect">
              <a:avLst/>
            </a:prstGeom>
          </p:spPr>
        </p:pic>
        <p:pic>
          <p:nvPicPr>
            <p:cNvPr id="24" name="object 40">
              <a:extLst>
                <a:ext uri="{FF2B5EF4-FFF2-40B4-BE49-F238E27FC236}">
                  <a16:creationId xmlns:a16="http://schemas.microsoft.com/office/drawing/2014/main" id="{821F534E-A21F-1C70-D339-C59F5FE1CEF1}"/>
                </a:ext>
              </a:extLst>
            </p:cNvPr>
            <p:cNvPicPr/>
            <p:nvPr/>
          </p:nvPicPr>
          <p:blipFill>
            <a:blip r:embed="rId11" cstate="print"/>
            <a:stretch>
              <a:fillRect/>
            </a:stretch>
          </p:blipFill>
          <p:spPr>
            <a:xfrm>
              <a:off x="7850886" y="3023616"/>
              <a:ext cx="332993" cy="332993"/>
            </a:xfrm>
            <a:prstGeom prst="rect">
              <a:avLst/>
            </a:prstGeom>
          </p:spPr>
        </p:pic>
      </p:grpSp>
      <p:sp>
        <p:nvSpPr>
          <p:cNvPr id="25" name="object 41">
            <a:extLst>
              <a:ext uri="{FF2B5EF4-FFF2-40B4-BE49-F238E27FC236}">
                <a16:creationId xmlns:a16="http://schemas.microsoft.com/office/drawing/2014/main" id="{A0AD9550-D5FB-917D-14A2-667336772A78}"/>
              </a:ext>
            </a:extLst>
          </p:cNvPr>
          <p:cNvSpPr txBox="1"/>
          <p:nvPr/>
        </p:nvSpPr>
        <p:spPr>
          <a:xfrm>
            <a:off x="5181600" y="1690116"/>
            <a:ext cx="1828800" cy="1981200"/>
          </a:xfrm>
          <a:prstGeom prst="rect">
            <a:avLst/>
          </a:prstGeom>
        </p:spPr>
        <p:txBody>
          <a:bodyPr vert="horz" wrap="square" lIns="0" tIns="92075" rIns="0" bIns="0" rtlCol="0">
            <a:spAutoFit/>
          </a:bodyPr>
          <a:lstStyle/>
          <a:p>
            <a:pPr marL="90805">
              <a:lnSpc>
                <a:spcPct val="100000"/>
              </a:lnSpc>
              <a:spcBef>
                <a:spcPts val="725"/>
              </a:spcBef>
            </a:pPr>
            <a:r>
              <a:rPr sz="1600" b="1" spc="-85" dirty="0">
                <a:latin typeface="Arial"/>
                <a:cs typeface="Arial"/>
              </a:rPr>
              <a:t>Embeddings</a:t>
            </a:r>
            <a:endParaRPr sz="1600">
              <a:latin typeface="Arial"/>
              <a:cs typeface="Arial"/>
            </a:endParaRPr>
          </a:p>
          <a:p>
            <a:pPr marL="227965" marR="281940" indent="376555">
              <a:lnSpc>
                <a:spcPct val="190500"/>
              </a:lnSpc>
              <a:spcBef>
                <a:spcPts val="430"/>
              </a:spcBef>
            </a:pPr>
            <a:r>
              <a:rPr sz="1400" spc="-100" dirty="0">
                <a:latin typeface="Arial MT"/>
                <a:cs typeface="Arial MT"/>
              </a:rPr>
              <a:t>Hugging</a:t>
            </a:r>
            <a:r>
              <a:rPr sz="1400" spc="-55" dirty="0">
                <a:latin typeface="Arial MT"/>
                <a:cs typeface="Arial MT"/>
              </a:rPr>
              <a:t> </a:t>
            </a:r>
            <a:r>
              <a:rPr sz="1400" spc="-160" dirty="0">
                <a:latin typeface="Arial MT"/>
                <a:cs typeface="Arial MT"/>
              </a:rPr>
              <a:t>Face </a:t>
            </a:r>
            <a:r>
              <a:rPr sz="1400" spc="-80" dirty="0">
                <a:latin typeface="Arial MT"/>
                <a:cs typeface="Arial MT"/>
              </a:rPr>
              <a:t>Tensorflow</a:t>
            </a:r>
            <a:r>
              <a:rPr sz="1400" spc="-40" dirty="0">
                <a:latin typeface="Arial MT"/>
                <a:cs typeface="Arial MT"/>
              </a:rPr>
              <a:t> </a:t>
            </a:r>
            <a:r>
              <a:rPr sz="1400" spc="-25" dirty="0">
                <a:latin typeface="Arial MT"/>
                <a:cs typeface="Arial MT"/>
              </a:rPr>
              <a:t>Hub</a:t>
            </a:r>
            <a:endParaRPr sz="1400">
              <a:latin typeface="Arial MT"/>
              <a:cs typeface="Arial MT"/>
            </a:endParaRPr>
          </a:p>
          <a:p>
            <a:pPr marL="777240">
              <a:lnSpc>
                <a:spcPct val="100000"/>
              </a:lnSpc>
              <a:spcBef>
                <a:spcPts val="1525"/>
              </a:spcBef>
            </a:pPr>
            <a:r>
              <a:rPr sz="1400" spc="-10" dirty="0">
                <a:latin typeface="Arial MT"/>
                <a:cs typeface="Arial MT"/>
              </a:rPr>
              <a:t>OpenAI</a:t>
            </a:r>
            <a:endParaRPr sz="1400">
              <a:latin typeface="Arial MT"/>
              <a:cs typeface="Arial MT"/>
            </a:endParaRPr>
          </a:p>
        </p:txBody>
      </p:sp>
      <p:sp>
        <p:nvSpPr>
          <p:cNvPr id="26" name="object 42">
            <a:extLst>
              <a:ext uri="{FF2B5EF4-FFF2-40B4-BE49-F238E27FC236}">
                <a16:creationId xmlns:a16="http://schemas.microsoft.com/office/drawing/2014/main" id="{05073FAF-DCA2-69BC-3643-F229543DEDA9}"/>
              </a:ext>
            </a:extLst>
          </p:cNvPr>
          <p:cNvSpPr txBox="1"/>
          <p:nvPr/>
        </p:nvSpPr>
        <p:spPr>
          <a:xfrm>
            <a:off x="7539990" y="1690116"/>
            <a:ext cx="1828800" cy="1981200"/>
          </a:xfrm>
          <a:prstGeom prst="rect">
            <a:avLst/>
          </a:prstGeom>
        </p:spPr>
        <p:txBody>
          <a:bodyPr vert="horz" wrap="square" lIns="0" tIns="92075" rIns="0" bIns="0" rtlCol="0">
            <a:spAutoFit/>
          </a:bodyPr>
          <a:lstStyle/>
          <a:p>
            <a:pPr marL="90805">
              <a:lnSpc>
                <a:spcPct val="100000"/>
              </a:lnSpc>
              <a:spcBef>
                <a:spcPts val="725"/>
              </a:spcBef>
            </a:pPr>
            <a:r>
              <a:rPr sz="1600" b="1" spc="-135" dirty="0">
                <a:latin typeface="Arial"/>
                <a:cs typeface="Arial"/>
              </a:rPr>
              <a:t>Vector</a:t>
            </a:r>
            <a:r>
              <a:rPr sz="1600" b="1" spc="-70" dirty="0">
                <a:latin typeface="Arial"/>
                <a:cs typeface="Arial"/>
              </a:rPr>
              <a:t> </a:t>
            </a:r>
            <a:r>
              <a:rPr sz="1600" b="1" spc="-50" dirty="0">
                <a:latin typeface="Arial"/>
                <a:cs typeface="Arial"/>
              </a:rPr>
              <a:t>Databases</a:t>
            </a:r>
            <a:endParaRPr sz="1600" dirty="0">
              <a:latin typeface="Arial"/>
              <a:cs typeface="Arial"/>
            </a:endParaRPr>
          </a:p>
          <a:p>
            <a:pPr>
              <a:lnSpc>
                <a:spcPct val="100000"/>
              </a:lnSpc>
              <a:spcBef>
                <a:spcPts val="110"/>
              </a:spcBef>
            </a:pPr>
            <a:endParaRPr sz="1600" dirty="0">
              <a:latin typeface="Arial"/>
              <a:cs typeface="Arial"/>
            </a:endParaRPr>
          </a:p>
          <a:p>
            <a:pPr marL="889000">
              <a:lnSpc>
                <a:spcPct val="100000"/>
              </a:lnSpc>
              <a:spcBef>
                <a:spcPts val="5"/>
              </a:spcBef>
            </a:pPr>
            <a:r>
              <a:rPr sz="1400" spc="-10" dirty="0">
                <a:latin typeface="Arial MT"/>
                <a:cs typeface="Arial MT"/>
              </a:rPr>
              <a:t>FAISS</a:t>
            </a:r>
            <a:endParaRPr sz="1400" dirty="0">
              <a:latin typeface="Arial MT"/>
              <a:cs typeface="Arial MT"/>
            </a:endParaRPr>
          </a:p>
          <a:p>
            <a:pPr marL="329565">
              <a:lnSpc>
                <a:spcPct val="100000"/>
              </a:lnSpc>
              <a:spcBef>
                <a:spcPts val="1400"/>
              </a:spcBef>
            </a:pPr>
            <a:r>
              <a:rPr sz="1400" spc="-10" dirty="0">
                <a:latin typeface="Arial MT"/>
                <a:cs typeface="Arial MT"/>
              </a:rPr>
              <a:t>ChromaBD</a:t>
            </a:r>
            <a:endParaRPr sz="1400" dirty="0">
              <a:latin typeface="Arial MT"/>
              <a:cs typeface="Arial MT"/>
            </a:endParaRPr>
          </a:p>
          <a:p>
            <a:pPr marL="740410">
              <a:lnSpc>
                <a:spcPct val="100000"/>
              </a:lnSpc>
              <a:spcBef>
                <a:spcPts val="1500"/>
              </a:spcBef>
            </a:pPr>
            <a:r>
              <a:rPr sz="1400" spc="-10" dirty="0">
                <a:latin typeface="Arial MT"/>
                <a:cs typeface="Arial MT"/>
              </a:rPr>
              <a:t>LanceDB</a:t>
            </a:r>
            <a:endParaRPr sz="1400" dirty="0">
              <a:latin typeface="Arial MT"/>
              <a:cs typeface="Arial MT"/>
            </a:endParaRPr>
          </a:p>
        </p:txBody>
      </p:sp>
      <p:grpSp>
        <p:nvGrpSpPr>
          <p:cNvPr id="27" name="object 43">
            <a:extLst>
              <a:ext uri="{FF2B5EF4-FFF2-40B4-BE49-F238E27FC236}">
                <a16:creationId xmlns:a16="http://schemas.microsoft.com/office/drawing/2014/main" id="{5B87D38D-CE25-394B-BBB2-68E0D2F1418C}"/>
              </a:ext>
            </a:extLst>
          </p:cNvPr>
          <p:cNvGrpSpPr/>
          <p:nvPr/>
        </p:nvGrpSpPr>
        <p:grpSpPr>
          <a:xfrm>
            <a:off x="2744723" y="4152138"/>
            <a:ext cx="1932939" cy="2085339"/>
            <a:chOff x="2744723" y="4152138"/>
            <a:chExt cx="1932939" cy="2085339"/>
          </a:xfrm>
        </p:grpSpPr>
        <p:pic>
          <p:nvPicPr>
            <p:cNvPr id="28" name="object 44">
              <a:extLst>
                <a:ext uri="{FF2B5EF4-FFF2-40B4-BE49-F238E27FC236}">
                  <a16:creationId xmlns:a16="http://schemas.microsoft.com/office/drawing/2014/main" id="{9B7472D8-027E-823B-BFE3-2EE289C7DD28}"/>
                </a:ext>
              </a:extLst>
            </p:cNvPr>
            <p:cNvPicPr/>
            <p:nvPr/>
          </p:nvPicPr>
          <p:blipFill>
            <a:blip r:embed="rId4" cstate="print"/>
            <a:stretch>
              <a:fillRect/>
            </a:stretch>
          </p:blipFill>
          <p:spPr>
            <a:xfrm>
              <a:off x="2744723" y="4152138"/>
              <a:ext cx="1932431" cy="2084831"/>
            </a:xfrm>
            <a:prstGeom prst="rect">
              <a:avLst/>
            </a:prstGeom>
          </p:spPr>
        </p:pic>
        <p:sp>
          <p:nvSpPr>
            <p:cNvPr id="29" name="object 45">
              <a:extLst>
                <a:ext uri="{FF2B5EF4-FFF2-40B4-BE49-F238E27FC236}">
                  <a16:creationId xmlns:a16="http://schemas.microsoft.com/office/drawing/2014/main" id="{F2EBB0CC-1874-CF75-D0F0-1A62D8FD2655}"/>
                </a:ext>
              </a:extLst>
            </p:cNvPr>
            <p:cNvSpPr/>
            <p:nvPr/>
          </p:nvSpPr>
          <p:spPr>
            <a:xfrm>
              <a:off x="2823209" y="4177283"/>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30" name="object 46">
              <a:extLst>
                <a:ext uri="{FF2B5EF4-FFF2-40B4-BE49-F238E27FC236}">
                  <a16:creationId xmlns:a16="http://schemas.microsoft.com/office/drawing/2014/main" id="{3DFEDDFE-4FB6-8F8D-124D-62E353A6B941}"/>
                </a:ext>
              </a:extLst>
            </p:cNvPr>
            <p:cNvPicPr/>
            <p:nvPr/>
          </p:nvPicPr>
          <p:blipFill>
            <a:blip r:embed="rId12" cstate="print"/>
            <a:stretch>
              <a:fillRect/>
            </a:stretch>
          </p:blipFill>
          <p:spPr>
            <a:xfrm>
              <a:off x="3154679" y="4810505"/>
              <a:ext cx="286511" cy="288035"/>
            </a:xfrm>
            <a:prstGeom prst="rect">
              <a:avLst/>
            </a:prstGeom>
          </p:spPr>
        </p:pic>
        <p:pic>
          <p:nvPicPr>
            <p:cNvPr id="31" name="object 47">
              <a:extLst>
                <a:ext uri="{FF2B5EF4-FFF2-40B4-BE49-F238E27FC236}">
                  <a16:creationId xmlns:a16="http://schemas.microsoft.com/office/drawing/2014/main" id="{2C4358A4-92DB-084A-CBE4-7848DD74C18C}"/>
                </a:ext>
              </a:extLst>
            </p:cNvPr>
            <p:cNvPicPr/>
            <p:nvPr/>
          </p:nvPicPr>
          <p:blipFill>
            <a:blip r:embed="rId13" cstate="print"/>
            <a:stretch>
              <a:fillRect/>
            </a:stretch>
          </p:blipFill>
          <p:spPr>
            <a:xfrm>
              <a:off x="3869435" y="5170169"/>
              <a:ext cx="288035" cy="288035"/>
            </a:xfrm>
            <a:prstGeom prst="rect">
              <a:avLst/>
            </a:prstGeom>
          </p:spPr>
        </p:pic>
        <p:pic>
          <p:nvPicPr>
            <p:cNvPr id="32" name="object 48">
              <a:extLst>
                <a:ext uri="{FF2B5EF4-FFF2-40B4-BE49-F238E27FC236}">
                  <a16:creationId xmlns:a16="http://schemas.microsoft.com/office/drawing/2014/main" id="{A7BBDB90-BFB8-4B66-87A9-6F0B96D1BB01}"/>
                </a:ext>
              </a:extLst>
            </p:cNvPr>
            <p:cNvPicPr/>
            <p:nvPr/>
          </p:nvPicPr>
          <p:blipFill>
            <a:blip r:embed="rId14" cstate="print"/>
            <a:stretch>
              <a:fillRect/>
            </a:stretch>
          </p:blipFill>
          <p:spPr>
            <a:xfrm>
              <a:off x="2998616" y="5522213"/>
              <a:ext cx="325988" cy="288035"/>
            </a:xfrm>
            <a:prstGeom prst="rect">
              <a:avLst/>
            </a:prstGeom>
          </p:spPr>
        </p:pic>
      </p:grpSp>
      <p:grpSp>
        <p:nvGrpSpPr>
          <p:cNvPr id="33" name="object 49">
            <a:extLst>
              <a:ext uri="{FF2B5EF4-FFF2-40B4-BE49-F238E27FC236}">
                <a16:creationId xmlns:a16="http://schemas.microsoft.com/office/drawing/2014/main" id="{06CB2E3D-23E7-AAC2-5EEB-D938403A09B8}"/>
              </a:ext>
            </a:extLst>
          </p:cNvPr>
          <p:cNvGrpSpPr/>
          <p:nvPr/>
        </p:nvGrpSpPr>
        <p:grpSpPr>
          <a:xfrm>
            <a:off x="5103114" y="4152138"/>
            <a:ext cx="1932939" cy="2085339"/>
            <a:chOff x="5103114" y="4152138"/>
            <a:chExt cx="1932939" cy="2085339"/>
          </a:xfrm>
        </p:grpSpPr>
        <p:pic>
          <p:nvPicPr>
            <p:cNvPr id="34" name="object 50">
              <a:extLst>
                <a:ext uri="{FF2B5EF4-FFF2-40B4-BE49-F238E27FC236}">
                  <a16:creationId xmlns:a16="http://schemas.microsoft.com/office/drawing/2014/main" id="{D3337FE0-1D86-3789-8641-D2923D1759E7}"/>
                </a:ext>
              </a:extLst>
            </p:cNvPr>
            <p:cNvPicPr/>
            <p:nvPr/>
          </p:nvPicPr>
          <p:blipFill>
            <a:blip r:embed="rId4" cstate="print"/>
            <a:stretch>
              <a:fillRect/>
            </a:stretch>
          </p:blipFill>
          <p:spPr>
            <a:xfrm>
              <a:off x="5103114" y="4152138"/>
              <a:ext cx="1932431" cy="2084831"/>
            </a:xfrm>
            <a:prstGeom prst="rect">
              <a:avLst/>
            </a:prstGeom>
          </p:spPr>
        </p:pic>
        <p:sp>
          <p:nvSpPr>
            <p:cNvPr id="35" name="object 51">
              <a:extLst>
                <a:ext uri="{FF2B5EF4-FFF2-40B4-BE49-F238E27FC236}">
                  <a16:creationId xmlns:a16="http://schemas.microsoft.com/office/drawing/2014/main" id="{EABF0CE0-EE38-D18B-F0E0-9B3BA6B69028}"/>
                </a:ext>
              </a:extLst>
            </p:cNvPr>
            <p:cNvSpPr/>
            <p:nvPr/>
          </p:nvSpPr>
          <p:spPr>
            <a:xfrm>
              <a:off x="5181600" y="4177283"/>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36" name="object 52">
              <a:extLst>
                <a:ext uri="{FF2B5EF4-FFF2-40B4-BE49-F238E27FC236}">
                  <a16:creationId xmlns:a16="http://schemas.microsoft.com/office/drawing/2014/main" id="{9300148D-8D46-DFF9-4FB4-5B0B39A79C3A}"/>
                </a:ext>
              </a:extLst>
            </p:cNvPr>
            <p:cNvPicPr/>
            <p:nvPr/>
          </p:nvPicPr>
          <p:blipFill>
            <a:blip r:embed="rId15" cstate="print"/>
            <a:stretch>
              <a:fillRect/>
            </a:stretch>
          </p:blipFill>
          <p:spPr>
            <a:xfrm>
              <a:off x="5360670" y="4810505"/>
              <a:ext cx="578357" cy="288036"/>
            </a:xfrm>
            <a:prstGeom prst="rect">
              <a:avLst/>
            </a:prstGeom>
          </p:spPr>
        </p:pic>
      </p:grpSp>
      <p:grpSp>
        <p:nvGrpSpPr>
          <p:cNvPr id="37" name="object 53">
            <a:extLst>
              <a:ext uri="{FF2B5EF4-FFF2-40B4-BE49-F238E27FC236}">
                <a16:creationId xmlns:a16="http://schemas.microsoft.com/office/drawing/2014/main" id="{46E0D48A-8DDD-A4E2-65B7-A6789BB7D794}"/>
              </a:ext>
            </a:extLst>
          </p:cNvPr>
          <p:cNvGrpSpPr/>
          <p:nvPr/>
        </p:nvGrpSpPr>
        <p:grpSpPr>
          <a:xfrm>
            <a:off x="7461504" y="4152138"/>
            <a:ext cx="1932939" cy="2085339"/>
            <a:chOff x="7461504" y="4152138"/>
            <a:chExt cx="1932939" cy="2085339"/>
          </a:xfrm>
        </p:grpSpPr>
        <p:pic>
          <p:nvPicPr>
            <p:cNvPr id="38" name="object 54">
              <a:extLst>
                <a:ext uri="{FF2B5EF4-FFF2-40B4-BE49-F238E27FC236}">
                  <a16:creationId xmlns:a16="http://schemas.microsoft.com/office/drawing/2014/main" id="{D827B026-0B8E-578D-0EB2-8B86D4F862CF}"/>
                </a:ext>
              </a:extLst>
            </p:cNvPr>
            <p:cNvPicPr/>
            <p:nvPr/>
          </p:nvPicPr>
          <p:blipFill>
            <a:blip r:embed="rId4" cstate="print"/>
            <a:stretch>
              <a:fillRect/>
            </a:stretch>
          </p:blipFill>
          <p:spPr>
            <a:xfrm>
              <a:off x="7461504" y="4152138"/>
              <a:ext cx="1932431" cy="2084831"/>
            </a:xfrm>
            <a:prstGeom prst="rect">
              <a:avLst/>
            </a:prstGeom>
          </p:spPr>
        </p:pic>
        <p:sp>
          <p:nvSpPr>
            <p:cNvPr id="39" name="object 55">
              <a:extLst>
                <a:ext uri="{FF2B5EF4-FFF2-40B4-BE49-F238E27FC236}">
                  <a16:creationId xmlns:a16="http://schemas.microsoft.com/office/drawing/2014/main" id="{33837F7E-1056-DCE7-ECF8-140B17C15E4F}"/>
                </a:ext>
              </a:extLst>
            </p:cNvPr>
            <p:cNvSpPr/>
            <p:nvPr/>
          </p:nvSpPr>
          <p:spPr>
            <a:xfrm>
              <a:off x="7539990" y="4177283"/>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40" name="object 56">
              <a:extLst>
                <a:ext uri="{FF2B5EF4-FFF2-40B4-BE49-F238E27FC236}">
                  <a16:creationId xmlns:a16="http://schemas.microsoft.com/office/drawing/2014/main" id="{21AA31B1-8594-F498-0082-DD4C41F6ED35}"/>
                </a:ext>
              </a:extLst>
            </p:cNvPr>
            <p:cNvPicPr/>
            <p:nvPr/>
          </p:nvPicPr>
          <p:blipFill>
            <a:blip r:embed="rId16" cstate="print"/>
            <a:stretch>
              <a:fillRect/>
            </a:stretch>
          </p:blipFill>
          <p:spPr>
            <a:xfrm>
              <a:off x="7882890" y="4799075"/>
              <a:ext cx="288035" cy="288035"/>
            </a:xfrm>
            <a:prstGeom prst="rect">
              <a:avLst/>
            </a:prstGeom>
          </p:spPr>
        </p:pic>
        <p:pic>
          <p:nvPicPr>
            <p:cNvPr id="41" name="object 57">
              <a:extLst>
                <a:ext uri="{FF2B5EF4-FFF2-40B4-BE49-F238E27FC236}">
                  <a16:creationId xmlns:a16="http://schemas.microsoft.com/office/drawing/2014/main" id="{9151D706-CBD0-8D16-6FD7-CBB923CBE5FD}"/>
                </a:ext>
              </a:extLst>
            </p:cNvPr>
            <p:cNvPicPr/>
            <p:nvPr/>
          </p:nvPicPr>
          <p:blipFill>
            <a:blip r:embed="rId17" cstate="print"/>
            <a:stretch>
              <a:fillRect/>
            </a:stretch>
          </p:blipFill>
          <p:spPr>
            <a:xfrm>
              <a:off x="8645652" y="5165597"/>
              <a:ext cx="231660" cy="288036"/>
            </a:xfrm>
            <a:prstGeom prst="rect">
              <a:avLst/>
            </a:prstGeom>
          </p:spPr>
        </p:pic>
      </p:grpSp>
      <p:sp>
        <p:nvSpPr>
          <p:cNvPr id="42" name="object 58">
            <a:extLst>
              <a:ext uri="{FF2B5EF4-FFF2-40B4-BE49-F238E27FC236}">
                <a16:creationId xmlns:a16="http://schemas.microsoft.com/office/drawing/2014/main" id="{E20280CD-1727-6455-8B35-4801045EE489}"/>
              </a:ext>
            </a:extLst>
          </p:cNvPr>
          <p:cNvSpPr txBox="1"/>
          <p:nvPr/>
        </p:nvSpPr>
        <p:spPr>
          <a:xfrm>
            <a:off x="2823210" y="4177284"/>
            <a:ext cx="1828800" cy="1981200"/>
          </a:xfrm>
          <a:prstGeom prst="rect">
            <a:avLst/>
          </a:prstGeom>
        </p:spPr>
        <p:txBody>
          <a:bodyPr vert="horz" wrap="square" lIns="0" tIns="92075" rIns="0" bIns="0" rtlCol="0">
            <a:spAutoFit/>
          </a:bodyPr>
          <a:lstStyle/>
          <a:p>
            <a:pPr marL="91440">
              <a:lnSpc>
                <a:spcPct val="100000"/>
              </a:lnSpc>
              <a:spcBef>
                <a:spcPts val="725"/>
              </a:spcBef>
            </a:pPr>
            <a:r>
              <a:rPr sz="1600" b="1" spc="-20" dirty="0">
                <a:latin typeface="Arial"/>
                <a:cs typeface="Arial"/>
              </a:rPr>
              <a:t>Datasets</a:t>
            </a:r>
            <a:endParaRPr sz="1600">
              <a:latin typeface="Arial"/>
              <a:cs typeface="Arial"/>
            </a:endParaRPr>
          </a:p>
          <a:p>
            <a:pPr marL="586740" marR="431800" indent="121920">
              <a:lnSpc>
                <a:spcPct val="168700"/>
              </a:lnSpc>
              <a:spcBef>
                <a:spcPts val="1370"/>
              </a:spcBef>
            </a:pPr>
            <a:r>
              <a:rPr sz="1400" spc="-160" dirty="0">
                <a:latin typeface="Arial MT"/>
                <a:cs typeface="Arial MT"/>
              </a:rPr>
              <a:t>ShareGPT </a:t>
            </a:r>
            <a:r>
              <a:rPr sz="1400" spc="-20" dirty="0">
                <a:latin typeface="Arial MT"/>
                <a:cs typeface="Arial MT"/>
              </a:rPr>
              <a:t>FLAN</a:t>
            </a:r>
            <a:endParaRPr sz="1400">
              <a:latin typeface="Arial MT"/>
              <a:cs typeface="Arial MT"/>
            </a:endParaRPr>
          </a:p>
          <a:p>
            <a:pPr marL="605790">
              <a:lnSpc>
                <a:spcPct val="100000"/>
              </a:lnSpc>
              <a:spcBef>
                <a:spcPts val="1095"/>
              </a:spcBef>
            </a:pPr>
            <a:r>
              <a:rPr sz="1400" spc="-100" dirty="0">
                <a:latin typeface="Arial MT"/>
                <a:cs typeface="Arial MT"/>
              </a:rPr>
              <a:t>Hugging</a:t>
            </a:r>
            <a:r>
              <a:rPr sz="1400" spc="-55" dirty="0">
                <a:latin typeface="Arial MT"/>
                <a:cs typeface="Arial MT"/>
              </a:rPr>
              <a:t> </a:t>
            </a:r>
            <a:r>
              <a:rPr sz="1400" spc="-20" dirty="0">
                <a:latin typeface="Arial MT"/>
                <a:cs typeface="Arial MT"/>
              </a:rPr>
              <a:t>Face</a:t>
            </a:r>
            <a:endParaRPr sz="1400">
              <a:latin typeface="Arial MT"/>
              <a:cs typeface="Arial MT"/>
            </a:endParaRPr>
          </a:p>
        </p:txBody>
      </p:sp>
      <p:sp>
        <p:nvSpPr>
          <p:cNvPr id="43" name="object 59">
            <a:extLst>
              <a:ext uri="{FF2B5EF4-FFF2-40B4-BE49-F238E27FC236}">
                <a16:creationId xmlns:a16="http://schemas.microsoft.com/office/drawing/2014/main" id="{DBBCB384-75AD-FB75-E73D-21046F8F3FFE}"/>
              </a:ext>
            </a:extLst>
          </p:cNvPr>
          <p:cNvSpPr txBox="1"/>
          <p:nvPr/>
        </p:nvSpPr>
        <p:spPr>
          <a:xfrm>
            <a:off x="5181600" y="4177284"/>
            <a:ext cx="1828800" cy="1981200"/>
          </a:xfrm>
          <a:prstGeom prst="rect">
            <a:avLst/>
          </a:prstGeom>
        </p:spPr>
        <p:txBody>
          <a:bodyPr vert="horz" wrap="square" lIns="0" tIns="92075" rIns="0" bIns="0" rtlCol="0">
            <a:spAutoFit/>
          </a:bodyPr>
          <a:lstStyle/>
          <a:p>
            <a:pPr marL="90805">
              <a:lnSpc>
                <a:spcPct val="100000"/>
              </a:lnSpc>
              <a:spcBef>
                <a:spcPts val="725"/>
              </a:spcBef>
            </a:pPr>
            <a:r>
              <a:rPr sz="1600" b="1" spc="-80" dirty="0">
                <a:latin typeface="Arial"/>
                <a:cs typeface="Arial"/>
              </a:rPr>
              <a:t>LangChain</a:t>
            </a:r>
            <a:endParaRPr sz="1600">
              <a:latin typeface="Arial"/>
              <a:cs typeface="Arial"/>
            </a:endParaRPr>
          </a:p>
          <a:p>
            <a:pPr>
              <a:lnSpc>
                <a:spcPct val="100000"/>
              </a:lnSpc>
              <a:spcBef>
                <a:spcPts val="685"/>
              </a:spcBef>
            </a:pPr>
            <a:endParaRPr sz="1600">
              <a:latin typeface="Arial"/>
              <a:cs typeface="Arial"/>
            </a:endParaRPr>
          </a:p>
          <a:p>
            <a:pPr marL="826135">
              <a:lnSpc>
                <a:spcPct val="100000"/>
              </a:lnSpc>
            </a:pPr>
            <a:r>
              <a:rPr sz="1400" spc="-20" dirty="0">
                <a:latin typeface="Arial MT"/>
                <a:cs typeface="Arial MT"/>
              </a:rPr>
              <a:t>LangChain</a:t>
            </a:r>
            <a:endParaRPr sz="1400">
              <a:latin typeface="Arial MT"/>
              <a:cs typeface="Arial MT"/>
            </a:endParaRPr>
          </a:p>
          <a:p>
            <a:pPr marL="539750" indent="-285750">
              <a:lnSpc>
                <a:spcPct val="100000"/>
              </a:lnSpc>
              <a:spcBef>
                <a:spcPts val="1210"/>
              </a:spcBef>
              <a:buFont typeface="Wingdings"/>
              <a:buChar char=""/>
              <a:tabLst>
                <a:tab pos="539750" algn="l"/>
              </a:tabLst>
            </a:pPr>
            <a:r>
              <a:rPr sz="1400" spc="-10" dirty="0">
                <a:latin typeface="Arial MT"/>
                <a:cs typeface="Arial MT"/>
              </a:rPr>
              <a:t>Templates</a:t>
            </a:r>
            <a:endParaRPr sz="1400">
              <a:latin typeface="Arial MT"/>
              <a:cs typeface="Arial MT"/>
            </a:endParaRPr>
          </a:p>
          <a:p>
            <a:pPr marL="539750" indent="-285750">
              <a:lnSpc>
                <a:spcPct val="100000"/>
              </a:lnSpc>
              <a:buFont typeface="Wingdings"/>
              <a:buChar char=""/>
              <a:tabLst>
                <a:tab pos="539750" algn="l"/>
              </a:tabLst>
            </a:pPr>
            <a:r>
              <a:rPr sz="1400" spc="-75" dirty="0">
                <a:latin typeface="Arial MT"/>
                <a:cs typeface="Arial MT"/>
              </a:rPr>
              <a:t>Prompt</a:t>
            </a:r>
            <a:r>
              <a:rPr sz="1400" spc="-40" dirty="0">
                <a:latin typeface="Arial MT"/>
                <a:cs typeface="Arial MT"/>
              </a:rPr>
              <a:t> </a:t>
            </a:r>
            <a:r>
              <a:rPr sz="1400" spc="-10" dirty="0">
                <a:latin typeface="Arial MT"/>
                <a:cs typeface="Arial MT"/>
              </a:rPr>
              <a:t>design</a:t>
            </a:r>
            <a:endParaRPr sz="1400">
              <a:latin typeface="Arial MT"/>
              <a:cs typeface="Arial MT"/>
            </a:endParaRPr>
          </a:p>
          <a:p>
            <a:pPr marL="539750" indent="-285750">
              <a:lnSpc>
                <a:spcPct val="100000"/>
              </a:lnSpc>
              <a:buFont typeface="Wingdings"/>
              <a:buChar char=""/>
              <a:tabLst>
                <a:tab pos="539750" algn="l"/>
              </a:tabLst>
            </a:pPr>
            <a:r>
              <a:rPr sz="1400" spc="-10" dirty="0">
                <a:latin typeface="Arial MT"/>
                <a:cs typeface="Arial MT"/>
              </a:rPr>
              <a:t>Agents</a:t>
            </a:r>
            <a:endParaRPr sz="1400">
              <a:latin typeface="Arial MT"/>
              <a:cs typeface="Arial MT"/>
            </a:endParaRPr>
          </a:p>
        </p:txBody>
      </p:sp>
      <p:sp>
        <p:nvSpPr>
          <p:cNvPr id="44" name="object 60">
            <a:extLst>
              <a:ext uri="{FF2B5EF4-FFF2-40B4-BE49-F238E27FC236}">
                <a16:creationId xmlns:a16="http://schemas.microsoft.com/office/drawing/2014/main" id="{11F6CA48-3CCE-3BA4-98FB-C02C2EBD3219}"/>
              </a:ext>
            </a:extLst>
          </p:cNvPr>
          <p:cNvSpPr txBox="1"/>
          <p:nvPr/>
        </p:nvSpPr>
        <p:spPr>
          <a:xfrm>
            <a:off x="7539990" y="4177284"/>
            <a:ext cx="1828800" cy="1590692"/>
          </a:xfrm>
          <a:prstGeom prst="rect">
            <a:avLst/>
          </a:prstGeom>
        </p:spPr>
        <p:txBody>
          <a:bodyPr vert="horz" wrap="square" lIns="0" tIns="92075" rIns="0" bIns="0" rtlCol="0">
            <a:spAutoFit/>
          </a:bodyPr>
          <a:lstStyle/>
          <a:p>
            <a:pPr marL="90805">
              <a:lnSpc>
                <a:spcPct val="100000"/>
              </a:lnSpc>
              <a:spcBef>
                <a:spcPts val="725"/>
              </a:spcBef>
            </a:pPr>
            <a:r>
              <a:rPr sz="1600" b="1" spc="-80" dirty="0">
                <a:latin typeface="Arial"/>
                <a:cs typeface="Arial"/>
              </a:rPr>
              <a:t>Ap</a:t>
            </a:r>
            <a:r>
              <a:rPr lang="es-CO" sz="1600" b="1" spc="-80" dirty="0" err="1">
                <a:latin typeface="Arial"/>
                <a:cs typeface="Arial"/>
              </a:rPr>
              <a:t>ps</a:t>
            </a:r>
            <a:endParaRPr lang="es-CO" sz="1600" dirty="0">
              <a:latin typeface="Arial"/>
              <a:cs typeface="Arial"/>
            </a:endParaRPr>
          </a:p>
          <a:p>
            <a:pPr marL="582295" marR="450215" indent="173355">
              <a:lnSpc>
                <a:spcPct val="172100"/>
              </a:lnSpc>
              <a:spcBef>
                <a:spcPts val="1220"/>
              </a:spcBef>
            </a:pPr>
            <a:r>
              <a:rPr lang="es-CO" sz="1400" spc="-155" dirty="0" err="1">
                <a:latin typeface="Arial MT"/>
                <a:cs typeface="Arial MT"/>
              </a:rPr>
              <a:t>ChatGPT</a:t>
            </a:r>
            <a:r>
              <a:rPr lang="es-CO" sz="1400" spc="-155" dirty="0">
                <a:latin typeface="Arial MT"/>
                <a:cs typeface="Arial MT"/>
              </a:rPr>
              <a:t> </a:t>
            </a:r>
            <a:r>
              <a:rPr lang="es-CO" sz="1400" spc="-10" dirty="0" err="1">
                <a:latin typeface="Arial MT"/>
                <a:cs typeface="Arial MT"/>
              </a:rPr>
              <a:t>DeepL</a:t>
            </a:r>
            <a:endParaRPr lang="es-CO" sz="1400" dirty="0">
              <a:latin typeface="Arial MT"/>
              <a:cs typeface="Arial MT"/>
            </a:endParaRPr>
          </a:p>
          <a:p>
            <a:pPr marL="732155">
              <a:lnSpc>
                <a:spcPct val="100000"/>
              </a:lnSpc>
              <a:spcBef>
                <a:spcPts val="1110"/>
              </a:spcBef>
            </a:pPr>
            <a:r>
              <a:rPr sz="1400" spc="-10" dirty="0" err="1">
                <a:latin typeface="Arial MT"/>
                <a:cs typeface="Arial MT"/>
              </a:rPr>
              <a:t>QuillBot</a:t>
            </a:r>
            <a:endParaRPr sz="1400" dirty="0">
              <a:latin typeface="Arial MT"/>
              <a:cs typeface="Arial MT"/>
            </a:endParaRPr>
          </a:p>
        </p:txBody>
      </p:sp>
      <p:grpSp>
        <p:nvGrpSpPr>
          <p:cNvPr id="45" name="object 61">
            <a:extLst>
              <a:ext uri="{FF2B5EF4-FFF2-40B4-BE49-F238E27FC236}">
                <a16:creationId xmlns:a16="http://schemas.microsoft.com/office/drawing/2014/main" id="{9BB82002-4248-F999-433E-1A16404D7704}"/>
              </a:ext>
            </a:extLst>
          </p:cNvPr>
          <p:cNvGrpSpPr/>
          <p:nvPr/>
        </p:nvGrpSpPr>
        <p:grpSpPr>
          <a:xfrm>
            <a:off x="7626095" y="4563808"/>
            <a:ext cx="1676400" cy="1244600"/>
            <a:chOff x="7626095" y="4563808"/>
            <a:chExt cx="1676400" cy="1244600"/>
          </a:xfrm>
        </p:grpSpPr>
        <p:pic>
          <p:nvPicPr>
            <p:cNvPr id="46" name="object 62">
              <a:extLst>
                <a:ext uri="{FF2B5EF4-FFF2-40B4-BE49-F238E27FC236}">
                  <a16:creationId xmlns:a16="http://schemas.microsoft.com/office/drawing/2014/main" id="{19558FFB-49F1-196B-6E8E-0106D5DA996E}"/>
                </a:ext>
              </a:extLst>
            </p:cNvPr>
            <p:cNvPicPr/>
            <p:nvPr/>
          </p:nvPicPr>
          <p:blipFill>
            <a:blip r:embed="rId18" cstate="print"/>
            <a:stretch>
              <a:fillRect/>
            </a:stretch>
          </p:blipFill>
          <p:spPr>
            <a:xfrm>
              <a:off x="7906511" y="5519927"/>
              <a:ext cx="288035" cy="288035"/>
            </a:xfrm>
            <a:prstGeom prst="rect">
              <a:avLst/>
            </a:prstGeom>
          </p:spPr>
        </p:pic>
        <p:sp>
          <p:nvSpPr>
            <p:cNvPr id="47" name="object 63">
              <a:extLst>
                <a:ext uri="{FF2B5EF4-FFF2-40B4-BE49-F238E27FC236}">
                  <a16:creationId xmlns:a16="http://schemas.microsoft.com/office/drawing/2014/main" id="{80360FB5-75F9-43FD-9C79-D8F2EA4F69B3}"/>
                </a:ext>
              </a:extLst>
            </p:cNvPr>
            <p:cNvSpPr/>
            <p:nvPr/>
          </p:nvSpPr>
          <p:spPr>
            <a:xfrm>
              <a:off x="7626095" y="4578096"/>
              <a:ext cx="1676400" cy="0"/>
            </a:xfrm>
            <a:custGeom>
              <a:avLst/>
              <a:gdLst/>
              <a:ahLst/>
              <a:cxnLst/>
              <a:rect l="l" t="t" r="r" b="b"/>
              <a:pathLst>
                <a:path w="1676400">
                  <a:moveTo>
                    <a:pt x="0" y="0"/>
                  </a:moveTo>
                  <a:lnTo>
                    <a:pt x="1676400" y="0"/>
                  </a:lnTo>
                </a:path>
              </a:pathLst>
            </a:custGeom>
            <a:ln w="28575">
              <a:solidFill>
                <a:srgbClr val="007DCC"/>
              </a:solidFill>
            </a:ln>
          </p:spPr>
          <p:txBody>
            <a:bodyPr wrap="square" lIns="0" tIns="0" rIns="0" bIns="0" rtlCol="0"/>
            <a:lstStyle/>
            <a:p>
              <a:endParaRPr/>
            </a:p>
          </p:txBody>
        </p:sp>
      </p:grpSp>
      <p:sp>
        <p:nvSpPr>
          <p:cNvPr id="48" name="object 64">
            <a:extLst>
              <a:ext uri="{FF2B5EF4-FFF2-40B4-BE49-F238E27FC236}">
                <a16:creationId xmlns:a16="http://schemas.microsoft.com/office/drawing/2014/main" id="{B268249F-C6F1-1EE8-6AA4-8B24610046A1}"/>
              </a:ext>
            </a:extLst>
          </p:cNvPr>
          <p:cNvSpPr/>
          <p:nvPr/>
        </p:nvSpPr>
        <p:spPr>
          <a:xfrm>
            <a:off x="2899410" y="2090927"/>
            <a:ext cx="1676400" cy="0"/>
          </a:xfrm>
          <a:custGeom>
            <a:avLst/>
            <a:gdLst/>
            <a:ahLst/>
            <a:cxnLst/>
            <a:rect l="l" t="t" r="r" b="b"/>
            <a:pathLst>
              <a:path w="1676400">
                <a:moveTo>
                  <a:pt x="0" y="0"/>
                </a:moveTo>
                <a:lnTo>
                  <a:pt x="1676400" y="0"/>
                </a:lnTo>
              </a:path>
            </a:pathLst>
          </a:custGeom>
          <a:ln w="28575">
            <a:solidFill>
              <a:srgbClr val="6CD596"/>
            </a:solidFill>
          </a:ln>
        </p:spPr>
        <p:txBody>
          <a:bodyPr wrap="square" lIns="0" tIns="0" rIns="0" bIns="0" rtlCol="0"/>
          <a:lstStyle/>
          <a:p>
            <a:endParaRPr/>
          </a:p>
        </p:txBody>
      </p:sp>
      <p:sp>
        <p:nvSpPr>
          <p:cNvPr id="49" name="object 65">
            <a:extLst>
              <a:ext uri="{FF2B5EF4-FFF2-40B4-BE49-F238E27FC236}">
                <a16:creationId xmlns:a16="http://schemas.microsoft.com/office/drawing/2014/main" id="{048B0940-7A2D-CE4E-2201-5E4EACE526D5}"/>
              </a:ext>
            </a:extLst>
          </p:cNvPr>
          <p:cNvSpPr/>
          <p:nvPr/>
        </p:nvSpPr>
        <p:spPr>
          <a:xfrm>
            <a:off x="5257800" y="2090927"/>
            <a:ext cx="1676400" cy="0"/>
          </a:xfrm>
          <a:custGeom>
            <a:avLst/>
            <a:gdLst/>
            <a:ahLst/>
            <a:cxnLst/>
            <a:rect l="l" t="t" r="r" b="b"/>
            <a:pathLst>
              <a:path w="1676400">
                <a:moveTo>
                  <a:pt x="0" y="0"/>
                </a:moveTo>
                <a:lnTo>
                  <a:pt x="1676400" y="0"/>
                </a:lnTo>
              </a:path>
            </a:pathLst>
          </a:custGeom>
          <a:ln w="28575">
            <a:solidFill>
              <a:srgbClr val="007DCC"/>
            </a:solidFill>
          </a:ln>
        </p:spPr>
        <p:txBody>
          <a:bodyPr wrap="square" lIns="0" tIns="0" rIns="0" bIns="0" rtlCol="0"/>
          <a:lstStyle/>
          <a:p>
            <a:endParaRPr/>
          </a:p>
        </p:txBody>
      </p:sp>
      <p:sp>
        <p:nvSpPr>
          <p:cNvPr id="50" name="object 66">
            <a:extLst>
              <a:ext uri="{FF2B5EF4-FFF2-40B4-BE49-F238E27FC236}">
                <a16:creationId xmlns:a16="http://schemas.microsoft.com/office/drawing/2014/main" id="{8B702742-22E9-4C4A-3156-0BC39DE4D304}"/>
              </a:ext>
            </a:extLst>
          </p:cNvPr>
          <p:cNvSpPr/>
          <p:nvPr/>
        </p:nvSpPr>
        <p:spPr>
          <a:xfrm>
            <a:off x="7616190" y="2090927"/>
            <a:ext cx="1676400" cy="0"/>
          </a:xfrm>
          <a:custGeom>
            <a:avLst/>
            <a:gdLst/>
            <a:ahLst/>
            <a:cxnLst/>
            <a:rect l="l" t="t" r="r" b="b"/>
            <a:pathLst>
              <a:path w="1676400">
                <a:moveTo>
                  <a:pt x="0" y="0"/>
                </a:moveTo>
                <a:lnTo>
                  <a:pt x="1676400" y="0"/>
                </a:lnTo>
              </a:path>
            </a:pathLst>
          </a:custGeom>
          <a:ln w="28575">
            <a:solidFill>
              <a:srgbClr val="6CD596"/>
            </a:solidFill>
          </a:ln>
        </p:spPr>
        <p:txBody>
          <a:bodyPr wrap="square" lIns="0" tIns="0" rIns="0" bIns="0" rtlCol="0"/>
          <a:lstStyle/>
          <a:p>
            <a:endParaRPr/>
          </a:p>
        </p:txBody>
      </p:sp>
      <p:sp>
        <p:nvSpPr>
          <p:cNvPr id="51" name="object 67">
            <a:extLst>
              <a:ext uri="{FF2B5EF4-FFF2-40B4-BE49-F238E27FC236}">
                <a16:creationId xmlns:a16="http://schemas.microsoft.com/office/drawing/2014/main" id="{B560E2B2-17A7-ED0A-8C7F-E743697DD177}"/>
              </a:ext>
            </a:extLst>
          </p:cNvPr>
          <p:cNvSpPr/>
          <p:nvPr/>
        </p:nvSpPr>
        <p:spPr>
          <a:xfrm>
            <a:off x="2899410" y="4578096"/>
            <a:ext cx="1676400" cy="0"/>
          </a:xfrm>
          <a:custGeom>
            <a:avLst/>
            <a:gdLst/>
            <a:ahLst/>
            <a:cxnLst/>
            <a:rect l="l" t="t" r="r" b="b"/>
            <a:pathLst>
              <a:path w="1676400">
                <a:moveTo>
                  <a:pt x="0" y="0"/>
                </a:moveTo>
                <a:lnTo>
                  <a:pt x="1676400" y="0"/>
                </a:lnTo>
              </a:path>
            </a:pathLst>
          </a:custGeom>
          <a:ln w="28575">
            <a:solidFill>
              <a:srgbClr val="007DCC"/>
            </a:solidFill>
          </a:ln>
        </p:spPr>
        <p:txBody>
          <a:bodyPr wrap="square" lIns="0" tIns="0" rIns="0" bIns="0" rtlCol="0"/>
          <a:lstStyle/>
          <a:p>
            <a:endParaRPr/>
          </a:p>
        </p:txBody>
      </p:sp>
      <p:sp>
        <p:nvSpPr>
          <p:cNvPr id="52" name="object 68">
            <a:extLst>
              <a:ext uri="{FF2B5EF4-FFF2-40B4-BE49-F238E27FC236}">
                <a16:creationId xmlns:a16="http://schemas.microsoft.com/office/drawing/2014/main" id="{8CC7A5E5-64D3-1181-2301-7637EDCF2920}"/>
              </a:ext>
            </a:extLst>
          </p:cNvPr>
          <p:cNvSpPr/>
          <p:nvPr/>
        </p:nvSpPr>
        <p:spPr>
          <a:xfrm>
            <a:off x="5257800" y="4578096"/>
            <a:ext cx="1676400" cy="0"/>
          </a:xfrm>
          <a:custGeom>
            <a:avLst/>
            <a:gdLst/>
            <a:ahLst/>
            <a:cxnLst/>
            <a:rect l="l" t="t" r="r" b="b"/>
            <a:pathLst>
              <a:path w="1676400">
                <a:moveTo>
                  <a:pt x="0" y="0"/>
                </a:moveTo>
                <a:lnTo>
                  <a:pt x="1676400" y="0"/>
                </a:lnTo>
              </a:path>
            </a:pathLst>
          </a:custGeom>
          <a:ln w="28575">
            <a:solidFill>
              <a:srgbClr val="6CD596"/>
            </a:solidFill>
          </a:ln>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193201" cy="6851228"/>
          </a:xfrm>
          <a:prstGeom prst="rect">
            <a:avLst/>
          </a:prstGeom>
        </p:spPr>
      </p:pic>
      <p:sp>
        <p:nvSpPr>
          <p:cNvPr id="3" name="header"/>
          <p:cNvSpPr>
            <a:spLocks noGrp="1"/>
          </p:cNvSpPr>
          <p:nvPr>
            <p:ph type="title"/>
          </p:nvPr>
        </p:nvSpPr>
        <p:spPr>
          <a:xfrm>
            <a:off x="796829" y="2118009"/>
            <a:ext cx="10663830" cy="2057718"/>
          </a:xfrm>
          <a:prstGeom prst="rect">
            <a:avLst/>
          </a:prstGeom>
        </p:spPr>
        <p:txBody>
          <a:bodyPr vert="horz" bIns="45720" rtlCol="0" anchor="b" anchorCtr="0">
            <a:noAutofit/>
          </a:bodyPr>
          <a:lstStyle>
            <a:lvl1pPr marL="0" marR="0" algn="ctr" defTabSz="914400" rtl="0" eaLnBrk="1" fontAlgn="auto" latinLnBrk="0" hangingPunct="1">
              <a:lnSpc>
                <a:spcPct val="90000"/>
              </a:lnSpc>
              <a:buClrTx/>
              <a:buSzTx/>
              <a:buFontTx/>
              <a:buNone/>
              <a:defRPr kumimoji="0" lang="en-US" sz="7200" b="0" i="0" u="none" strike="noStrike" kern="1200" cap="none" spc="0" normalizeH="0" baseline="0" noProof="1" dirty="0">
                <a:solidFill>
                  <a:srgbClr val="18A1A8"/>
                </a:solidFill>
                <a:latin typeface="Poppins ExtraLight" panose="00000A00000000000000" charset="0"/>
                <a:ea typeface="+mj-ea"/>
                <a:cs typeface="Poppins ExtraLight" panose="00000A00000000000000" charset="0"/>
              </a:defRPr>
            </a:lvl1pPr>
          </a:lstStyle>
          <a:p>
            <a:pPr algn="ctr"/>
            <a:r>
              <a:rPr lang="en-US" dirty="0"/>
              <a:t>Farewell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4" name="shape2"/>
          <p:cNvPicPr>
            <a:picLocks noChangeAspect="1"/>
          </p:cNvPicPr>
          <p:nvPr/>
        </p:nvPicPr>
        <p:blipFill>
          <a:blip r:embed="rId3"/>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What are Language Models?</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Applications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These models are integral to various applications such as automatic translators, search engines, spell checkers, virtual assistants.</a:t>
            </a:r>
          </a:p>
        </p:txBody>
      </p:sp>
      <p:pic>
        <p:nvPicPr>
          <p:cNvPr id="6" name="Imagen 5">
            <a:extLst>
              <a:ext uri="{FF2B5EF4-FFF2-40B4-BE49-F238E27FC236}">
                <a16:creationId xmlns:a16="http://schemas.microsoft.com/office/drawing/2014/main" id="{C4AA4489-4D2C-DC15-4976-C25C83EE5A97}"/>
              </a:ext>
            </a:extLst>
          </p:cNvPr>
          <p:cNvPicPr>
            <a:picLocks noChangeAspect="1"/>
          </p:cNvPicPr>
          <p:nvPr/>
        </p:nvPicPr>
        <p:blipFill>
          <a:blip r:embed="rId4"/>
          <a:stretch>
            <a:fillRect/>
          </a:stretch>
        </p:blipFill>
        <p:spPr>
          <a:xfrm>
            <a:off x="696000" y="2194464"/>
            <a:ext cx="3976594" cy="3346967"/>
          </a:xfrm>
          <a:prstGeom prst="rect">
            <a:avLst/>
          </a:prstGeom>
        </p:spPr>
      </p:pic>
    </p:spTree>
    <p:extLst>
      <p:ext uri="{BB962C8B-B14F-4D97-AF65-F5344CB8AC3E}">
        <p14:creationId xmlns:p14="http://schemas.microsoft.com/office/powerpoint/2010/main" val="4024749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4" name="shape2"/>
          <p:cNvPicPr>
            <a:picLocks noChangeAspect="1"/>
          </p:cNvPicPr>
          <p:nvPr/>
        </p:nvPicPr>
        <p:blipFill>
          <a:blip r:embed="rId3"/>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What are Language Models?</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Applications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These models are integral to various applications such as automatic translators, search engines, spell checkers, virtual assistants.</a:t>
            </a:r>
          </a:p>
        </p:txBody>
      </p:sp>
      <p:pic>
        <p:nvPicPr>
          <p:cNvPr id="6" name="Imagen 5">
            <a:extLst>
              <a:ext uri="{FF2B5EF4-FFF2-40B4-BE49-F238E27FC236}">
                <a16:creationId xmlns:a16="http://schemas.microsoft.com/office/drawing/2014/main" id="{7B40002E-8AC6-384D-E2AC-448E80EA4E0D}"/>
              </a:ext>
            </a:extLst>
          </p:cNvPr>
          <p:cNvPicPr>
            <a:picLocks noChangeAspect="1"/>
          </p:cNvPicPr>
          <p:nvPr/>
        </p:nvPicPr>
        <p:blipFill>
          <a:blip r:embed="rId4"/>
          <a:stretch>
            <a:fillRect/>
          </a:stretch>
        </p:blipFill>
        <p:spPr>
          <a:xfrm>
            <a:off x="437620" y="2206256"/>
            <a:ext cx="5533226" cy="3111626"/>
          </a:xfrm>
          <a:prstGeom prst="rect">
            <a:avLst/>
          </a:prstGeom>
        </p:spPr>
      </p:pic>
    </p:spTree>
    <p:extLst>
      <p:ext uri="{BB962C8B-B14F-4D97-AF65-F5344CB8AC3E}">
        <p14:creationId xmlns:p14="http://schemas.microsoft.com/office/powerpoint/2010/main" val="1680383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4" name="shape2"/>
          <p:cNvPicPr>
            <a:picLocks noChangeAspect="1"/>
          </p:cNvPicPr>
          <p:nvPr/>
        </p:nvPicPr>
        <p:blipFill>
          <a:blip r:embed="rId3"/>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What are Language Models?</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Applications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These models are integral to various applications such as automatic translators, search engines, spell checkers, virtual assistants.</a:t>
            </a:r>
          </a:p>
        </p:txBody>
      </p:sp>
      <p:pic>
        <p:nvPicPr>
          <p:cNvPr id="5" name="Imagen 4">
            <a:extLst>
              <a:ext uri="{FF2B5EF4-FFF2-40B4-BE49-F238E27FC236}">
                <a16:creationId xmlns:a16="http://schemas.microsoft.com/office/drawing/2014/main" id="{9919A8A2-076C-363A-34D3-AE2B9AC259D1}"/>
              </a:ext>
            </a:extLst>
          </p:cNvPr>
          <p:cNvPicPr>
            <a:picLocks noChangeAspect="1"/>
          </p:cNvPicPr>
          <p:nvPr/>
        </p:nvPicPr>
        <p:blipFill>
          <a:blip r:embed="rId4"/>
          <a:stretch>
            <a:fillRect/>
          </a:stretch>
        </p:blipFill>
        <p:spPr>
          <a:xfrm>
            <a:off x="501300" y="2317897"/>
            <a:ext cx="5558503" cy="3126658"/>
          </a:xfrm>
          <a:prstGeom prst="rect">
            <a:avLst/>
          </a:prstGeom>
        </p:spPr>
      </p:pic>
    </p:spTree>
    <p:extLst>
      <p:ext uri="{BB962C8B-B14F-4D97-AF65-F5344CB8AC3E}">
        <p14:creationId xmlns:p14="http://schemas.microsoft.com/office/powerpoint/2010/main" val="43659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1693"/>
            <a:ext cx="12196588" cy="6859693"/>
          </a:xfrm>
          <a:prstGeom prst="rect">
            <a:avLst/>
          </a:prstGeom>
        </p:spPr>
      </p:pic>
      <p:pic>
        <p:nvPicPr>
          <p:cNvPr id="4" name="shape1"/>
          <p:cNvPicPr>
            <a:picLocks noChangeAspect="1"/>
          </p:cNvPicPr>
          <p:nvPr/>
        </p:nvPicPr>
        <p:blipFill>
          <a:blip r:embed="rId3"/>
          <a:stretch>
            <a:fillRect/>
          </a:stretch>
        </p:blipFill>
        <p:spPr>
          <a:xfrm>
            <a:off x="4916170" y="1548130"/>
            <a:ext cx="6455410" cy="1299210"/>
          </a:xfrm>
          <a:prstGeom prst="rect">
            <a:avLst/>
          </a:prstGeom>
        </p:spPr>
      </p:pic>
      <p:pic>
        <p:nvPicPr>
          <p:cNvPr id="5" name="shape2"/>
          <p:cNvPicPr>
            <a:picLocks noChangeAspect="1"/>
          </p:cNvPicPr>
          <p:nvPr/>
        </p:nvPicPr>
        <p:blipFill>
          <a:blip r:embed="rId4"/>
          <a:stretch>
            <a:fillRect/>
          </a:stretch>
        </p:blipFill>
        <p:spPr>
          <a:xfrm>
            <a:off x="4916170" y="3143249"/>
            <a:ext cx="6455410" cy="3666903"/>
          </a:xfrm>
          <a:prstGeom prst="rect">
            <a:avLst/>
          </a:prstGeom>
        </p:spPr>
      </p:pic>
      <p:sp>
        <p:nvSpPr>
          <p:cNvPr id="13" name="header"/>
          <p:cNvSpPr>
            <a:spLocks noGrp="1"/>
          </p:cNvSpPr>
          <p:nvPr>
            <p:ph type="title"/>
          </p:nvPr>
        </p:nvSpPr>
        <p:spPr>
          <a:xfrm>
            <a:off x="4796839" y="454354"/>
            <a:ext cx="6093372"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pPr algn="l"/>
            <a:r>
              <a:rPr lang="en-US"/>
              <a:t>The Concept of Language Models</a:t>
            </a:r>
          </a:p>
        </p:txBody>
      </p:sp>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lvl="0"/>
            <a:r>
              <a:rPr lang="en-US" dirty="0"/>
              <a:t>Probability Distribution</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A language model describes a probability distribution over sequences of tokens, denoted as P(w1, w2, ..., wm). Calculating this distribution is computationally infeasible, so Machine Learning models or neural network architectures are used as approximations.</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2"/>
            <a:ext cx="6455410" cy="3597341"/>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Example</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Let's consider an engaging challenge: What would be the next word after this sequence? 'The cat likes to sleep in the ...' Now, let's think about how we can approach this from a machine learning perspective. Is it possible to treat this as a problem within the realm of machine learning? Absolutely! More specifically, it's a classification task where we predict the next word based on the sequence of words that come before it.</a:t>
            </a:r>
          </a:p>
        </p:txBody>
      </p:sp>
      <p:pic>
        <p:nvPicPr>
          <p:cNvPr id="1026" name="Picture 2" descr="Evaluation Metrics for Language Modeling">
            <a:extLst>
              <a:ext uri="{FF2B5EF4-FFF2-40B4-BE49-F238E27FC236}">
                <a16:creationId xmlns:a16="http://schemas.microsoft.com/office/drawing/2014/main" id="{9535CA75-77DB-27A2-6403-95C06422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155" y="771953"/>
            <a:ext cx="2992054" cy="1057569"/>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28">
            <a:extLst>
              <a:ext uri="{FF2B5EF4-FFF2-40B4-BE49-F238E27FC236}">
                <a16:creationId xmlns:a16="http://schemas.microsoft.com/office/drawing/2014/main" id="{0314913D-626E-3C04-9718-6E3778F09504}"/>
              </a:ext>
            </a:extLst>
          </p:cNvPr>
          <p:cNvSpPr/>
          <p:nvPr/>
        </p:nvSpPr>
        <p:spPr>
          <a:xfrm>
            <a:off x="600834" y="553024"/>
            <a:ext cx="3274695" cy="1495425"/>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endParaRPr>
              <a:solidFill>
                <a:schemeClr val="bg1"/>
              </a:solidFill>
            </a:endParaRPr>
          </a:p>
        </p:txBody>
      </p:sp>
      <p:sp>
        <p:nvSpPr>
          <p:cNvPr id="18" name="object 28">
            <a:extLst>
              <a:ext uri="{FF2B5EF4-FFF2-40B4-BE49-F238E27FC236}">
                <a16:creationId xmlns:a16="http://schemas.microsoft.com/office/drawing/2014/main" id="{389E6007-B02D-32B2-3098-389739895831}"/>
              </a:ext>
            </a:extLst>
          </p:cNvPr>
          <p:cNvSpPr/>
          <p:nvPr/>
        </p:nvSpPr>
        <p:spPr>
          <a:xfrm>
            <a:off x="560523" y="2700613"/>
            <a:ext cx="3274695" cy="1495425"/>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endParaRPr>
              <a:solidFill>
                <a:schemeClr val="bg1"/>
              </a:solidFill>
            </a:endParaRPr>
          </a:p>
        </p:txBody>
      </p:sp>
      <p:sp>
        <p:nvSpPr>
          <p:cNvPr id="19" name="CuadroTexto 18">
            <a:extLst>
              <a:ext uri="{FF2B5EF4-FFF2-40B4-BE49-F238E27FC236}">
                <a16:creationId xmlns:a16="http://schemas.microsoft.com/office/drawing/2014/main" id="{60088753-C6A9-2918-93E3-8417C4149CF2}"/>
              </a:ext>
            </a:extLst>
          </p:cNvPr>
          <p:cNvSpPr txBox="1"/>
          <p:nvPr/>
        </p:nvSpPr>
        <p:spPr>
          <a:xfrm>
            <a:off x="988828" y="2641277"/>
            <a:ext cx="2846390" cy="1477328"/>
          </a:xfrm>
          <a:prstGeom prst="rect">
            <a:avLst/>
          </a:prstGeom>
          <a:noFill/>
        </p:spPr>
        <p:txBody>
          <a:bodyPr wrap="square" rtlCol="0">
            <a:spAutoFit/>
          </a:bodyPr>
          <a:lstStyle/>
          <a:p>
            <a:r>
              <a:rPr lang="en-US" dirty="0">
                <a:solidFill>
                  <a:schemeClr val="bg1"/>
                </a:solidFill>
              </a:rPr>
              <a:t>A language model describes a probability distribution over sequences of tokens: </a:t>
            </a:r>
          </a:p>
          <a:p>
            <a:r>
              <a:rPr lang="en-US" dirty="0">
                <a:solidFill>
                  <a:schemeClr val="bg1"/>
                </a:solidFill>
              </a:rPr>
              <a:t>P(w1, w2, ..., </a:t>
            </a:r>
            <a:r>
              <a:rPr lang="en-US" dirty="0" err="1">
                <a:solidFill>
                  <a:schemeClr val="bg1"/>
                </a:solidFill>
              </a:rPr>
              <a:t>wm</a:t>
            </a:r>
            <a:r>
              <a:rPr lang="en-US" dirty="0">
                <a:solidFill>
                  <a:schemeClr val="bg1"/>
                </a:solidFill>
              </a:rPr>
              <a:t>)</a:t>
            </a:r>
            <a:endParaRPr lang="es-CO" dirty="0">
              <a:solidFill>
                <a:schemeClr val="bg1"/>
              </a:solidFill>
            </a:endParaRPr>
          </a:p>
        </p:txBody>
      </p:sp>
      <p:pic>
        <p:nvPicPr>
          <p:cNvPr id="20" name="object 31">
            <a:extLst>
              <a:ext uri="{FF2B5EF4-FFF2-40B4-BE49-F238E27FC236}">
                <a16:creationId xmlns:a16="http://schemas.microsoft.com/office/drawing/2014/main" id="{9208654E-1BC3-DBAC-5B56-F954FFEDFF1B}"/>
              </a:ext>
            </a:extLst>
          </p:cNvPr>
          <p:cNvPicPr/>
          <p:nvPr/>
        </p:nvPicPr>
        <p:blipFill>
          <a:blip r:embed="rId6" cstate="print"/>
          <a:stretch>
            <a:fillRect/>
          </a:stretch>
        </p:blipFill>
        <p:spPr>
          <a:xfrm>
            <a:off x="8320990" y="5669975"/>
            <a:ext cx="647699" cy="647687"/>
          </a:xfrm>
          <a:prstGeom prst="rect">
            <a:avLst/>
          </a:prstGeom>
        </p:spPr>
      </p:pic>
      <p:pic>
        <p:nvPicPr>
          <p:cNvPr id="21" name="Imagen 20">
            <a:extLst>
              <a:ext uri="{FF2B5EF4-FFF2-40B4-BE49-F238E27FC236}">
                <a16:creationId xmlns:a16="http://schemas.microsoft.com/office/drawing/2014/main" id="{5AFAB719-9A2A-BE99-2C20-69A7DFBF7C1F}"/>
              </a:ext>
            </a:extLst>
          </p:cNvPr>
          <p:cNvPicPr>
            <a:picLocks noChangeAspect="1"/>
          </p:cNvPicPr>
          <p:nvPr/>
        </p:nvPicPr>
        <p:blipFill rotWithShape="1">
          <a:blip r:embed="rId7"/>
          <a:srcRect l="70658" t="7702" r="1946" b="13926"/>
          <a:stretch/>
        </p:blipFill>
        <p:spPr>
          <a:xfrm>
            <a:off x="9898912" y="5481084"/>
            <a:ext cx="1382232" cy="1111103"/>
          </a:xfrm>
          <a:prstGeom prst="rect">
            <a:avLst/>
          </a:prstGeom>
        </p:spPr>
      </p:pic>
      <p:sp>
        <p:nvSpPr>
          <p:cNvPr id="22" name="CuadroTexto 21">
            <a:extLst>
              <a:ext uri="{FF2B5EF4-FFF2-40B4-BE49-F238E27FC236}">
                <a16:creationId xmlns:a16="http://schemas.microsoft.com/office/drawing/2014/main" id="{473E5CBB-03CD-2C61-56A3-B4347266AEB0}"/>
              </a:ext>
            </a:extLst>
          </p:cNvPr>
          <p:cNvSpPr txBox="1"/>
          <p:nvPr/>
        </p:nvSpPr>
        <p:spPr>
          <a:xfrm>
            <a:off x="5063550" y="5809152"/>
            <a:ext cx="2702984" cy="338554"/>
          </a:xfrm>
          <a:prstGeom prst="rect">
            <a:avLst/>
          </a:prstGeom>
          <a:noFill/>
        </p:spPr>
        <p:txBody>
          <a:bodyPr wrap="none" rtlCol="0">
            <a:spAutoFit/>
          </a:bodyPr>
          <a:lstStyle/>
          <a:p>
            <a:r>
              <a:rPr lang="es-CO" sz="1600" dirty="0" err="1"/>
              <a:t>The</a:t>
            </a:r>
            <a:r>
              <a:rPr lang="es-CO" sz="1600" dirty="0"/>
              <a:t> </a:t>
            </a:r>
            <a:r>
              <a:rPr lang="es-CO" sz="1600" dirty="0" err="1"/>
              <a:t>cat</a:t>
            </a:r>
            <a:r>
              <a:rPr lang="es-CO" sz="1600" dirty="0"/>
              <a:t> </a:t>
            </a:r>
            <a:r>
              <a:rPr lang="es-CO" sz="1600" dirty="0" err="1"/>
              <a:t>likes</a:t>
            </a:r>
            <a:r>
              <a:rPr lang="es-CO" sz="1600" dirty="0"/>
              <a:t> </a:t>
            </a:r>
            <a:r>
              <a:rPr lang="es-CO" sz="1600" dirty="0" err="1"/>
              <a:t>to</a:t>
            </a:r>
            <a:r>
              <a:rPr lang="es-CO" sz="1600" dirty="0"/>
              <a:t> </a:t>
            </a:r>
            <a:r>
              <a:rPr lang="es-CO" sz="1600" dirty="0" err="1"/>
              <a:t>sleep</a:t>
            </a:r>
            <a:r>
              <a:rPr lang="es-CO" sz="1600" dirty="0"/>
              <a:t> in </a:t>
            </a:r>
            <a:r>
              <a:rPr lang="es-CO" sz="1600" dirty="0" err="1"/>
              <a:t>the</a:t>
            </a:r>
            <a:r>
              <a:rPr lang="es-CO" sz="1600" dirty="0"/>
              <a:t>...</a:t>
            </a:r>
          </a:p>
        </p:txBody>
      </p:sp>
      <p:cxnSp>
        <p:nvCxnSpPr>
          <p:cNvPr id="24" name="Conector recto de flecha 23">
            <a:extLst>
              <a:ext uri="{FF2B5EF4-FFF2-40B4-BE49-F238E27FC236}">
                <a16:creationId xmlns:a16="http://schemas.microsoft.com/office/drawing/2014/main" id="{6FB2CCAC-A250-8A6D-C2C8-2A0FA5801EDD}"/>
              </a:ext>
            </a:extLst>
          </p:cNvPr>
          <p:cNvCxnSpPr>
            <a:stCxn id="22" idx="3"/>
          </p:cNvCxnSpPr>
          <p:nvPr/>
        </p:nvCxnSpPr>
        <p:spPr>
          <a:xfrm>
            <a:off x="7766534" y="5978429"/>
            <a:ext cx="553820" cy="153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8526DD1F-A36A-A461-E43D-FAB621092A78}"/>
              </a:ext>
            </a:extLst>
          </p:cNvPr>
          <p:cNvCxnSpPr/>
          <p:nvPr/>
        </p:nvCxnSpPr>
        <p:spPr>
          <a:xfrm>
            <a:off x="9174429" y="6021246"/>
            <a:ext cx="553820" cy="153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59861A8E-2545-6A41-9F46-D49DC3692F79}"/>
              </a:ext>
            </a:extLst>
          </p:cNvPr>
          <p:cNvSpPr txBox="1"/>
          <p:nvPr/>
        </p:nvSpPr>
        <p:spPr>
          <a:xfrm>
            <a:off x="8363631" y="6229383"/>
            <a:ext cx="605376" cy="348525"/>
          </a:xfrm>
          <a:prstGeom prst="rect">
            <a:avLst/>
          </a:prstGeom>
          <a:noFill/>
        </p:spPr>
        <p:txBody>
          <a:bodyPr wrap="square" rtlCol="0">
            <a:spAutoFit/>
          </a:bodyPr>
          <a:lstStyle/>
          <a:p>
            <a:r>
              <a:rPr lang="es-CO" sz="1600" dirty="0"/>
              <a:t>LLM</a:t>
            </a:r>
          </a:p>
        </p:txBody>
      </p:sp>
      <p:sp>
        <p:nvSpPr>
          <p:cNvPr id="27" name="CuadroTexto 26">
            <a:extLst>
              <a:ext uri="{FF2B5EF4-FFF2-40B4-BE49-F238E27FC236}">
                <a16:creationId xmlns:a16="http://schemas.microsoft.com/office/drawing/2014/main" id="{0328AD27-DF4B-6754-130A-38B6972B2C39}"/>
              </a:ext>
            </a:extLst>
          </p:cNvPr>
          <p:cNvSpPr txBox="1"/>
          <p:nvPr/>
        </p:nvSpPr>
        <p:spPr>
          <a:xfrm>
            <a:off x="910856" y="4848203"/>
            <a:ext cx="2823353" cy="2031325"/>
          </a:xfrm>
          <a:prstGeom prst="rect">
            <a:avLst/>
          </a:prstGeom>
          <a:noFill/>
        </p:spPr>
        <p:txBody>
          <a:bodyPr wrap="square" rtlCol="0">
            <a:spAutoFit/>
          </a:bodyPr>
          <a:lstStyle/>
          <a:p>
            <a:r>
              <a:rPr lang="en-US" dirty="0">
                <a:solidFill>
                  <a:schemeClr val="bg1"/>
                </a:solidFill>
              </a:rPr>
              <a:t>Computationally, it is impossible to calculate this probability distribution. It is approximated through Machine Learning models or neural network architectures</a:t>
            </a:r>
            <a:endParaRPr lang="es-CO" dirty="0">
              <a:solidFill>
                <a:schemeClr val="bg1"/>
              </a:solidFill>
            </a:endParaRPr>
          </a:p>
        </p:txBody>
      </p:sp>
      <p:sp>
        <p:nvSpPr>
          <p:cNvPr id="28" name="object 28">
            <a:extLst>
              <a:ext uri="{FF2B5EF4-FFF2-40B4-BE49-F238E27FC236}">
                <a16:creationId xmlns:a16="http://schemas.microsoft.com/office/drawing/2014/main" id="{0835F155-A7D5-CA66-EBF0-CDD433B26D46}"/>
              </a:ext>
            </a:extLst>
          </p:cNvPr>
          <p:cNvSpPr/>
          <p:nvPr/>
        </p:nvSpPr>
        <p:spPr>
          <a:xfrm>
            <a:off x="560522" y="4711433"/>
            <a:ext cx="3274695" cy="2098719"/>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endParaRPr>
              <a:solidFill>
                <a:schemeClr val="bg1"/>
              </a:solidFill>
            </a:endParaRPr>
          </a:p>
        </p:txBody>
      </p:sp>
      <p:pic>
        <p:nvPicPr>
          <p:cNvPr id="29" name="object 29">
            <a:extLst>
              <a:ext uri="{FF2B5EF4-FFF2-40B4-BE49-F238E27FC236}">
                <a16:creationId xmlns:a16="http://schemas.microsoft.com/office/drawing/2014/main" id="{48C50504-8E61-C73B-6900-120F77B83B05}"/>
              </a:ext>
            </a:extLst>
          </p:cNvPr>
          <p:cNvPicPr/>
          <p:nvPr/>
        </p:nvPicPr>
        <p:blipFill>
          <a:blip r:embed="rId8" cstate="print"/>
          <a:stretch>
            <a:fillRect/>
          </a:stretch>
        </p:blipFill>
        <p:spPr>
          <a:xfrm>
            <a:off x="3924633" y="5437704"/>
            <a:ext cx="646175" cy="646175"/>
          </a:xfrm>
          <a:prstGeom prst="rect">
            <a:avLst/>
          </a:prstGeom>
        </p:spPr>
      </p:pic>
      <p:pic>
        <p:nvPicPr>
          <p:cNvPr id="30" name="object 31">
            <a:extLst>
              <a:ext uri="{FF2B5EF4-FFF2-40B4-BE49-F238E27FC236}">
                <a16:creationId xmlns:a16="http://schemas.microsoft.com/office/drawing/2014/main" id="{AE1C9778-4FE4-9CDA-FCFF-7FB49248810D}"/>
              </a:ext>
            </a:extLst>
          </p:cNvPr>
          <p:cNvPicPr/>
          <p:nvPr/>
        </p:nvPicPr>
        <p:blipFill>
          <a:blip r:embed="rId6" cstate="print"/>
          <a:stretch>
            <a:fillRect/>
          </a:stretch>
        </p:blipFill>
        <p:spPr>
          <a:xfrm>
            <a:off x="2974641" y="916746"/>
            <a:ext cx="647699" cy="6476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196588" cy="6859693"/>
          </a:xfrm>
          <a:prstGeom prst="rect">
            <a:avLst/>
          </a:prstGeom>
        </p:spPr>
      </p:pic>
      <p:sp>
        <p:nvSpPr>
          <p:cNvPr id="6" name="CuadroTexto 5">
            <a:extLst>
              <a:ext uri="{FF2B5EF4-FFF2-40B4-BE49-F238E27FC236}">
                <a16:creationId xmlns:a16="http://schemas.microsoft.com/office/drawing/2014/main" id="{46ECF56A-F3CC-C1B8-B4FB-1F4AAA4B89DA}"/>
              </a:ext>
            </a:extLst>
          </p:cNvPr>
          <p:cNvSpPr txBox="1"/>
          <p:nvPr/>
        </p:nvSpPr>
        <p:spPr>
          <a:xfrm>
            <a:off x="2423727" y="231064"/>
            <a:ext cx="7702828" cy="584775"/>
          </a:xfrm>
          <a:prstGeom prst="rect">
            <a:avLst/>
          </a:prstGeom>
          <a:noFill/>
        </p:spPr>
        <p:txBody>
          <a:bodyPr wrap="square">
            <a:spAutoFit/>
          </a:bodyPr>
          <a:lstStyle/>
          <a:p>
            <a:pPr marL="12700" algn="ctr">
              <a:lnSpc>
                <a:spcPct val="100000"/>
              </a:lnSpc>
              <a:spcBef>
                <a:spcPts val="100"/>
              </a:spcBef>
            </a:pPr>
            <a:r>
              <a:rPr lang="en-US" sz="3200" spc="-175" dirty="0">
                <a:solidFill>
                  <a:schemeClr val="bg1"/>
                </a:solidFill>
                <a:latin typeface="Arial"/>
                <a:cs typeface="Arial"/>
              </a:rPr>
              <a:t>Example of Word Ordinality Calculation</a:t>
            </a:r>
            <a:endParaRPr lang="es-MX" sz="3200" dirty="0">
              <a:solidFill>
                <a:schemeClr val="bg1"/>
              </a:solidFill>
              <a:latin typeface="Arial"/>
              <a:cs typeface="Arial"/>
            </a:endParaRPr>
          </a:p>
        </p:txBody>
      </p:sp>
      <p:pic>
        <p:nvPicPr>
          <p:cNvPr id="14" name="Imagen 13">
            <a:extLst>
              <a:ext uri="{FF2B5EF4-FFF2-40B4-BE49-F238E27FC236}">
                <a16:creationId xmlns:a16="http://schemas.microsoft.com/office/drawing/2014/main" id="{4EA0A7B9-A2AB-772C-3F19-F6C27D0381E6}"/>
              </a:ext>
            </a:extLst>
          </p:cNvPr>
          <p:cNvPicPr>
            <a:picLocks noChangeAspect="1"/>
          </p:cNvPicPr>
          <p:nvPr/>
        </p:nvPicPr>
        <p:blipFill>
          <a:blip r:embed="rId3"/>
          <a:stretch>
            <a:fillRect/>
          </a:stretch>
        </p:blipFill>
        <p:spPr>
          <a:xfrm>
            <a:off x="3430419" y="1541038"/>
            <a:ext cx="5943371" cy="4989820"/>
          </a:xfrm>
          <a:prstGeom prst="rect">
            <a:avLst/>
          </a:prstGeom>
        </p:spPr>
      </p:pic>
      <p:sp>
        <p:nvSpPr>
          <p:cNvPr id="15" name="CuadroTexto 14">
            <a:extLst>
              <a:ext uri="{FF2B5EF4-FFF2-40B4-BE49-F238E27FC236}">
                <a16:creationId xmlns:a16="http://schemas.microsoft.com/office/drawing/2014/main" id="{E7005365-7996-7CF5-29AF-BCDEA10D24E0}"/>
              </a:ext>
            </a:extLst>
          </p:cNvPr>
          <p:cNvSpPr txBox="1"/>
          <p:nvPr/>
        </p:nvSpPr>
        <p:spPr>
          <a:xfrm>
            <a:off x="2873828" y="1233261"/>
            <a:ext cx="2714093" cy="307777"/>
          </a:xfrm>
          <a:prstGeom prst="rect">
            <a:avLst/>
          </a:prstGeom>
          <a:noFill/>
        </p:spPr>
        <p:txBody>
          <a:bodyPr wrap="square">
            <a:spAutoFit/>
          </a:bodyPr>
          <a:lstStyle/>
          <a:p>
            <a:pPr marL="12700" algn="ctr">
              <a:lnSpc>
                <a:spcPct val="100000"/>
              </a:lnSpc>
              <a:spcBef>
                <a:spcPts val="100"/>
              </a:spcBef>
            </a:pPr>
            <a:r>
              <a:rPr lang="es-CO" sz="1400" b="0" i="0" dirty="0" err="1">
                <a:solidFill>
                  <a:srgbClr val="ECECEC"/>
                </a:solidFill>
                <a:effectLst/>
                <a:highlight>
                  <a:srgbClr val="212121"/>
                </a:highlight>
                <a:latin typeface="Söhne"/>
              </a:rPr>
              <a:t>Vocabulary</a:t>
            </a:r>
            <a:r>
              <a:rPr lang="es-CO" sz="1400" b="0" i="0" dirty="0">
                <a:solidFill>
                  <a:srgbClr val="ECECEC"/>
                </a:solidFill>
                <a:effectLst/>
                <a:highlight>
                  <a:srgbClr val="212121"/>
                </a:highlight>
                <a:latin typeface="Söhne"/>
              </a:rPr>
              <a:t> </a:t>
            </a:r>
            <a:r>
              <a:rPr lang="es-CO" sz="1400" b="0" i="0" dirty="0" err="1">
                <a:solidFill>
                  <a:srgbClr val="ECECEC"/>
                </a:solidFill>
                <a:effectLst/>
                <a:highlight>
                  <a:srgbClr val="212121"/>
                </a:highlight>
                <a:latin typeface="Söhne"/>
              </a:rPr>
              <a:t>Size</a:t>
            </a:r>
            <a:r>
              <a:rPr lang="es-CO" sz="1400" dirty="0">
                <a:solidFill>
                  <a:srgbClr val="ECECEC"/>
                </a:solidFill>
                <a:highlight>
                  <a:srgbClr val="212121"/>
                </a:highlight>
                <a:latin typeface="Söhne"/>
              </a:rPr>
              <a:t>: 1000</a:t>
            </a:r>
            <a:endParaRPr lang="es-MX" sz="1400" dirty="0">
              <a:solidFill>
                <a:schemeClr val="bg1"/>
              </a:solidFill>
              <a:latin typeface="Arial"/>
              <a:cs typeface="Arial"/>
            </a:endParaRPr>
          </a:p>
        </p:txBody>
      </p:sp>
    </p:spTree>
    <p:extLst>
      <p:ext uri="{BB962C8B-B14F-4D97-AF65-F5344CB8AC3E}">
        <p14:creationId xmlns:p14="http://schemas.microsoft.com/office/powerpoint/2010/main" val="3101773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1520</TotalTime>
  <Words>3175</Words>
  <Application>Microsoft Office PowerPoint</Application>
  <PresentationFormat>Panorámica</PresentationFormat>
  <Paragraphs>389</Paragraphs>
  <Slides>41</Slides>
  <Notes>10</Notes>
  <HiddenSlides>0</HiddenSlides>
  <MMClips>1</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41</vt:i4>
      </vt:variant>
    </vt:vector>
  </HeadingPairs>
  <TitlesOfParts>
    <vt:vector size="55" baseType="lpstr">
      <vt:lpstr>Aptos</vt:lpstr>
      <vt:lpstr>Arial</vt:lpstr>
      <vt:lpstr>Arial Black</vt:lpstr>
      <vt:lpstr>Arial MT</vt:lpstr>
      <vt:lpstr>Inter</vt:lpstr>
      <vt:lpstr>Poppins ExtraLight</vt:lpstr>
      <vt:lpstr>Poppins Light</vt:lpstr>
      <vt:lpstr>Poppins Medium</vt:lpstr>
      <vt:lpstr>Poppins Regular</vt:lpstr>
      <vt:lpstr>Poppins SemiBold</vt:lpstr>
      <vt:lpstr>Söhne</vt:lpstr>
      <vt:lpstr>Times New Roman</vt:lpstr>
      <vt:lpstr>Wingdings</vt:lpstr>
      <vt:lpstr>Office 主题​​</vt:lpstr>
      <vt:lpstr>LLM MODELS Week 1: Introduction </vt:lpstr>
      <vt:lpstr>Content</vt:lpstr>
      <vt:lpstr>Understanding Language Models</vt:lpstr>
      <vt:lpstr>What are Language Models?</vt:lpstr>
      <vt:lpstr>What are Language Models?</vt:lpstr>
      <vt:lpstr>What are Language Models?</vt:lpstr>
      <vt:lpstr>What are Language Models?</vt:lpstr>
      <vt:lpstr>The Concept of Language Models</vt:lpstr>
      <vt:lpstr>Presentación de PowerPoint</vt:lpstr>
      <vt:lpstr>Short and Long-Term Memory </vt:lpstr>
      <vt:lpstr>General Definitions</vt:lpstr>
      <vt:lpstr>The Evolution of Language Models</vt:lpstr>
      <vt:lpstr>History of Language Models</vt:lpstr>
      <vt:lpstr>History of Language Models</vt:lpstr>
      <vt:lpstr>Markov Chains and Text Generation</vt:lpstr>
      <vt:lpstr>Neural Networks in Language Modeling</vt:lpstr>
      <vt:lpstr>Embeddings and Semantic Models</vt:lpstr>
      <vt:lpstr>Sequential Neural Models</vt:lpstr>
      <vt:lpstr>Attention Mechanisms</vt:lpstr>
      <vt:lpstr>Large Language Models (LLMs)</vt:lpstr>
      <vt:lpstr>Defining LLMs</vt:lpstr>
      <vt:lpstr>Defining LLMs</vt:lpstr>
      <vt:lpstr>Neural Networks and Transformers</vt:lpstr>
      <vt:lpstr>Transformers</vt:lpstr>
      <vt:lpstr>Transformers</vt:lpstr>
      <vt:lpstr>Transformers-Encoders</vt:lpstr>
      <vt:lpstr>Transformers-Encoders</vt:lpstr>
      <vt:lpstr>Decoders</vt:lpstr>
      <vt:lpstr>Trasnformers</vt:lpstr>
      <vt:lpstr>Trasnformers</vt:lpstr>
      <vt:lpstr>Trasnformers</vt:lpstr>
      <vt:lpstr>Trasnformers</vt:lpstr>
      <vt:lpstr>Transformers</vt:lpstr>
      <vt:lpstr> Utilizing LLMs Training Strategies</vt:lpstr>
      <vt:lpstr>Utilizing LLMs</vt:lpstr>
      <vt:lpstr>Types of LLMs</vt:lpstr>
      <vt:lpstr>GPT Family</vt:lpstr>
      <vt:lpstr>GPT Family</vt:lpstr>
      <vt:lpstr>LLaMa, Alpaca, and Vicuna</vt:lpstr>
      <vt:lpstr>Presentación de PowerPoint</vt:lpstr>
      <vt:lpstr>Farewell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SkinnyFish</dc:creator>
  <cp:lastModifiedBy>elias perez</cp:lastModifiedBy>
  <cp:revision>167</cp:revision>
  <dcterms:created xsi:type="dcterms:W3CDTF">2024-03-05T07:35:24Z</dcterms:created>
  <dcterms:modified xsi:type="dcterms:W3CDTF">2024-04-23T21:03:10Z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0A496E2F4ED84F8611DF8B652A9D4299_43</vt:lpwstr>
  </property>
</Properties>
</file>